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36"/>
  </p:notesMasterIdLst>
  <p:sldIdLst>
    <p:sldId id="267" r:id="rId5"/>
    <p:sldId id="2145706834" r:id="rId6"/>
    <p:sldId id="256" r:id="rId7"/>
    <p:sldId id="2145706837" r:id="rId8"/>
    <p:sldId id="259" r:id="rId9"/>
    <p:sldId id="329" r:id="rId10"/>
    <p:sldId id="333" r:id="rId11"/>
    <p:sldId id="330" r:id="rId12"/>
    <p:sldId id="327" r:id="rId13"/>
    <p:sldId id="334" r:id="rId14"/>
    <p:sldId id="331" r:id="rId15"/>
    <p:sldId id="328" r:id="rId16"/>
    <p:sldId id="335" r:id="rId17"/>
    <p:sldId id="336" r:id="rId18"/>
    <p:sldId id="337" r:id="rId19"/>
    <p:sldId id="338" r:id="rId20"/>
    <p:sldId id="339" r:id="rId21"/>
    <p:sldId id="332" r:id="rId22"/>
    <p:sldId id="340" r:id="rId23"/>
    <p:sldId id="272" r:id="rId24"/>
    <p:sldId id="265" r:id="rId25"/>
    <p:sldId id="441" r:id="rId26"/>
    <p:sldId id="301" r:id="rId27"/>
    <p:sldId id="402" r:id="rId28"/>
    <p:sldId id="2145706835" r:id="rId29"/>
    <p:sldId id="439" r:id="rId30"/>
    <p:sldId id="440" r:id="rId31"/>
    <p:sldId id="292" r:id="rId32"/>
    <p:sldId id="755" r:id="rId33"/>
    <p:sldId id="2145706836" r:id="rId34"/>
    <p:sldId id="2145706838"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6C6F6-F59B-4378-873F-CA68A09F490E}" v="10" dt="2025-09-02T06:51:55.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ennedy" userId="333c2660-7317-4ac3-ad1c-1d31efb93c31" providerId="ADAL" clId="{4456C6F6-F59B-4378-873F-CA68A09F490E}"/>
    <pc:docChg chg="undo custSel addSld delSld modSld sldOrd">
      <pc:chgData name="Cara Kennedy" userId="333c2660-7317-4ac3-ad1c-1d31efb93c31" providerId="ADAL" clId="{4456C6F6-F59B-4378-873F-CA68A09F490E}" dt="2025-09-02T08:06:50.517" v="314" actId="14100"/>
      <pc:docMkLst>
        <pc:docMk/>
      </pc:docMkLst>
      <pc:sldChg chg="addSp delSp modSp mod">
        <pc:chgData name="Cara Kennedy" userId="333c2660-7317-4ac3-ad1c-1d31efb93c31" providerId="ADAL" clId="{4456C6F6-F59B-4378-873F-CA68A09F490E}" dt="2025-09-02T07:47:19.346" v="312" actId="20577"/>
        <pc:sldMkLst>
          <pc:docMk/>
          <pc:sldMk cId="2789698686" sldId="256"/>
        </pc:sldMkLst>
        <pc:spChg chg="mod">
          <ac:chgData name="Cara Kennedy" userId="333c2660-7317-4ac3-ad1c-1d31efb93c31" providerId="ADAL" clId="{4456C6F6-F59B-4378-873F-CA68A09F490E}" dt="2025-08-27T13:38:25.686" v="210" actId="6549"/>
          <ac:spMkLst>
            <pc:docMk/>
            <pc:sldMk cId="2789698686" sldId="256"/>
            <ac:spMk id="7" creationId="{D84D80DD-023C-8F7A-3020-EF8BC5FB96E0}"/>
          </ac:spMkLst>
        </pc:spChg>
        <pc:graphicFrameChg chg="mod modGraphic">
          <ac:chgData name="Cara Kennedy" userId="333c2660-7317-4ac3-ad1c-1d31efb93c31" providerId="ADAL" clId="{4456C6F6-F59B-4378-873F-CA68A09F490E}" dt="2025-09-02T07:47:19.346" v="312" actId="20577"/>
          <ac:graphicFrameMkLst>
            <pc:docMk/>
            <pc:sldMk cId="2789698686" sldId="256"/>
            <ac:graphicFrameMk id="11" creationId="{53CB5705-0134-5D6C-6D27-926CEB2278BF}"/>
          </ac:graphicFrameMkLst>
        </pc:graphicFrameChg>
        <pc:picChg chg="mod">
          <ac:chgData name="Cara Kennedy" userId="333c2660-7317-4ac3-ad1c-1d31efb93c31" providerId="ADAL" clId="{4456C6F6-F59B-4378-873F-CA68A09F490E}" dt="2025-09-01T08:59:55.167" v="259" actId="1076"/>
          <ac:picMkLst>
            <pc:docMk/>
            <pc:sldMk cId="2789698686" sldId="256"/>
            <ac:picMk id="5" creationId="{E7BD7295-A663-4D65-2C1D-6D52920F6D88}"/>
          </ac:picMkLst>
        </pc:picChg>
        <pc:picChg chg="add del">
          <ac:chgData name="Cara Kennedy" userId="333c2660-7317-4ac3-ad1c-1d31efb93c31" providerId="ADAL" clId="{4456C6F6-F59B-4378-873F-CA68A09F490E}" dt="2025-09-01T08:59:44.040" v="253" actId="478"/>
          <ac:picMkLst>
            <pc:docMk/>
            <pc:sldMk cId="2789698686" sldId="256"/>
            <ac:picMk id="6" creationId="{2817D1FB-7EAE-A988-395D-090586F85E80}"/>
          </ac:picMkLst>
        </pc:picChg>
      </pc:sldChg>
      <pc:sldChg chg="add">
        <pc:chgData name="Cara Kennedy" userId="333c2660-7317-4ac3-ad1c-1d31efb93c31" providerId="ADAL" clId="{4456C6F6-F59B-4378-873F-CA68A09F490E}" dt="2025-09-02T06:51:55.710" v="260"/>
        <pc:sldMkLst>
          <pc:docMk/>
          <pc:sldMk cId="3408344819" sldId="259"/>
        </pc:sldMkLst>
      </pc:sldChg>
      <pc:sldChg chg="del">
        <pc:chgData name="Cara Kennedy" userId="333c2660-7317-4ac3-ad1c-1d31efb93c31" providerId="ADAL" clId="{4456C6F6-F59B-4378-873F-CA68A09F490E}" dt="2025-08-27T13:22:40.934" v="1" actId="47"/>
        <pc:sldMkLst>
          <pc:docMk/>
          <pc:sldMk cId="1017502588" sldId="261"/>
        </pc:sldMkLst>
      </pc:sldChg>
      <pc:sldChg chg="del">
        <pc:chgData name="Cara Kennedy" userId="333c2660-7317-4ac3-ad1c-1d31efb93c31" providerId="ADAL" clId="{4456C6F6-F59B-4378-873F-CA68A09F490E}" dt="2025-08-27T13:22:40.934" v="1" actId="47"/>
        <pc:sldMkLst>
          <pc:docMk/>
          <pc:sldMk cId="2335289235" sldId="262"/>
        </pc:sldMkLst>
      </pc:sldChg>
      <pc:sldChg chg="del">
        <pc:chgData name="Cara Kennedy" userId="333c2660-7317-4ac3-ad1c-1d31efb93c31" providerId="ADAL" clId="{4456C6F6-F59B-4378-873F-CA68A09F490E}" dt="2025-08-27T13:22:40.934" v="1" actId="47"/>
        <pc:sldMkLst>
          <pc:docMk/>
          <pc:sldMk cId="1769692814" sldId="265"/>
        </pc:sldMkLst>
      </pc:sldChg>
      <pc:sldChg chg="add del">
        <pc:chgData name="Cara Kennedy" userId="333c2660-7317-4ac3-ad1c-1d31efb93c31" providerId="ADAL" clId="{4456C6F6-F59B-4378-873F-CA68A09F490E}" dt="2025-08-27T13:38:54.707" v="213"/>
        <pc:sldMkLst>
          <pc:docMk/>
          <pc:sldMk cId="3487385625" sldId="265"/>
        </pc:sldMkLst>
      </pc:sldChg>
      <pc:sldChg chg="del">
        <pc:chgData name="Cara Kennedy" userId="333c2660-7317-4ac3-ad1c-1d31efb93c31" providerId="ADAL" clId="{4456C6F6-F59B-4378-873F-CA68A09F490E}" dt="2025-08-27T13:22:40.934" v="1" actId="47"/>
        <pc:sldMkLst>
          <pc:docMk/>
          <pc:sldMk cId="413878178" sldId="266"/>
        </pc:sldMkLst>
      </pc:sldChg>
      <pc:sldChg chg="addSp delSp modSp mod">
        <pc:chgData name="Cara Kennedy" userId="333c2660-7317-4ac3-ad1c-1d31efb93c31" providerId="ADAL" clId="{4456C6F6-F59B-4378-873F-CA68A09F490E}" dt="2025-08-27T13:32:31.726" v="209" actId="26606"/>
        <pc:sldMkLst>
          <pc:docMk/>
          <pc:sldMk cId="2664332143" sldId="267"/>
        </pc:sldMkLst>
        <pc:spChg chg="add">
          <ac:chgData name="Cara Kennedy" userId="333c2660-7317-4ac3-ad1c-1d31efb93c31" providerId="ADAL" clId="{4456C6F6-F59B-4378-873F-CA68A09F490E}" dt="2025-08-27T13:32:31.726" v="209" actId="26606"/>
          <ac:spMkLst>
            <pc:docMk/>
            <pc:sldMk cId="2664332143" sldId="267"/>
            <ac:spMk id="20" creationId="{42A4FC2C-047E-45A5-965D-8E1E3BF09BC6}"/>
          </ac:spMkLst>
        </pc:spChg>
        <pc:picChg chg="add mod">
          <ac:chgData name="Cara Kennedy" userId="333c2660-7317-4ac3-ad1c-1d31efb93c31" providerId="ADAL" clId="{4456C6F6-F59B-4378-873F-CA68A09F490E}" dt="2025-08-27T13:32:31.726" v="209" actId="26606"/>
          <ac:picMkLst>
            <pc:docMk/>
            <pc:sldMk cId="2664332143" sldId="267"/>
            <ac:picMk id="6" creationId="{319C7FE4-1D30-A3B8-D24A-97F34D63E22D}"/>
          </ac:picMkLst>
        </pc:picChg>
      </pc:sldChg>
      <pc:sldChg chg="del">
        <pc:chgData name="Cara Kennedy" userId="333c2660-7317-4ac3-ad1c-1d31efb93c31" providerId="ADAL" clId="{4456C6F6-F59B-4378-873F-CA68A09F490E}" dt="2025-08-27T13:22:40.934" v="1" actId="47"/>
        <pc:sldMkLst>
          <pc:docMk/>
          <pc:sldMk cId="1270278917" sldId="268"/>
        </pc:sldMkLst>
      </pc:sldChg>
      <pc:sldChg chg="del">
        <pc:chgData name="Cara Kennedy" userId="333c2660-7317-4ac3-ad1c-1d31efb93c31" providerId="ADAL" clId="{4456C6F6-F59B-4378-873F-CA68A09F490E}" dt="2025-08-27T13:22:40.934" v="1" actId="47"/>
        <pc:sldMkLst>
          <pc:docMk/>
          <pc:sldMk cId="0" sldId="270"/>
        </pc:sldMkLst>
      </pc:sldChg>
      <pc:sldChg chg="del">
        <pc:chgData name="Cara Kennedy" userId="333c2660-7317-4ac3-ad1c-1d31efb93c31" providerId="ADAL" clId="{4456C6F6-F59B-4378-873F-CA68A09F490E}" dt="2025-08-27T13:22:40.934" v="1" actId="47"/>
        <pc:sldMkLst>
          <pc:docMk/>
          <pc:sldMk cId="0" sldId="271"/>
        </pc:sldMkLst>
      </pc:sldChg>
      <pc:sldChg chg="add">
        <pc:chgData name="Cara Kennedy" userId="333c2660-7317-4ac3-ad1c-1d31efb93c31" providerId="ADAL" clId="{4456C6F6-F59B-4378-873F-CA68A09F490E}" dt="2025-09-02T06:51:55.710" v="260"/>
        <pc:sldMkLst>
          <pc:docMk/>
          <pc:sldMk cId="4260220616" sldId="272"/>
        </pc:sldMkLst>
      </pc:sldChg>
      <pc:sldChg chg="del">
        <pc:chgData name="Cara Kennedy" userId="333c2660-7317-4ac3-ad1c-1d31efb93c31" providerId="ADAL" clId="{4456C6F6-F59B-4378-873F-CA68A09F490E}" dt="2025-08-27T13:22:40.934" v="1" actId="47"/>
        <pc:sldMkLst>
          <pc:docMk/>
          <pc:sldMk cId="0" sldId="276"/>
        </pc:sldMkLst>
      </pc:sldChg>
      <pc:sldChg chg="add del">
        <pc:chgData name="Cara Kennedy" userId="333c2660-7317-4ac3-ad1c-1d31efb93c31" providerId="ADAL" clId="{4456C6F6-F59B-4378-873F-CA68A09F490E}" dt="2025-08-27T13:38:54.707" v="213"/>
        <pc:sldMkLst>
          <pc:docMk/>
          <pc:sldMk cId="625733850" sldId="292"/>
        </pc:sldMkLst>
      </pc:sldChg>
      <pc:sldChg chg="add del">
        <pc:chgData name="Cara Kennedy" userId="333c2660-7317-4ac3-ad1c-1d31efb93c31" providerId="ADAL" clId="{4456C6F6-F59B-4378-873F-CA68A09F490E}" dt="2025-08-27T13:38:54.707" v="213"/>
        <pc:sldMkLst>
          <pc:docMk/>
          <pc:sldMk cId="967545181" sldId="301"/>
        </pc:sldMkLst>
      </pc:sldChg>
      <pc:sldChg chg="add">
        <pc:chgData name="Cara Kennedy" userId="333c2660-7317-4ac3-ad1c-1d31efb93c31" providerId="ADAL" clId="{4456C6F6-F59B-4378-873F-CA68A09F490E}" dt="2025-09-02T06:51:55.710" v="260"/>
        <pc:sldMkLst>
          <pc:docMk/>
          <pc:sldMk cId="312991676" sldId="327"/>
        </pc:sldMkLst>
      </pc:sldChg>
      <pc:sldChg chg="add">
        <pc:chgData name="Cara Kennedy" userId="333c2660-7317-4ac3-ad1c-1d31efb93c31" providerId="ADAL" clId="{4456C6F6-F59B-4378-873F-CA68A09F490E}" dt="2025-09-02T06:51:55.710" v="260"/>
        <pc:sldMkLst>
          <pc:docMk/>
          <pc:sldMk cId="4035461405" sldId="328"/>
        </pc:sldMkLst>
      </pc:sldChg>
      <pc:sldChg chg="add">
        <pc:chgData name="Cara Kennedy" userId="333c2660-7317-4ac3-ad1c-1d31efb93c31" providerId="ADAL" clId="{4456C6F6-F59B-4378-873F-CA68A09F490E}" dt="2025-09-02T06:51:55.710" v="260"/>
        <pc:sldMkLst>
          <pc:docMk/>
          <pc:sldMk cId="1740290735" sldId="329"/>
        </pc:sldMkLst>
      </pc:sldChg>
      <pc:sldChg chg="add">
        <pc:chgData name="Cara Kennedy" userId="333c2660-7317-4ac3-ad1c-1d31efb93c31" providerId="ADAL" clId="{4456C6F6-F59B-4378-873F-CA68A09F490E}" dt="2025-09-02T06:51:55.710" v="260"/>
        <pc:sldMkLst>
          <pc:docMk/>
          <pc:sldMk cId="3382735839" sldId="330"/>
        </pc:sldMkLst>
      </pc:sldChg>
      <pc:sldChg chg="add">
        <pc:chgData name="Cara Kennedy" userId="333c2660-7317-4ac3-ad1c-1d31efb93c31" providerId="ADAL" clId="{4456C6F6-F59B-4378-873F-CA68A09F490E}" dt="2025-09-02T06:51:55.710" v="260"/>
        <pc:sldMkLst>
          <pc:docMk/>
          <pc:sldMk cId="1911891550" sldId="331"/>
        </pc:sldMkLst>
      </pc:sldChg>
      <pc:sldChg chg="add">
        <pc:chgData name="Cara Kennedy" userId="333c2660-7317-4ac3-ad1c-1d31efb93c31" providerId="ADAL" clId="{4456C6F6-F59B-4378-873F-CA68A09F490E}" dt="2025-09-02T06:51:55.710" v="260"/>
        <pc:sldMkLst>
          <pc:docMk/>
          <pc:sldMk cId="4182923891" sldId="332"/>
        </pc:sldMkLst>
      </pc:sldChg>
      <pc:sldChg chg="add">
        <pc:chgData name="Cara Kennedy" userId="333c2660-7317-4ac3-ad1c-1d31efb93c31" providerId="ADAL" clId="{4456C6F6-F59B-4378-873F-CA68A09F490E}" dt="2025-09-02T06:51:55.710" v="260"/>
        <pc:sldMkLst>
          <pc:docMk/>
          <pc:sldMk cId="3242326282" sldId="333"/>
        </pc:sldMkLst>
      </pc:sldChg>
      <pc:sldChg chg="add">
        <pc:chgData name="Cara Kennedy" userId="333c2660-7317-4ac3-ad1c-1d31efb93c31" providerId="ADAL" clId="{4456C6F6-F59B-4378-873F-CA68A09F490E}" dt="2025-09-02T06:51:55.710" v="260"/>
        <pc:sldMkLst>
          <pc:docMk/>
          <pc:sldMk cId="3841256904" sldId="334"/>
        </pc:sldMkLst>
      </pc:sldChg>
      <pc:sldChg chg="add">
        <pc:chgData name="Cara Kennedy" userId="333c2660-7317-4ac3-ad1c-1d31efb93c31" providerId="ADAL" clId="{4456C6F6-F59B-4378-873F-CA68A09F490E}" dt="2025-09-02T06:51:55.710" v="260"/>
        <pc:sldMkLst>
          <pc:docMk/>
          <pc:sldMk cId="1771601957" sldId="335"/>
        </pc:sldMkLst>
      </pc:sldChg>
      <pc:sldChg chg="add">
        <pc:chgData name="Cara Kennedy" userId="333c2660-7317-4ac3-ad1c-1d31efb93c31" providerId="ADAL" clId="{4456C6F6-F59B-4378-873F-CA68A09F490E}" dt="2025-09-02T06:51:55.710" v="260"/>
        <pc:sldMkLst>
          <pc:docMk/>
          <pc:sldMk cId="4047435681" sldId="336"/>
        </pc:sldMkLst>
      </pc:sldChg>
      <pc:sldChg chg="add">
        <pc:chgData name="Cara Kennedy" userId="333c2660-7317-4ac3-ad1c-1d31efb93c31" providerId="ADAL" clId="{4456C6F6-F59B-4378-873F-CA68A09F490E}" dt="2025-09-02T06:51:55.710" v="260"/>
        <pc:sldMkLst>
          <pc:docMk/>
          <pc:sldMk cId="257615743" sldId="337"/>
        </pc:sldMkLst>
      </pc:sldChg>
      <pc:sldChg chg="add">
        <pc:chgData name="Cara Kennedy" userId="333c2660-7317-4ac3-ad1c-1d31efb93c31" providerId="ADAL" clId="{4456C6F6-F59B-4378-873F-CA68A09F490E}" dt="2025-09-02T06:51:55.710" v="260"/>
        <pc:sldMkLst>
          <pc:docMk/>
          <pc:sldMk cId="2471932425" sldId="338"/>
        </pc:sldMkLst>
      </pc:sldChg>
      <pc:sldChg chg="add">
        <pc:chgData name="Cara Kennedy" userId="333c2660-7317-4ac3-ad1c-1d31efb93c31" providerId="ADAL" clId="{4456C6F6-F59B-4378-873F-CA68A09F490E}" dt="2025-09-02T06:51:55.710" v="260"/>
        <pc:sldMkLst>
          <pc:docMk/>
          <pc:sldMk cId="4277961703" sldId="339"/>
        </pc:sldMkLst>
      </pc:sldChg>
      <pc:sldChg chg="add">
        <pc:chgData name="Cara Kennedy" userId="333c2660-7317-4ac3-ad1c-1d31efb93c31" providerId="ADAL" clId="{4456C6F6-F59B-4378-873F-CA68A09F490E}" dt="2025-09-02T06:51:55.710" v="260"/>
        <pc:sldMkLst>
          <pc:docMk/>
          <pc:sldMk cId="3273371875" sldId="340"/>
        </pc:sldMkLst>
      </pc:sldChg>
      <pc:sldChg chg="add del">
        <pc:chgData name="Cara Kennedy" userId="333c2660-7317-4ac3-ad1c-1d31efb93c31" providerId="ADAL" clId="{4456C6F6-F59B-4378-873F-CA68A09F490E}" dt="2025-08-27T13:38:54.707" v="213"/>
        <pc:sldMkLst>
          <pc:docMk/>
          <pc:sldMk cId="717938823" sldId="402"/>
        </pc:sldMkLst>
      </pc:sldChg>
      <pc:sldChg chg="add del">
        <pc:chgData name="Cara Kennedy" userId="333c2660-7317-4ac3-ad1c-1d31efb93c31" providerId="ADAL" clId="{4456C6F6-F59B-4378-873F-CA68A09F490E}" dt="2025-08-27T13:38:54.707" v="213"/>
        <pc:sldMkLst>
          <pc:docMk/>
          <pc:sldMk cId="4174850964" sldId="439"/>
        </pc:sldMkLst>
      </pc:sldChg>
      <pc:sldChg chg="add del">
        <pc:chgData name="Cara Kennedy" userId="333c2660-7317-4ac3-ad1c-1d31efb93c31" providerId="ADAL" clId="{4456C6F6-F59B-4378-873F-CA68A09F490E}" dt="2025-08-27T13:38:54.707" v="213"/>
        <pc:sldMkLst>
          <pc:docMk/>
          <pc:sldMk cId="436325918" sldId="440"/>
        </pc:sldMkLst>
      </pc:sldChg>
      <pc:sldChg chg="add del">
        <pc:chgData name="Cara Kennedy" userId="333c2660-7317-4ac3-ad1c-1d31efb93c31" providerId="ADAL" clId="{4456C6F6-F59B-4378-873F-CA68A09F490E}" dt="2025-08-27T13:38:54.707" v="213"/>
        <pc:sldMkLst>
          <pc:docMk/>
          <pc:sldMk cId="4229725426" sldId="441"/>
        </pc:sldMkLst>
      </pc:sldChg>
      <pc:sldChg chg="addSp delSp mod ord">
        <pc:chgData name="Cara Kennedy" userId="333c2660-7317-4ac3-ad1c-1d31efb93c31" providerId="ADAL" clId="{4456C6F6-F59B-4378-873F-CA68A09F490E}" dt="2025-09-01T08:48:41.430" v="249"/>
        <pc:sldMkLst>
          <pc:docMk/>
          <pc:sldMk cId="2507798940" sldId="755"/>
        </pc:sldMkLst>
      </pc:sldChg>
      <pc:sldChg chg="del">
        <pc:chgData name="Cara Kennedy" userId="333c2660-7317-4ac3-ad1c-1d31efb93c31" providerId="ADAL" clId="{4456C6F6-F59B-4378-873F-CA68A09F490E}" dt="2025-08-27T14:30:39.851" v="214" actId="47"/>
        <pc:sldMkLst>
          <pc:docMk/>
          <pc:sldMk cId="800895540" sldId="756"/>
        </pc:sldMkLst>
      </pc:sldChg>
      <pc:sldChg chg="del">
        <pc:chgData name="Cara Kennedy" userId="333c2660-7317-4ac3-ad1c-1d31efb93c31" providerId="ADAL" clId="{4456C6F6-F59B-4378-873F-CA68A09F490E}" dt="2025-08-27T13:22:40.934" v="1" actId="47"/>
        <pc:sldMkLst>
          <pc:docMk/>
          <pc:sldMk cId="2852107788" sldId="3978"/>
        </pc:sldMkLst>
      </pc:sldChg>
      <pc:sldChg chg="del">
        <pc:chgData name="Cara Kennedy" userId="333c2660-7317-4ac3-ad1c-1d31efb93c31" providerId="ADAL" clId="{4456C6F6-F59B-4378-873F-CA68A09F490E}" dt="2025-08-27T13:07:30.490" v="0" actId="47"/>
        <pc:sldMkLst>
          <pc:docMk/>
          <pc:sldMk cId="0" sldId="2145706835"/>
        </pc:sldMkLst>
      </pc:sldChg>
      <pc:sldChg chg="add del">
        <pc:chgData name="Cara Kennedy" userId="333c2660-7317-4ac3-ad1c-1d31efb93c31" providerId="ADAL" clId="{4456C6F6-F59B-4378-873F-CA68A09F490E}" dt="2025-08-27T13:38:54.707" v="213"/>
        <pc:sldMkLst>
          <pc:docMk/>
          <pc:sldMk cId="3269489478" sldId="2145706835"/>
        </pc:sldMkLst>
      </pc:sldChg>
      <pc:sldChg chg="del">
        <pc:chgData name="Cara Kennedy" userId="333c2660-7317-4ac3-ad1c-1d31efb93c31" providerId="ADAL" clId="{4456C6F6-F59B-4378-873F-CA68A09F490E}" dt="2025-08-27T13:22:40.934" v="1" actId="47"/>
        <pc:sldMkLst>
          <pc:docMk/>
          <pc:sldMk cId="0" sldId="2145706836"/>
        </pc:sldMkLst>
      </pc:sldChg>
      <pc:sldChg chg="addSp delSp modSp new mod ord setBg">
        <pc:chgData name="Cara Kennedy" userId="333c2660-7317-4ac3-ad1c-1d31efb93c31" providerId="ADAL" clId="{4456C6F6-F59B-4378-873F-CA68A09F490E}" dt="2025-08-27T14:31:00.668" v="225" actId="27614"/>
        <pc:sldMkLst>
          <pc:docMk/>
          <pc:sldMk cId="874023818" sldId="2145706836"/>
        </pc:sldMkLst>
        <pc:spChg chg="add">
          <ac:chgData name="Cara Kennedy" userId="333c2660-7317-4ac3-ad1c-1d31efb93c31" providerId="ADAL" clId="{4456C6F6-F59B-4378-873F-CA68A09F490E}" dt="2025-08-27T14:30:56.325" v="222" actId="26606"/>
          <ac:spMkLst>
            <pc:docMk/>
            <pc:sldMk cId="874023818" sldId="2145706836"/>
            <ac:spMk id="8" creationId="{42A4FC2C-047E-45A5-965D-8E1E3BF09BC6}"/>
          </ac:spMkLst>
        </pc:spChg>
        <pc:picChg chg="add mod">
          <ac:chgData name="Cara Kennedy" userId="333c2660-7317-4ac3-ad1c-1d31efb93c31" providerId="ADAL" clId="{4456C6F6-F59B-4378-873F-CA68A09F490E}" dt="2025-08-27T14:31:00.668" v="225" actId="27614"/>
          <ac:picMkLst>
            <pc:docMk/>
            <pc:sldMk cId="874023818" sldId="2145706836"/>
            <ac:picMk id="3" creationId="{5DAABD7F-5A68-B671-287F-C8D5E4B9305E}"/>
          </ac:picMkLst>
        </pc:picChg>
      </pc:sldChg>
      <pc:sldChg chg="new del ord">
        <pc:chgData name="Cara Kennedy" userId="333c2660-7317-4ac3-ad1c-1d31efb93c31" providerId="ADAL" clId="{4456C6F6-F59B-4378-873F-CA68A09F490E}" dt="2025-09-01T08:23:21.494" v="229" actId="2696"/>
        <pc:sldMkLst>
          <pc:docMk/>
          <pc:sldMk cId="400514723" sldId="2145706837"/>
        </pc:sldMkLst>
      </pc:sldChg>
      <pc:sldChg chg="addSp delSp modSp new mod">
        <pc:chgData name="Cara Kennedy" userId="333c2660-7317-4ac3-ad1c-1d31efb93c31" providerId="ADAL" clId="{4456C6F6-F59B-4378-873F-CA68A09F490E}" dt="2025-09-01T08:24:00.929" v="238" actId="478"/>
        <pc:sldMkLst>
          <pc:docMk/>
          <pc:sldMk cId="3030551511" sldId="2145706837"/>
        </pc:sldMkLst>
        <pc:spChg chg="del">
          <ac:chgData name="Cara Kennedy" userId="333c2660-7317-4ac3-ad1c-1d31efb93c31" providerId="ADAL" clId="{4456C6F6-F59B-4378-873F-CA68A09F490E}" dt="2025-09-01T08:23:57.455" v="236" actId="478"/>
          <ac:spMkLst>
            <pc:docMk/>
            <pc:sldMk cId="3030551511" sldId="2145706837"/>
            <ac:spMk id="2" creationId="{754EC801-0A7B-FE92-BE25-CCE325D52EF8}"/>
          </ac:spMkLst>
        </pc:spChg>
        <pc:spChg chg="del mod">
          <ac:chgData name="Cara Kennedy" userId="333c2660-7317-4ac3-ad1c-1d31efb93c31" providerId="ADAL" clId="{4456C6F6-F59B-4378-873F-CA68A09F490E}" dt="2025-09-01T08:24:00.929" v="238" actId="478"/>
          <ac:spMkLst>
            <pc:docMk/>
            <pc:sldMk cId="3030551511" sldId="2145706837"/>
            <ac:spMk id="3" creationId="{40C39685-5463-967F-F8D5-44CADC72A336}"/>
          </ac:spMkLst>
        </pc:spChg>
        <pc:picChg chg="add mod">
          <ac:chgData name="Cara Kennedy" userId="333c2660-7317-4ac3-ad1c-1d31efb93c31" providerId="ADAL" clId="{4456C6F6-F59B-4378-873F-CA68A09F490E}" dt="2025-09-01T08:23:45.148" v="235" actId="1076"/>
          <ac:picMkLst>
            <pc:docMk/>
            <pc:sldMk cId="3030551511" sldId="2145706837"/>
            <ac:picMk id="5" creationId="{5758275E-2BC7-7AF8-91B4-777A2B324AD1}"/>
          </ac:picMkLst>
        </pc:picChg>
      </pc:sldChg>
      <pc:sldChg chg="del">
        <pc:chgData name="Cara Kennedy" userId="333c2660-7317-4ac3-ad1c-1d31efb93c31" providerId="ADAL" clId="{4456C6F6-F59B-4378-873F-CA68A09F490E}" dt="2025-08-27T13:22:40.934" v="1" actId="47"/>
        <pc:sldMkLst>
          <pc:docMk/>
          <pc:sldMk cId="3240449927" sldId="2145706837"/>
        </pc:sldMkLst>
      </pc:sldChg>
      <pc:sldChg chg="addSp modSp new mod">
        <pc:chgData name="Cara Kennedy" userId="333c2660-7317-4ac3-ad1c-1d31efb93c31" providerId="ADAL" clId="{4456C6F6-F59B-4378-873F-CA68A09F490E}" dt="2025-09-02T08:06:50.517" v="314" actId="14100"/>
        <pc:sldMkLst>
          <pc:docMk/>
          <pc:sldMk cId="1793773685" sldId="2145706838"/>
        </pc:sldMkLst>
        <pc:picChg chg="add mod">
          <ac:chgData name="Cara Kennedy" userId="333c2660-7317-4ac3-ad1c-1d31efb93c31" providerId="ADAL" clId="{4456C6F6-F59B-4378-873F-CA68A09F490E}" dt="2025-09-02T08:06:50.517" v="314" actId="14100"/>
          <ac:picMkLst>
            <pc:docMk/>
            <pc:sldMk cId="1793773685" sldId="2145706838"/>
            <ac:picMk id="3" creationId="{923DD740-8737-8A0B-37A5-90825CB84AFA}"/>
          </ac:picMkLst>
        </pc:picChg>
      </pc:sldChg>
      <pc:sldChg chg="del">
        <pc:chgData name="Cara Kennedy" userId="333c2660-7317-4ac3-ad1c-1d31efb93c31" providerId="ADAL" clId="{4456C6F6-F59B-4378-873F-CA68A09F490E}" dt="2025-08-27T13:07:30.490" v="0" actId="47"/>
        <pc:sldMkLst>
          <pc:docMk/>
          <pc:sldMk cId="1866968054" sldId="21457068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C1149-ACA4-4E67-B5C8-19BCCC9662D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971A6E81-E805-4B65-9905-CEC28B0DD619}">
      <dgm:prSet phldrT="[Текст]" custT="1"/>
      <dgm:spPr/>
      <dgm:t>
        <a:bodyPr/>
        <a:lstStyle/>
        <a:p>
          <a:r>
            <a:rPr lang="en-US" sz="2000" dirty="0"/>
            <a:t>Implementation 2013</a:t>
          </a:r>
          <a:endParaRPr lang="ru-RU" sz="2000" dirty="0"/>
        </a:p>
      </dgm:t>
    </dgm:pt>
    <dgm:pt modelId="{FB09C2F3-6565-4FD6-8806-88D6F2318D35}" type="parTrans" cxnId="{0FE4DF64-C044-4000-992C-4BB3EC08A2EE}">
      <dgm:prSet/>
      <dgm:spPr/>
      <dgm:t>
        <a:bodyPr/>
        <a:lstStyle/>
        <a:p>
          <a:endParaRPr lang="ru-RU"/>
        </a:p>
      </dgm:t>
    </dgm:pt>
    <dgm:pt modelId="{6354DEAB-FDC7-4B7C-850F-C3C06E45B933}" type="sibTrans" cxnId="{0FE4DF64-C044-4000-992C-4BB3EC08A2EE}">
      <dgm:prSet/>
      <dgm:spPr/>
      <dgm:t>
        <a:bodyPr/>
        <a:lstStyle/>
        <a:p>
          <a:endParaRPr lang="ru-RU"/>
        </a:p>
      </dgm:t>
    </dgm:pt>
    <dgm:pt modelId="{F7021341-80BC-4C0A-8877-1992FFC80B93}">
      <dgm:prSet phldrT="[Текст]" custT="1"/>
      <dgm:spPr/>
      <dgm:t>
        <a:bodyPr/>
        <a:lstStyle/>
        <a:p>
          <a:r>
            <a:rPr lang="en-US" sz="3200" dirty="0"/>
            <a:t>CVA self-assessment 2022</a:t>
          </a:r>
          <a:endParaRPr lang="ru-RU" sz="3200" dirty="0"/>
        </a:p>
      </dgm:t>
    </dgm:pt>
    <dgm:pt modelId="{D235201B-F56A-4502-B1C3-D11C3364E719}" type="parTrans" cxnId="{863D7D68-E43B-4D87-BD57-B0B377987559}">
      <dgm:prSet/>
      <dgm:spPr/>
      <dgm:t>
        <a:bodyPr/>
        <a:lstStyle/>
        <a:p>
          <a:endParaRPr lang="ru-RU"/>
        </a:p>
      </dgm:t>
    </dgm:pt>
    <dgm:pt modelId="{2CCA9871-C1F3-43FE-AE1F-E3D6B8F53AC5}" type="sibTrans" cxnId="{863D7D68-E43B-4D87-BD57-B0B377987559}">
      <dgm:prSet/>
      <dgm:spPr/>
      <dgm:t>
        <a:bodyPr/>
        <a:lstStyle/>
        <a:p>
          <a:endParaRPr lang="ru-RU"/>
        </a:p>
      </dgm:t>
    </dgm:pt>
    <dgm:pt modelId="{5CD19699-738B-43D2-B05B-70F122406DF8}">
      <dgm:prSet phldrT="[Текст]" custT="1"/>
      <dgm:spPr/>
      <dgm:t>
        <a:bodyPr/>
        <a:lstStyle/>
        <a:p>
          <a:r>
            <a:rPr lang="en-US" sz="1800" dirty="0"/>
            <a:t>Implementation </a:t>
          </a:r>
          <a:br>
            <a:rPr lang="en-US" sz="1800" dirty="0"/>
          </a:br>
          <a:r>
            <a:rPr lang="en-US" sz="1800" dirty="0"/>
            <a:t>2020-2021</a:t>
          </a:r>
          <a:endParaRPr lang="ru-RU" sz="1800" dirty="0"/>
        </a:p>
      </dgm:t>
    </dgm:pt>
    <dgm:pt modelId="{753CB837-32E5-4271-85AC-64AF1E99DF46}" type="parTrans" cxnId="{1734855F-F688-47BC-BBFA-FEC6202E63D4}">
      <dgm:prSet/>
      <dgm:spPr/>
      <dgm:t>
        <a:bodyPr/>
        <a:lstStyle/>
        <a:p>
          <a:endParaRPr lang="ru-RU"/>
        </a:p>
      </dgm:t>
    </dgm:pt>
    <dgm:pt modelId="{E874B088-CFAC-4107-8BB2-6F54A0BDB3E2}" type="sibTrans" cxnId="{1734855F-F688-47BC-BBFA-FEC6202E63D4}">
      <dgm:prSet/>
      <dgm:spPr/>
      <dgm:t>
        <a:bodyPr/>
        <a:lstStyle/>
        <a:p>
          <a:endParaRPr lang="ru-RU"/>
        </a:p>
      </dgm:t>
    </dgm:pt>
    <dgm:pt modelId="{7B04E0C2-5579-4AB3-A866-180FE6C72386}">
      <dgm:prSet phldrT="[Текст]"/>
      <dgm:spPr/>
      <dgm:t>
        <a:bodyPr/>
        <a:lstStyle/>
        <a:p>
          <a:r>
            <a:rPr lang="en-US" dirty="0"/>
            <a:t>CVA SOP October 2024</a:t>
          </a:r>
          <a:endParaRPr lang="ru-RU" dirty="0"/>
        </a:p>
      </dgm:t>
    </dgm:pt>
    <dgm:pt modelId="{80D7AC26-229F-4D8C-886F-FD5344F5561D}" type="parTrans" cxnId="{B80EBAA2-3CC6-4E8E-85E1-FDFAD3261EA4}">
      <dgm:prSet/>
      <dgm:spPr/>
      <dgm:t>
        <a:bodyPr/>
        <a:lstStyle/>
        <a:p>
          <a:endParaRPr lang="ru-RU"/>
        </a:p>
      </dgm:t>
    </dgm:pt>
    <dgm:pt modelId="{38E2D2E2-4B8D-47C6-8930-E04003BBAF38}" type="sibTrans" cxnId="{B80EBAA2-3CC6-4E8E-85E1-FDFAD3261EA4}">
      <dgm:prSet/>
      <dgm:spPr/>
      <dgm:t>
        <a:bodyPr/>
        <a:lstStyle/>
        <a:p>
          <a:endParaRPr lang="ru-RU"/>
        </a:p>
      </dgm:t>
    </dgm:pt>
    <dgm:pt modelId="{EB854C3B-5B63-4932-9478-B36473C71F8A}">
      <dgm:prSet phldrT="[Текст]" custT="1"/>
      <dgm:spPr/>
      <dgm:t>
        <a:bodyPr/>
        <a:lstStyle/>
        <a:p>
          <a:r>
            <a:rPr lang="en-US" sz="1600" dirty="0"/>
            <a:t>Implementation 2017</a:t>
          </a:r>
          <a:endParaRPr lang="ru-RU" sz="1600" dirty="0"/>
        </a:p>
      </dgm:t>
    </dgm:pt>
    <dgm:pt modelId="{8AB10B7A-2066-4534-A04D-402C6AED4160}" type="parTrans" cxnId="{F15CB639-0765-4308-8A59-E8EC2C82D208}">
      <dgm:prSet/>
      <dgm:spPr/>
      <dgm:t>
        <a:bodyPr/>
        <a:lstStyle/>
        <a:p>
          <a:endParaRPr lang="ru-RU"/>
        </a:p>
      </dgm:t>
    </dgm:pt>
    <dgm:pt modelId="{E56AE01B-EE27-4E58-86B6-7D5F992DE1D7}" type="sibTrans" cxnId="{F15CB639-0765-4308-8A59-E8EC2C82D208}">
      <dgm:prSet/>
      <dgm:spPr/>
      <dgm:t>
        <a:bodyPr/>
        <a:lstStyle/>
        <a:p>
          <a:endParaRPr lang="ru-RU"/>
        </a:p>
      </dgm:t>
    </dgm:pt>
    <dgm:pt modelId="{F852A6BD-D499-4D6D-B5D4-7117501B0DD7}">
      <dgm:prSet phldrT="[Текст]" custT="1"/>
      <dgm:spPr/>
      <dgm:t>
        <a:bodyPr/>
        <a:lstStyle/>
        <a:p>
          <a:r>
            <a:rPr lang="en-US" sz="2000" dirty="0"/>
            <a:t>PER / CVA- November 2024</a:t>
          </a:r>
          <a:endParaRPr lang="ru-RU" sz="2000" dirty="0"/>
        </a:p>
      </dgm:t>
    </dgm:pt>
    <dgm:pt modelId="{869D61F7-6233-4A84-AD17-8EA5A7F1EE42}" type="parTrans" cxnId="{79F6CF2C-6043-43F5-B2EE-23E16688369D}">
      <dgm:prSet/>
      <dgm:spPr/>
      <dgm:t>
        <a:bodyPr/>
        <a:lstStyle/>
        <a:p>
          <a:endParaRPr lang="ru-RU"/>
        </a:p>
      </dgm:t>
    </dgm:pt>
    <dgm:pt modelId="{3021D801-F3BC-4791-ACAC-61999C2F2D32}" type="sibTrans" cxnId="{79F6CF2C-6043-43F5-B2EE-23E16688369D}">
      <dgm:prSet/>
      <dgm:spPr/>
      <dgm:t>
        <a:bodyPr/>
        <a:lstStyle/>
        <a:p>
          <a:endParaRPr lang="ru-RU"/>
        </a:p>
      </dgm:t>
    </dgm:pt>
    <dgm:pt modelId="{39A0B3DE-4721-4F18-9C27-E84AD1B652A4}">
      <dgm:prSet phldrT="[Текст]" custT="1"/>
      <dgm:spPr/>
      <dgm:t>
        <a:bodyPr/>
        <a:lstStyle/>
        <a:p>
          <a:r>
            <a:rPr lang="en-US" sz="1800" kern="1200" dirty="0"/>
            <a:t>Implementation</a:t>
          </a:r>
          <a:r>
            <a:rPr lang="en-US" sz="1400" kern="1200" dirty="0"/>
            <a:t> </a:t>
          </a:r>
        </a:p>
        <a:p>
          <a:r>
            <a:rPr lang="en-US" sz="1600" kern="1200" dirty="0">
              <a:solidFill>
                <a:prstClr val="white"/>
              </a:solidFill>
              <a:latin typeface="Calibri" panose="020F0502020204030204"/>
              <a:ea typeface="+mn-ea"/>
              <a:cs typeface="+mn-cs"/>
            </a:rPr>
            <a:t>2024-2025</a:t>
          </a:r>
          <a:endParaRPr lang="ru-RU" sz="1600" kern="1200" dirty="0">
            <a:solidFill>
              <a:prstClr val="white"/>
            </a:solidFill>
            <a:latin typeface="Calibri" panose="020F0502020204030204"/>
            <a:ea typeface="+mn-ea"/>
            <a:cs typeface="+mn-cs"/>
          </a:endParaRPr>
        </a:p>
      </dgm:t>
    </dgm:pt>
    <dgm:pt modelId="{86E60E09-118F-40E3-9206-6EE3AE079013}" type="parTrans" cxnId="{F326DF61-9E30-45E8-AB41-13FCF3D9393F}">
      <dgm:prSet/>
      <dgm:spPr/>
      <dgm:t>
        <a:bodyPr/>
        <a:lstStyle/>
        <a:p>
          <a:endParaRPr lang="ru-RU"/>
        </a:p>
      </dgm:t>
    </dgm:pt>
    <dgm:pt modelId="{21AACA17-6FCB-453B-990D-6235EF052F14}" type="sibTrans" cxnId="{F326DF61-9E30-45E8-AB41-13FCF3D9393F}">
      <dgm:prSet/>
      <dgm:spPr/>
      <dgm:t>
        <a:bodyPr/>
        <a:lstStyle/>
        <a:p>
          <a:endParaRPr lang="ru-RU"/>
        </a:p>
      </dgm:t>
    </dgm:pt>
    <dgm:pt modelId="{1F9B65E4-BF38-4A6A-B139-D7427F60F48A}">
      <dgm:prSet phldrT="[Текст]" custT="1"/>
      <dgm:spPr/>
      <dgm:t>
        <a:bodyPr/>
        <a:lstStyle/>
        <a:p>
          <a:r>
            <a:rPr lang="en-US" sz="2000" dirty="0"/>
            <a:t>CVA self-assessment March 2025</a:t>
          </a:r>
          <a:endParaRPr lang="ru-RU" sz="2000" dirty="0"/>
        </a:p>
      </dgm:t>
    </dgm:pt>
    <dgm:pt modelId="{2DB17CB8-718C-443A-A0CB-CE3C8A775E01}" type="parTrans" cxnId="{2F7F2517-9688-4B3A-8D08-42EBAF79D9B9}">
      <dgm:prSet/>
      <dgm:spPr/>
      <dgm:t>
        <a:bodyPr/>
        <a:lstStyle/>
        <a:p>
          <a:endParaRPr lang="ru-RU"/>
        </a:p>
      </dgm:t>
    </dgm:pt>
    <dgm:pt modelId="{EE6E6721-A3C8-413F-95E4-70097CA6FF22}" type="sibTrans" cxnId="{2F7F2517-9688-4B3A-8D08-42EBAF79D9B9}">
      <dgm:prSet/>
      <dgm:spPr/>
      <dgm:t>
        <a:bodyPr/>
        <a:lstStyle/>
        <a:p>
          <a:endParaRPr lang="ru-RU"/>
        </a:p>
      </dgm:t>
    </dgm:pt>
    <dgm:pt modelId="{E708F7BA-847B-4750-8D7A-A132CE9CA8AF}">
      <dgm:prSet phldrT="[Текст]" custT="1"/>
      <dgm:spPr/>
      <dgm:t>
        <a:bodyPr/>
        <a:lstStyle/>
        <a:p>
          <a:r>
            <a:rPr lang="en-US" sz="2000" b="1" dirty="0"/>
            <a:t>CVA Vision statement March 2025 </a:t>
          </a:r>
          <a:br>
            <a:rPr lang="en-US" sz="1600" dirty="0"/>
          </a:br>
          <a:endParaRPr lang="ru-RU" sz="1600" dirty="0"/>
        </a:p>
      </dgm:t>
    </dgm:pt>
    <dgm:pt modelId="{2B997A10-D8B7-4FD9-8491-8962D69A46DF}" type="parTrans" cxnId="{83107E66-8D4E-48A2-B948-0D3CBFDA020F}">
      <dgm:prSet/>
      <dgm:spPr/>
      <dgm:t>
        <a:bodyPr/>
        <a:lstStyle/>
        <a:p>
          <a:endParaRPr lang="ru-RU"/>
        </a:p>
      </dgm:t>
    </dgm:pt>
    <dgm:pt modelId="{36227E12-8714-4E85-8905-2F67114AEC02}" type="sibTrans" cxnId="{83107E66-8D4E-48A2-B948-0D3CBFDA020F}">
      <dgm:prSet/>
      <dgm:spPr/>
      <dgm:t>
        <a:bodyPr/>
        <a:lstStyle/>
        <a:p>
          <a:endParaRPr lang="ru-RU"/>
        </a:p>
      </dgm:t>
    </dgm:pt>
    <dgm:pt modelId="{42DB1681-16B4-4103-861B-FA2CF71E0028}" type="pres">
      <dgm:prSet presAssocID="{D56C1149-ACA4-4E67-B5C8-19BCCC9662D9}" presName="cycleMatrixDiagram" presStyleCnt="0">
        <dgm:presLayoutVars>
          <dgm:chMax val="1"/>
          <dgm:dir/>
          <dgm:animLvl val="lvl"/>
          <dgm:resizeHandles val="exact"/>
        </dgm:presLayoutVars>
      </dgm:prSet>
      <dgm:spPr/>
    </dgm:pt>
    <dgm:pt modelId="{0484C0A3-210D-4C31-A524-58C5BAFA763E}" type="pres">
      <dgm:prSet presAssocID="{D56C1149-ACA4-4E67-B5C8-19BCCC9662D9}" presName="children" presStyleCnt="0"/>
      <dgm:spPr/>
    </dgm:pt>
    <dgm:pt modelId="{7632BF6A-0D42-4994-94F1-2F5EC6E4A72C}" type="pres">
      <dgm:prSet presAssocID="{D56C1149-ACA4-4E67-B5C8-19BCCC9662D9}" presName="child1group" presStyleCnt="0"/>
      <dgm:spPr/>
    </dgm:pt>
    <dgm:pt modelId="{7DDDD10B-AC57-4666-887A-020E5EFE6CED}" type="pres">
      <dgm:prSet presAssocID="{D56C1149-ACA4-4E67-B5C8-19BCCC9662D9}" presName="child1" presStyleLbl="bgAcc1" presStyleIdx="0" presStyleCnt="4" custScaleX="200306" custLinFactNeighborX="-28114" custLinFactNeighborY="-6200"/>
      <dgm:spPr/>
    </dgm:pt>
    <dgm:pt modelId="{FDCA0469-9E07-4A31-A42C-BC00CB0B91D0}" type="pres">
      <dgm:prSet presAssocID="{D56C1149-ACA4-4E67-B5C8-19BCCC9662D9}" presName="child1Text" presStyleLbl="bgAcc1" presStyleIdx="0" presStyleCnt="4">
        <dgm:presLayoutVars>
          <dgm:bulletEnabled val="1"/>
        </dgm:presLayoutVars>
      </dgm:prSet>
      <dgm:spPr/>
    </dgm:pt>
    <dgm:pt modelId="{1C74207C-AF51-46C1-997C-48F5CCAC3054}" type="pres">
      <dgm:prSet presAssocID="{D56C1149-ACA4-4E67-B5C8-19BCCC9662D9}" presName="child2group" presStyleCnt="0"/>
      <dgm:spPr/>
    </dgm:pt>
    <dgm:pt modelId="{13E280D3-8653-4F12-ACB6-3AEFF16DAA01}" type="pres">
      <dgm:prSet presAssocID="{D56C1149-ACA4-4E67-B5C8-19BCCC9662D9}" presName="child2" presStyleLbl="bgAcc1" presStyleIdx="1" presStyleCnt="4" custScaleX="164555" custLinFactNeighborX="20385" custLinFactNeighborY="5817"/>
      <dgm:spPr/>
    </dgm:pt>
    <dgm:pt modelId="{2AE9FC5D-ADC3-4924-A743-636971B8C4DA}" type="pres">
      <dgm:prSet presAssocID="{D56C1149-ACA4-4E67-B5C8-19BCCC9662D9}" presName="child2Text" presStyleLbl="bgAcc1" presStyleIdx="1" presStyleCnt="4">
        <dgm:presLayoutVars>
          <dgm:bulletEnabled val="1"/>
        </dgm:presLayoutVars>
      </dgm:prSet>
      <dgm:spPr/>
    </dgm:pt>
    <dgm:pt modelId="{89013BD8-F6CA-4DB4-81BE-298AD5B502EF}" type="pres">
      <dgm:prSet presAssocID="{D56C1149-ACA4-4E67-B5C8-19BCCC9662D9}" presName="child3group" presStyleCnt="0"/>
      <dgm:spPr/>
    </dgm:pt>
    <dgm:pt modelId="{D9FA3F95-DDB9-44E9-AFB0-F914C27C5B3C}" type="pres">
      <dgm:prSet presAssocID="{D56C1149-ACA4-4E67-B5C8-19BCCC9662D9}" presName="child3" presStyleLbl="bgAcc1" presStyleIdx="2" presStyleCnt="4" custScaleX="138394" custLinFactNeighborX="38656" custLinFactNeighborY="1550"/>
      <dgm:spPr/>
    </dgm:pt>
    <dgm:pt modelId="{DC7AB468-DE19-450C-970A-6D03B7E21216}" type="pres">
      <dgm:prSet presAssocID="{D56C1149-ACA4-4E67-B5C8-19BCCC9662D9}" presName="child3Text" presStyleLbl="bgAcc1" presStyleIdx="2" presStyleCnt="4">
        <dgm:presLayoutVars>
          <dgm:bulletEnabled val="1"/>
        </dgm:presLayoutVars>
      </dgm:prSet>
      <dgm:spPr/>
    </dgm:pt>
    <dgm:pt modelId="{0DC6F4F2-7FDD-488A-9503-275E3B6BFB78}" type="pres">
      <dgm:prSet presAssocID="{D56C1149-ACA4-4E67-B5C8-19BCCC9662D9}" presName="child4group" presStyleCnt="0"/>
      <dgm:spPr/>
    </dgm:pt>
    <dgm:pt modelId="{C395CFED-079F-47ED-A609-BDA47B837822}" type="pres">
      <dgm:prSet presAssocID="{D56C1149-ACA4-4E67-B5C8-19BCCC9662D9}" presName="child4" presStyleLbl="bgAcc1" presStyleIdx="3" presStyleCnt="4" custScaleX="160256" custScaleY="147162" custLinFactNeighborX="-53717" custLinFactNeighborY="-10075"/>
      <dgm:spPr/>
    </dgm:pt>
    <dgm:pt modelId="{A93D43B1-556B-49C1-8A26-10A1FF0C49F0}" type="pres">
      <dgm:prSet presAssocID="{D56C1149-ACA4-4E67-B5C8-19BCCC9662D9}" presName="child4Text" presStyleLbl="bgAcc1" presStyleIdx="3" presStyleCnt="4">
        <dgm:presLayoutVars>
          <dgm:bulletEnabled val="1"/>
        </dgm:presLayoutVars>
      </dgm:prSet>
      <dgm:spPr/>
    </dgm:pt>
    <dgm:pt modelId="{8B07CC83-2914-4EF6-9810-301966F5A4A5}" type="pres">
      <dgm:prSet presAssocID="{D56C1149-ACA4-4E67-B5C8-19BCCC9662D9}" presName="childPlaceholder" presStyleCnt="0"/>
      <dgm:spPr/>
    </dgm:pt>
    <dgm:pt modelId="{1317AFAE-64C7-4A5C-AF1A-7E48167722C9}" type="pres">
      <dgm:prSet presAssocID="{D56C1149-ACA4-4E67-B5C8-19BCCC9662D9}" presName="circle" presStyleCnt="0"/>
      <dgm:spPr/>
    </dgm:pt>
    <dgm:pt modelId="{58793684-9E11-4D1E-9125-6A2B153D87BA}" type="pres">
      <dgm:prSet presAssocID="{D56C1149-ACA4-4E67-B5C8-19BCCC9662D9}" presName="quadrant1" presStyleLbl="node1" presStyleIdx="0" presStyleCnt="4" custScaleX="110248">
        <dgm:presLayoutVars>
          <dgm:chMax val="1"/>
          <dgm:bulletEnabled val="1"/>
        </dgm:presLayoutVars>
      </dgm:prSet>
      <dgm:spPr/>
    </dgm:pt>
    <dgm:pt modelId="{7F562D51-85C0-48F9-BF53-14486D932A23}" type="pres">
      <dgm:prSet presAssocID="{D56C1149-ACA4-4E67-B5C8-19BCCC9662D9}" presName="quadrant2" presStyleLbl="node1" presStyleIdx="1" presStyleCnt="4" custScaleX="108662" custLinFactNeighborX="7136">
        <dgm:presLayoutVars>
          <dgm:chMax val="1"/>
          <dgm:bulletEnabled val="1"/>
        </dgm:presLayoutVars>
      </dgm:prSet>
      <dgm:spPr/>
    </dgm:pt>
    <dgm:pt modelId="{AAA3F2EE-F33E-4EC7-8B4E-69661770BB50}" type="pres">
      <dgm:prSet presAssocID="{D56C1149-ACA4-4E67-B5C8-19BCCC9662D9}" presName="quadrant3" presStyleLbl="node1" presStyleIdx="2" presStyleCnt="4" custScaleX="107505" custLinFactNeighborX="9498" custLinFactNeighborY="660">
        <dgm:presLayoutVars>
          <dgm:chMax val="1"/>
          <dgm:bulletEnabled val="1"/>
        </dgm:presLayoutVars>
      </dgm:prSet>
      <dgm:spPr/>
    </dgm:pt>
    <dgm:pt modelId="{C0AEE948-2D90-4C9C-A3F8-01174AC7EB03}" type="pres">
      <dgm:prSet presAssocID="{D56C1149-ACA4-4E67-B5C8-19BCCC9662D9}" presName="quadrant4" presStyleLbl="node1" presStyleIdx="3" presStyleCnt="4" custScaleX="105491" custScaleY="99606">
        <dgm:presLayoutVars>
          <dgm:chMax val="1"/>
          <dgm:bulletEnabled val="1"/>
        </dgm:presLayoutVars>
      </dgm:prSet>
      <dgm:spPr/>
    </dgm:pt>
    <dgm:pt modelId="{3A911B3D-6C79-42F8-BE7A-E695AB67E6CF}" type="pres">
      <dgm:prSet presAssocID="{D56C1149-ACA4-4E67-B5C8-19BCCC9662D9}" presName="quadrantPlaceholder" presStyleCnt="0"/>
      <dgm:spPr/>
    </dgm:pt>
    <dgm:pt modelId="{B829E965-D19F-4DB6-9E84-2B48638B7F7D}" type="pres">
      <dgm:prSet presAssocID="{D56C1149-ACA4-4E67-B5C8-19BCCC9662D9}" presName="center1" presStyleLbl="fgShp" presStyleIdx="0" presStyleCnt="2"/>
      <dgm:spPr/>
    </dgm:pt>
    <dgm:pt modelId="{E85039B9-34DE-4BFE-BE59-51B1FAB7820E}" type="pres">
      <dgm:prSet presAssocID="{D56C1149-ACA4-4E67-B5C8-19BCCC9662D9}" presName="center2" presStyleLbl="fgShp" presStyleIdx="1" presStyleCnt="2"/>
      <dgm:spPr/>
    </dgm:pt>
  </dgm:ptLst>
  <dgm:cxnLst>
    <dgm:cxn modelId="{86BE1E14-C5C0-47AF-ABD2-02CBFF93CBDA}" type="presOf" srcId="{1F9B65E4-BF38-4A6A-B139-D7427F60F48A}" destId="{C395CFED-079F-47ED-A609-BDA47B837822}" srcOrd="0" destOrd="0" presId="urn:microsoft.com/office/officeart/2005/8/layout/cycle4"/>
    <dgm:cxn modelId="{2F7F2517-9688-4B3A-8D08-42EBAF79D9B9}" srcId="{39A0B3DE-4721-4F18-9C27-E84AD1B652A4}" destId="{1F9B65E4-BF38-4A6A-B139-D7427F60F48A}" srcOrd="0" destOrd="0" parTransId="{2DB17CB8-718C-443A-A0CB-CE3C8A775E01}" sibTransId="{EE6E6721-A3C8-413F-95E4-70097CA6FF22}"/>
    <dgm:cxn modelId="{C686291F-9280-46F3-926A-5EA9BC4D1C86}" type="presOf" srcId="{E708F7BA-847B-4750-8D7A-A132CE9CA8AF}" destId="{C395CFED-079F-47ED-A609-BDA47B837822}" srcOrd="0" destOrd="1" presId="urn:microsoft.com/office/officeart/2005/8/layout/cycle4"/>
    <dgm:cxn modelId="{A57DD024-2F39-4289-819B-D4EE77DA66CF}" type="presOf" srcId="{F852A6BD-D499-4D6D-B5D4-7117501B0DD7}" destId="{D9FA3F95-DDB9-44E9-AFB0-F914C27C5B3C}" srcOrd="0" destOrd="0" presId="urn:microsoft.com/office/officeart/2005/8/layout/cycle4"/>
    <dgm:cxn modelId="{DAB01E25-D41D-462B-93F7-2731A1315525}" type="presOf" srcId="{7B04E0C2-5579-4AB3-A866-180FE6C72386}" destId="{2AE9FC5D-ADC3-4924-A743-636971B8C4DA}" srcOrd="1" destOrd="0" presId="urn:microsoft.com/office/officeart/2005/8/layout/cycle4"/>
    <dgm:cxn modelId="{B15B8A2A-3B65-4CDC-A4D2-F49ED6D17320}" type="presOf" srcId="{1F9B65E4-BF38-4A6A-B139-D7427F60F48A}" destId="{A93D43B1-556B-49C1-8A26-10A1FF0C49F0}" srcOrd="1" destOrd="0" presId="urn:microsoft.com/office/officeart/2005/8/layout/cycle4"/>
    <dgm:cxn modelId="{79F6CF2C-6043-43F5-B2EE-23E16688369D}" srcId="{EB854C3B-5B63-4932-9478-B36473C71F8A}" destId="{F852A6BD-D499-4D6D-B5D4-7117501B0DD7}" srcOrd="0" destOrd="0" parTransId="{869D61F7-6233-4A84-AD17-8EA5A7F1EE42}" sibTransId="{3021D801-F3BC-4791-ACAC-61999C2F2D32}"/>
    <dgm:cxn modelId="{F15CB639-0765-4308-8A59-E8EC2C82D208}" srcId="{D56C1149-ACA4-4E67-B5C8-19BCCC9662D9}" destId="{EB854C3B-5B63-4932-9478-B36473C71F8A}" srcOrd="2" destOrd="0" parTransId="{8AB10B7A-2066-4534-A04D-402C6AED4160}" sibTransId="{E56AE01B-EE27-4E58-86B6-7D5F992DE1D7}"/>
    <dgm:cxn modelId="{1734855F-F688-47BC-BBFA-FEC6202E63D4}" srcId="{D56C1149-ACA4-4E67-B5C8-19BCCC9662D9}" destId="{5CD19699-738B-43D2-B05B-70F122406DF8}" srcOrd="1" destOrd="0" parTransId="{753CB837-32E5-4271-85AC-64AF1E99DF46}" sibTransId="{E874B088-CFAC-4107-8BB2-6F54A0BDB3E2}"/>
    <dgm:cxn modelId="{F326DF61-9E30-45E8-AB41-13FCF3D9393F}" srcId="{D56C1149-ACA4-4E67-B5C8-19BCCC9662D9}" destId="{39A0B3DE-4721-4F18-9C27-E84AD1B652A4}" srcOrd="3" destOrd="0" parTransId="{86E60E09-118F-40E3-9206-6EE3AE079013}" sibTransId="{21AACA17-6FCB-453B-990D-6235EF052F14}"/>
    <dgm:cxn modelId="{0FE4DF64-C044-4000-992C-4BB3EC08A2EE}" srcId="{D56C1149-ACA4-4E67-B5C8-19BCCC9662D9}" destId="{971A6E81-E805-4B65-9905-CEC28B0DD619}" srcOrd="0" destOrd="0" parTransId="{FB09C2F3-6565-4FD6-8806-88D6F2318D35}" sibTransId="{6354DEAB-FDC7-4B7C-850F-C3C06E45B933}"/>
    <dgm:cxn modelId="{83107E66-8D4E-48A2-B948-0D3CBFDA020F}" srcId="{39A0B3DE-4721-4F18-9C27-E84AD1B652A4}" destId="{E708F7BA-847B-4750-8D7A-A132CE9CA8AF}" srcOrd="1" destOrd="0" parTransId="{2B997A10-D8B7-4FD9-8491-8962D69A46DF}" sibTransId="{36227E12-8714-4E85-8905-2F67114AEC02}"/>
    <dgm:cxn modelId="{A10DC847-6602-4868-ABF5-2AAEA62132DF}" type="presOf" srcId="{F852A6BD-D499-4D6D-B5D4-7117501B0DD7}" destId="{DC7AB468-DE19-450C-970A-6D03B7E21216}" srcOrd="1" destOrd="0" presId="urn:microsoft.com/office/officeart/2005/8/layout/cycle4"/>
    <dgm:cxn modelId="{863D7D68-E43B-4D87-BD57-B0B377987559}" srcId="{971A6E81-E805-4B65-9905-CEC28B0DD619}" destId="{F7021341-80BC-4C0A-8877-1992FFC80B93}" srcOrd="0" destOrd="0" parTransId="{D235201B-F56A-4502-B1C3-D11C3364E719}" sibTransId="{2CCA9871-C1F3-43FE-AE1F-E3D6B8F53AC5}"/>
    <dgm:cxn modelId="{06BC1855-7E03-4FC6-8288-0D1B769C0BCB}" type="presOf" srcId="{EB854C3B-5B63-4932-9478-B36473C71F8A}" destId="{AAA3F2EE-F33E-4EC7-8B4E-69661770BB50}" srcOrd="0" destOrd="0" presId="urn:microsoft.com/office/officeart/2005/8/layout/cycle4"/>
    <dgm:cxn modelId="{352CA175-3DB7-4EAC-9134-D4B749333E7F}" type="presOf" srcId="{F7021341-80BC-4C0A-8877-1992FFC80B93}" destId="{7DDDD10B-AC57-4666-887A-020E5EFE6CED}" srcOrd="0" destOrd="0" presId="urn:microsoft.com/office/officeart/2005/8/layout/cycle4"/>
    <dgm:cxn modelId="{AEE43E78-B580-4073-839D-1D1E1C631972}" type="presOf" srcId="{971A6E81-E805-4B65-9905-CEC28B0DD619}" destId="{58793684-9E11-4D1E-9125-6A2B153D87BA}" srcOrd="0" destOrd="0" presId="urn:microsoft.com/office/officeart/2005/8/layout/cycle4"/>
    <dgm:cxn modelId="{957B10A2-EABD-48E3-AAA0-47DD0B7C7C8F}" type="presOf" srcId="{E708F7BA-847B-4750-8D7A-A132CE9CA8AF}" destId="{A93D43B1-556B-49C1-8A26-10A1FF0C49F0}" srcOrd="1" destOrd="1" presId="urn:microsoft.com/office/officeart/2005/8/layout/cycle4"/>
    <dgm:cxn modelId="{B80EBAA2-3CC6-4E8E-85E1-FDFAD3261EA4}" srcId="{5CD19699-738B-43D2-B05B-70F122406DF8}" destId="{7B04E0C2-5579-4AB3-A866-180FE6C72386}" srcOrd="0" destOrd="0" parTransId="{80D7AC26-229F-4D8C-886F-FD5344F5561D}" sibTransId="{38E2D2E2-4B8D-47C6-8930-E04003BBAF38}"/>
    <dgm:cxn modelId="{0BF38DB4-BE62-4EA3-A6BF-FD8EC3732A2D}" type="presOf" srcId="{D56C1149-ACA4-4E67-B5C8-19BCCC9662D9}" destId="{42DB1681-16B4-4103-861B-FA2CF71E0028}" srcOrd="0" destOrd="0" presId="urn:microsoft.com/office/officeart/2005/8/layout/cycle4"/>
    <dgm:cxn modelId="{1D5019BF-B5DB-4119-9B5B-92FB2BA0877F}" type="presOf" srcId="{7B04E0C2-5579-4AB3-A866-180FE6C72386}" destId="{13E280D3-8653-4F12-ACB6-3AEFF16DAA01}" srcOrd="0" destOrd="0" presId="urn:microsoft.com/office/officeart/2005/8/layout/cycle4"/>
    <dgm:cxn modelId="{F2C5ECC0-9A9F-44EF-8F94-6DAE3DBA0996}" type="presOf" srcId="{5CD19699-738B-43D2-B05B-70F122406DF8}" destId="{7F562D51-85C0-48F9-BF53-14486D932A23}" srcOrd="0" destOrd="0" presId="urn:microsoft.com/office/officeart/2005/8/layout/cycle4"/>
    <dgm:cxn modelId="{34E8E5DC-877B-42C3-8445-7817046C285D}" type="presOf" srcId="{39A0B3DE-4721-4F18-9C27-E84AD1B652A4}" destId="{C0AEE948-2D90-4C9C-A3F8-01174AC7EB03}" srcOrd="0" destOrd="0" presId="urn:microsoft.com/office/officeart/2005/8/layout/cycle4"/>
    <dgm:cxn modelId="{9B4CD6E7-A5F4-42AF-BFE5-36B953229A1A}" type="presOf" srcId="{F7021341-80BC-4C0A-8877-1992FFC80B93}" destId="{FDCA0469-9E07-4A31-A42C-BC00CB0B91D0}" srcOrd="1" destOrd="0" presId="urn:microsoft.com/office/officeart/2005/8/layout/cycle4"/>
    <dgm:cxn modelId="{DFC56295-9B97-49B7-97CD-3AA3F94BC8BD}" type="presParOf" srcId="{42DB1681-16B4-4103-861B-FA2CF71E0028}" destId="{0484C0A3-210D-4C31-A524-58C5BAFA763E}" srcOrd="0" destOrd="0" presId="urn:microsoft.com/office/officeart/2005/8/layout/cycle4"/>
    <dgm:cxn modelId="{9A9DF0FA-99C3-4240-839C-D62064165AFF}" type="presParOf" srcId="{0484C0A3-210D-4C31-A524-58C5BAFA763E}" destId="{7632BF6A-0D42-4994-94F1-2F5EC6E4A72C}" srcOrd="0" destOrd="0" presId="urn:microsoft.com/office/officeart/2005/8/layout/cycle4"/>
    <dgm:cxn modelId="{D8026654-22DE-4A14-9F15-1865CFB3BD4F}" type="presParOf" srcId="{7632BF6A-0D42-4994-94F1-2F5EC6E4A72C}" destId="{7DDDD10B-AC57-4666-887A-020E5EFE6CED}" srcOrd="0" destOrd="0" presId="urn:microsoft.com/office/officeart/2005/8/layout/cycle4"/>
    <dgm:cxn modelId="{283D3095-F068-4CD0-91B8-D3245E91426D}" type="presParOf" srcId="{7632BF6A-0D42-4994-94F1-2F5EC6E4A72C}" destId="{FDCA0469-9E07-4A31-A42C-BC00CB0B91D0}" srcOrd="1" destOrd="0" presId="urn:microsoft.com/office/officeart/2005/8/layout/cycle4"/>
    <dgm:cxn modelId="{BFAC8CAE-09D1-4AE8-ACC4-AF11467678F5}" type="presParOf" srcId="{0484C0A3-210D-4C31-A524-58C5BAFA763E}" destId="{1C74207C-AF51-46C1-997C-48F5CCAC3054}" srcOrd="1" destOrd="0" presId="urn:microsoft.com/office/officeart/2005/8/layout/cycle4"/>
    <dgm:cxn modelId="{5FA8E2AA-0C30-4E3E-9BDB-4F25D25322EB}" type="presParOf" srcId="{1C74207C-AF51-46C1-997C-48F5CCAC3054}" destId="{13E280D3-8653-4F12-ACB6-3AEFF16DAA01}" srcOrd="0" destOrd="0" presId="urn:microsoft.com/office/officeart/2005/8/layout/cycle4"/>
    <dgm:cxn modelId="{192E3354-F48B-44C6-9118-EA59936621A2}" type="presParOf" srcId="{1C74207C-AF51-46C1-997C-48F5CCAC3054}" destId="{2AE9FC5D-ADC3-4924-A743-636971B8C4DA}" srcOrd="1" destOrd="0" presId="urn:microsoft.com/office/officeart/2005/8/layout/cycle4"/>
    <dgm:cxn modelId="{2E3933E3-9877-4380-BAF7-1DC25C1A21F9}" type="presParOf" srcId="{0484C0A3-210D-4C31-A524-58C5BAFA763E}" destId="{89013BD8-F6CA-4DB4-81BE-298AD5B502EF}" srcOrd="2" destOrd="0" presId="urn:microsoft.com/office/officeart/2005/8/layout/cycle4"/>
    <dgm:cxn modelId="{05FDF196-07CB-40A9-BF29-C1F84BD0B560}" type="presParOf" srcId="{89013BD8-F6CA-4DB4-81BE-298AD5B502EF}" destId="{D9FA3F95-DDB9-44E9-AFB0-F914C27C5B3C}" srcOrd="0" destOrd="0" presId="urn:microsoft.com/office/officeart/2005/8/layout/cycle4"/>
    <dgm:cxn modelId="{C9072ED7-D01A-41D0-8EB7-2F08A05FBC1F}" type="presParOf" srcId="{89013BD8-F6CA-4DB4-81BE-298AD5B502EF}" destId="{DC7AB468-DE19-450C-970A-6D03B7E21216}" srcOrd="1" destOrd="0" presId="urn:microsoft.com/office/officeart/2005/8/layout/cycle4"/>
    <dgm:cxn modelId="{0C1DCA45-A65B-4D4E-96CC-AF1B7E66E854}" type="presParOf" srcId="{0484C0A3-210D-4C31-A524-58C5BAFA763E}" destId="{0DC6F4F2-7FDD-488A-9503-275E3B6BFB78}" srcOrd="3" destOrd="0" presId="urn:microsoft.com/office/officeart/2005/8/layout/cycle4"/>
    <dgm:cxn modelId="{3831770B-5E3C-459D-8AEB-E4FD55D9454F}" type="presParOf" srcId="{0DC6F4F2-7FDD-488A-9503-275E3B6BFB78}" destId="{C395CFED-079F-47ED-A609-BDA47B837822}" srcOrd="0" destOrd="0" presId="urn:microsoft.com/office/officeart/2005/8/layout/cycle4"/>
    <dgm:cxn modelId="{D4737D89-BF55-43FB-9516-8A8A3D8CED85}" type="presParOf" srcId="{0DC6F4F2-7FDD-488A-9503-275E3B6BFB78}" destId="{A93D43B1-556B-49C1-8A26-10A1FF0C49F0}" srcOrd="1" destOrd="0" presId="urn:microsoft.com/office/officeart/2005/8/layout/cycle4"/>
    <dgm:cxn modelId="{39A98AE1-95CF-45BD-A1E9-AF14026CAADD}" type="presParOf" srcId="{0484C0A3-210D-4C31-A524-58C5BAFA763E}" destId="{8B07CC83-2914-4EF6-9810-301966F5A4A5}" srcOrd="4" destOrd="0" presId="urn:microsoft.com/office/officeart/2005/8/layout/cycle4"/>
    <dgm:cxn modelId="{93CD0BC5-CBB8-48D8-8355-0B92C2554D86}" type="presParOf" srcId="{42DB1681-16B4-4103-861B-FA2CF71E0028}" destId="{1317AFAE-64C7-4A5C-AF1A-7E48167722C9}" srcOrd="1" destOrd="0" presId="urn:microsoft.com/office/officeart/2005/8/layout/cycle4"/>
    <dgm:cxn modelId="{59BBF029-806E-484E-B9F9-E003ED36C161}" type="presParOf" srcId="{1317AFAE-64C7-4A5C-AF1A-7E48167722C9}" destId="{58793684-9E11-4D1E-9125-6A2B153D87BA}" srcOrd="0" destOrd="0" presId="urn:microsoft.com/office/officeart/2005/8/layout/cycle4"/>
    <dgm:cxn modelId="{3C098DBC-9123-432F-B8E1-83A2773E7E4F}" type="presParOf" srcId="{1317AFAE-64C7-4A5C-AF1A-7E48167722C9}" destId="{7F562D51-85C0-48F9-BF53-14486D932A23}" srcOrd="1" destOrd="0" presId="urn:microsoft.com/office/officeart/2005/8/layout/cycle4"/>
    <dgm:cxn modelId="{2AA770AC-30B0-43D2-A707-0A79C4D0EC42}" type="presParOf" srcId="{1317AFAE-64C7-4A5C-AF1A-7E48167722C9}" destId="{AAA3F2EE-F33E-4EC7-8B4E-69661770BB50}" srcOrd="2" destOrd="0" presId="urn:microsoft.com/office/officeart/2005/8/layout/cycle4"/>
    <dgm:cxn modelId="{62F1B5FA-9A7C-4062-B7EA-409AE2DA087E}" type="presParOf" srcId="{1317AFAE-64C7-4A5C-AF1A-7E48167722C9}" destId="{C0AEE948-2D90-4C9C-A3F8-01174AC7EB03}" srcOrd="3" destOrd="0" presId="urn:microsoft.com/office/officeart/2005/8/layout/cycle4"/>
    <dgm:cxn modelId="{CB2C4121-C0EC-4F98-9DD5-BFE4E8316642}" type="presParOf" srcId="{1317AFAE-64C7-4A5C-AF1A-7E48167722C9}" destId="{3A911B3D-6C79-42F8-BE7A-E695AB67E6CF}" srcOrd="4" destOrd="0" presId="urn:microsoft.com/office/officeart/2005/8/layout/cycle4"/>
    <dgm:cxn modelId="{AFE1A4C1-A82B-411F-A136-FA81C47B1B13}" type="presParOf" srcId="{42DB1681-16B4-4103-861B-FA2CF71E0028}" destId="{B829E965-D19F-4DB6-9E84-2B48638B7F7D}" srcOrd="2" destOrd="0" presId="urn:microsoft.com/office/officeart/2005/8/layout/cycle4"/>
    <dgm:cxn modelId="{B356BD7C-1CA4-42B9-AAB6-D2ABC61D9CE0}" type="presParOf" srcId="{42DB1681-16B4-4103-861B-FA2CF71E0028}" destId="{E85039B9-34DE-4BFE-BE59-51B1FAB7820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D9682-89AE-47CD-B033-E5488DF897C8}" type="doc">
      <dgm:prSet loTypeId="urn:microsoft.com/office/officeart/2005/8/layout/process1" loCatId="process" qsTypeId="urn:microsoft.com/office/officeart/2005/8/quickstyle/simple1" qsCatId="simple" csTypeId="urn:microsoft.com/office/officeart/2005/8/colors/accent1_2" csCatId="accent1" phldr="1"/>
      <dgm:spPr/>
    </dgm:pt>
    <dgm:pt modelId="{8888B013-BB10-46DF-A49F-941802E19D8E}">
      <dgm:prSet phldrT="[Text]"/>
      <dgm:spPr>
        <a:solidFill>
          <a:srgbClr val="C00000"/>
        </a:solidFill>
      </dgm:spPr>
      <dgm:t>
        <a:bodyPr/>
        <a:lstStyle/>
        <a:p>
          <a:r>
            <a:rPr lang="en-GB" dirty="0"/>
            <a:t>Decision to start CVAP</a:t>
          </a:r>
        </a:p>
      </dgm:t>
    </dgm:pt>
    <dgm:pt modelId="{6BDE84D1-A16F-4A99-9A9C-8153FEFECE79}" type="parTrans" cxnId="{6AF186C8-AE1A-44D7-9B57-52106E99D9B9}">
      <dgm:prSet/>
      <dgm:spPr/>
      <dgm:t>
        <a:bodyPr/>
        <a:lstStyle/>
        <a:p>
          <a:endParaRPr lang="en-GB"/>
        </a:p>
      </dgm:t>
    </dgm:pt>
    <dgm:pt modelId="{97F7525F-2FBF-4E75-9C95-BEE589F11306}" type="sibTrans" cxnId="{6AF186C8-AE1A-44D7-9B57-52106E99D9B9}">
      <dgm:prSet/>
      <dgm:spPr/>
      <dgm:t>
        <a:bodyPr/>
        <a:lstStyle/>
        <a:p>
          <a:endParaRPr lang="en-GB"/>
        </a:p>
      </dgm:t>
    </dgm:pt>
    <dgm:pt modelId="{485A5735-56F9-4E03-9BB9-FE1DDEE00CBF}">
      <dgm:prSet phldrT="[Text]"/>
      <dgm:spPr>
        <a:solidFill>
          <a:srgbClr val="C00000"/>
        </a:solidFill>
      </dgm:spPr>
      <dgm:t>
        <a:bodyPr/>
        <a:lstStyle/>
        <a:p>
          <a:r>
            <a:rPr lang="en-GB" dirty="0"/>
            <a:t>Visioning Workshop</a:t>
          </a:r>
        </a:p>
      </dgm:t>
    </dgm:pt>
    <dgm:pt modelId="{9D79FF5F-676E-48D7-86E9-B5EC9B18F87F}" type="parTrans" cxnId="{850CEB63-3293-4A2E-9D2F-607114F0BCD0}">
      <dgm:prSet/>
      <dgm:spPr/>
      <dgm:t>
        <a:bodyPr/>
        <a:lstStyle/>
        <a:p>
          <a:endParaRPr lang="en-GB"/>
        </a:p>
      </dgm:t>
    </dgm:pt>
    <dgm:pt modelId="{008AABE6-0645-43E7-9FB2-12C02049BA64}" type="sibTrans" cxnId="{850CEB63-3293-4A2E-9D2F-607114F0BCD0}">
      <dgm:prSet/>
      <dgm:spPr/>
      <dgm:t>
        <a:bodyPr/>
        <a:lstStyle/>
        <a:p>
          <a:endParaRPr lang="en-GB"/>
        </a:p>
      </dgm:t>
    </dgm:pt>
    <dgm:pt modelId="{CC2C0F2C-C390-429F-A858-7F48ED0DF26E}">
      <dgm:prSet phldrT="[Text]"/>
      <dgm:spPr>
        <a:solidFill>
          <a:srgbClr val="C00000"/>
        </a:solidFill>
      </dgm:spPr>
      <dgm:t>
        <a:bodyPr/>
        <a:lstStyle/>
        <a:p>
          <a:r>
            <a:rPr lang="en-GB" dirty="0"/>
            <a:t>Vision Statement</a:t>
          </a:r>
        </a:p>
      </dgm:t>
    </dgm:pt>
    <dgm:pt modelId="{CF0E60B1-22A2-4775-A8DB-2242B31C7A08}" type="parTrans" cxnId="{206C20AB-F7B4-461B-A834-A7677AF27D65}">
      <dgm:prSet/>
      <dgm:spPr/>
      <dgm:t>
        <a:bodyPr/>
        <a:lstStyle/>
        <a:p>
          <a:endParaRPr lang="en-GB"/>
        </a:p>
      </dgm:t>
    </dgm:pt>
    <dgm:pt modelId="{9C5B1B9A-FA18-4E3D-9C3D-E94CD0EBB919}" type="sibTrans" cxnId="{206C20AB-F7B4-461B-A834-A7677AF27D65}">
      <dgm:prSet/>
      <dgm:spPr/>
      <dgm:t>
        <a:bodyPr/>
        <a:lstStyle/>
        <a:p>
          <a:endParaRPr lang="en-GB"/>
        </a:p>
      </dgm:t>
    </dgm:pt>
    <dgm:pt modelId="{8A73F342-F34D-4D2E-8E8D-B644AE7C5F83}">
      <dgm:prSet/>
      <dgm:spPr>
        <a:solidFill>
          <a:srgbClr val="C00000"/>
        </a:solidFill>
      </dgm:spPr>
      <dgm:t>
        <a:bodyPr/>
        <a:lstStyle/>
        <a:p>
          <a:r>
            <a:rPr lang="en-GB" dirty="0"/>
            <a:t>CVAP Self-Assessment</a:t>
          </a:r>
        </a:p>
      </dgm:t>
    </dgm:pt>
    <dgm:pt modelId="{602F4D88-6B41-44AB-970E-B3B03D7D415D}" type="parTrans" cxnId="{1138D9F5-CEF3-4D0F-9AE4-8A90E41C6D0C}">
      <dgm:prSet/>
      <dgm:spPr/>
      <dgm:t>
        <a:bodyPr/>
        <a:lstStyle/>
        <a:p>
          <a:endParaRPr lang="en-GB"/>
        </a:p>
      </dgm:t>
    </dgm:pt>
    <dgm:pt modelId="{C6B9E7A2-E004-48D1-89FA-E64D866B3ED4}" type="sibTrans" cxnId="{1138D9F5-CEF3-4D0F-9AE4-8A90E41C6D0C}">
      <dgm:prSet/>
      <dgm:spPr/>
      <dgm:t>
        <a:bodyPr/>
        <a:lstStyle/>
        <a:p>
          <a:endParaRPr lang="en-GB"/>
        </a:p>
      </dgm:t>
    </dgm:pt>
    <dgm:pt modelId="{C9EE8FD5-19F6-4D8B-BDC8-2D7F520BFD87}">
      <dgm:prSet/>
      <dgm:spPr>
        <a:solidFill>
          <a:srgbClr val="C00000"/>
        </a:solidFill>
      </dgm:spPr>
      <dgm:t>
        <a:bodyPr/>
        <a:lstStyle/>
        <a:p>
          <a:r>
            <a:rPr lang="en-GB" dirty="0"/>
            <a:t>CVAP Workplan</a:t>
          </a:r>
        </a:p>
      </dgm:t>
    </dgm:pt>
    <dgm:pt modelId="{BA661634-346A-46B4-99B2-2A5902ECC219}" type="parTrans" cxnId="{B69F2EB6-4A4B-4835-B677-5DCF7776A080}">
      <dgm:prSet/>
      <dgm:spPr/>
      <dgm:t>
        <a:bodyPr/>
        <a:lstStyle/>
        <a:p>
          <a:endParaRPr lang="en-GB"/>
        </a:p>
      </dgm:t>
    </dgm:pt>
    <dgm:pt modelId="{CF09B31E-BEB3-4533-94C6-E4841628D2B6}" type="sibTrans" cxnId="{B69F2EB6-4A4B-4835-B677-5DCF7776A080}">
      <dgm:prSet/>
      <dgm:spPr/>
      <dgm:t>
        <a:bodyPr/>
        <a:lstStyle/>
        <a:p>
          <a:endParaRPr lang="en-GB"/>
        </a:p>
      </dgm:t>
    </dgm:pt>
    <dgm:pt modelId="{FB1776DD-C5CC-4E5E-A2FE-CE27F156229B}" type="pres">
      <dgm:prSet presAssocID="{9DFD9682-89AE-47CD-B033-E5488DF897C8}" presName="Name0" presStyleCnt="0">
        <dgm:presLayoutVars>
          <dgm:dir/>
          <dgm:resizeHandles val="exact"/>
        </dgm:presLayoutVars>
      </dgm:prSet>
      <dgm:spPr/>
    </dgm:pt>
    <dgm:pt modelId="{9E42F547-8B91-4B6B-8EE2-DD09C7F4328A}" type="pres">
      <dgm:prSet presAssocID="{8888B013-BB10-46DF-A49F-941802E19D8E}" presName="node" presStyleLbl="node1" presStyleIdx="0" presStyleCnt="5">
        <dgm:presLayoutVars>
          <dgm:bulletEnabled val="1"/>
        </dgm:presLayoutVars>
      </dgm:prSet>
      <dgm:spPr/>
    </dgm:pt>
    <dgm:pt modelId="{70BC14F5-55C4-493A-A53F-7176B142873A}" type="pres">
      <dgm:prSet presAssocID="{97F7525F-2FBF-4E75-9C95-BEE589F11306}" presName="sibTrans" presStyleLbl="sibTrans2D1" presStyleIdx="0" presStyleCnt="4"/>
      <dgm:spPr/>
    </dgm:pt>
    <dgm:pt modelId="{89B5EC00-6749-4035-BF15-A0F12EBB0D28}" type="pres">
      <dgm:prSet presAssocID="{97F7525F-2FBF-4E75-9C95-BEE589F11306}" presName="connectorText" presStyleLbl="sibTrans2D1" presStyleIdx="0" presStyleCnt="4"/>
      <dgm:spPr/>
    </dgm:pt>
    <dgm:pt modelId="{8D3801AD-C52A-40DE-86C5-026DDB85A508}" type="pres">
      <dgm:prSet presAssocID="{485A5735-56F9-4E03-9BB9-FE1DDEE00CBF}" presName="node" presStyleLbl="node1" presStyleIdx="1" presStyleCnt="5">
        <dgm:presLayoutVars>
          <dgm:bulletEnabled val="1"/>
        </dgm:presLayoutVars>
      </dgm:prSet>
      <dgm:spPr/>
    </dgm:pt>
    <dgm:pt modelId="{5BCD2625-FD20-43D9-8204-31ADE84866D5}" type="pres">
      <dgm:prSet presAssocID="{008AABE6-0645-43E7-9FB2-12C02049BA64}" presName="sibTrans" presStyleLbl="sibTrans2D1" presStyleIdx="1" presStyleCnt="4"/>
      <dgm:spPr/>
    </dgm:pt>
    <dgm:pt modelId="{12D22189-9B6A-4876-810C-E2401332724D}" type="pres">
      <dgm:prSet presAssocID="{008AABE6-0645-43E7-9FB2-12C02049BA64}" presName="connectorText" presStyleLbl="sibTrans2D1" presStyleIdx="1" presStyleCnt="4"/>
      <dgm:spPr/>
    </dgm:pt>
    <dgm:pt modelId="{B3AC289B-1749-45A7-B1F4-943A17717A66}" type="pres">
      <dgm:prSet presAssocID="{CC2C0F2C-C390-429F-A858-7F48ED0DF26E}" presName="node" presStyleLbl="node1" presStyleIdx="2" presStyleCnt="5">
        <dgm:presLayoutVars>
          <dgm:bulletEnabled val="1"/>
        </dgm:presLayoutVars>
      </dgm:prSet>
      <dgm:spPr/>
    </dgm:pt>
    <dgm:pt modelId="{BB7788A9-2C00-4D5E-9AF0-F16A948AAA16}" type="pres">
      <dgm:prSet presAssocID="{9C5B1B9A-FA18-4E3D-9C3D-E94CD0EBB919}" presName="sibTrans" presStyleLbl="sibTrans2D1" presStyleIdx="2" presStyleCnt="4"/>
      <dgm:spPr/>
    </dgm:pt>
    <dgm:pt modelId="{370900C7-7F0E-436C-91E2-A356BFD6F079}" type="pres">
      <dgm:prSet presAssocID="{9C5B1B9A-FA18-4E3D-9C3D-E94CD0EBB919}" presName="connectorText" presStyleLbl="sibTrans2D1" presStyleIdx="2" presStyleCnt="4"/>
      <dgm:spPr/>
    </dgm:pt>
    <dgm:pt modelId="{5C849897-EB5D-4BE5-8DE3-3CF69DB6F004}" type="pres">
      <dgm:prSet presAssocID="{8A73F342-F34D-4D2E-8E8D-B644AE7C5F83}" presName="node" presStyleLbl="node1" presStyleIdx="3" presStyleCnt="5">
        <dgm:presLayoutVars>
          <dgm:bulletEnabled val="1"/>
        </dgm:presLayoutVars>
      </dgm:prSet>
      <dgm:spPr/>
    </dgm:pt>
    <dgm:pt modelId="{F70C67ED-A219-476D-A331-8BBE67979AD8}" type="pres">
      <dgm:prSet presAssocID="{C6B9E7A2-E004-48D1-89FA-E64D866B3ED4}" presName="sibTrans" presStyleLbl="sibTrans2D1" presStyleIdx="3" presStyleCnt="4"/>
      <dgm:spPr/>
    </dgm:pt>
    <dgm:pt modelId="{A44925A2-CF00-4630-A055-0923ACA2396B}" type="pres">
      <dgm:prSet presAssocID="{C6B9E7A2-E004-48D1-89FA-E64D866B3ED4}" presName="connectorText" presStyleLbl="sibTrans2D1" presStyleIdx="3" presStyleCnt="4"/>
      <dgm:spPr/>
    </dgm:pt>
    <dgm:pt modelId="{28E840BB-C00F-491D-A3F0-CD9AF5972D06}" type="pres">
      <dgm:prSet presAssocID="{C9EE8FD5-19F6-4D8B-BDC8-2D7F520BFD87}" presName="node" presStyleLbl="node1" presStyleIdx="4" presStyleCnt="5">
        <dgm:presLayoutVars>
          <dgm:bulletEnabled val="1"/>
        </dgm:presLayoutVars>
      </dgm:prSet>
      <dgm:spPr/>
    </dgm:pt>
  </dgm:ptLst>
  <dgm:cxnLst>
    <dgm:cxn modelId="{D32FF018-2A09-43F7-9ED3-285062631BA2}" type="presOf" srcId="{008AABE6-0645-43E7-9FB2-12C02049BA64}" destId="{12D22189-9B6A-4876-810C-E2401332724D}" srcOrd="1" destOrd="0" presId="urn:microsoft.com/office/officeart/2005/8/layout/process1"/>
    <dgm:cxn modelId="{636F6C1A-8339-42A7-8239-20164A192C64}" type="presOf" srcId="{485A5735-56F9-4E03-9BB9-FE1DDEE00CBF}" destId="{8D3801AD-C52A-40DE-86C5-026DDB85A508}" srcOrd="0" destOrd="0" presId="urn:microsoft.com/office/officeart/2005/8/layout/process1"/>
    <dgm:cxn modelId="{ABDF1827-44FF-4F3A-8A3F-81F9FF320DB9}" type="presOf" srcId="{97F7525F-2FBF-4E75-9C95-BEE589F11306}" destId="{70BC14F5-55C4-493A-A53F-7176B142873A}" srcOrd="0" destOrd="0" presId="urn:microsoft.com/office/officeart/2005/8/layout/process1"/>
    <dgm:cxn modelId="{8C008A30-8ECE-43CB-A181-727D7AD59B85}" type="presOf" srcId="{008AABE6-0645-43E7-9FB2-12C02049BA64}" destId="{5BCD2625-FD20-43D9-8204-31ADE84866D5}" srcOrd="0" destOrd="0" presId="urn:microsoft.com/office/officeart/2005/8/layout/process1"/>
    <dgm:cxn modelId="{82A46940-AB8A-40CD-BE8C-C7DACA68F1AB}" type="presOf" srcId="{9C5B1B9A-FA18-4E3D-9C3D-E94CD0EBB919}" destId="{370900C7-7F0E-436C-91E2-A356BFD6F079}" srcOrd="1" destOrd="0" presId="urn:microsoft.com/office/officeart/2005/8/layout/process1"/>
    <dgm:cxn modelId="{EDF1FF60-68C8-4B91-8C41-E5CA53683AEE}" type="presOf" srcId="{8A73F342-F34D-4D2E-8E8D-B644AE7C5F83}" destId="{5C849897-EB5D-4BE5-8DE3-3CF69DB6F004}" srcOrd="0" destOrd="0" presId="urn:microsoft.com/office/officeart/2005/8/layout/process1"/>
    <dgm:cxn modelId="{850CEB63-3293-4A2E-9D2F-607114F0BCD0}" srcId="{9DFD9682-89AE-47CD-B033-E5488DF897C8}" destId="{485A5735-56F9-4E03-9BB9-FE1DDEE00CBF}" srcOrd="1" destOrd="0" parTransId="{9D79FF5F-676E-48D7-86E9-B5EC9B18F87F}" sibTransId="{008AABE6-0645-43E7-9FB2-12C02049BA64}"/>
    <dgm:cxn modelId="{76630D70-9AEF-4A7C-94D2-1C5289434C6A}" type="presOf" srcId="{97F7525F-2FBF-4E75-9C95-BEE589F11306}" destId="{89B5EC00-6749-4035-BF15-A0F12EBB0D28}" srcOrd="1" destOrd="0" presId="urn:microsoft.com/office/officeart/2005/8/layout/process1"/>
    <dgm:cxn modelId="{A588DE56-52E1-4EFF-844A-59350874D83A}" type="presOf" srcId="{9DFD9682-89AE-47CD-B033-E5488DF897C8}" destId="{FB1776DD-C5CC-4E5E-A2FE-CE27F156229B}" srcOrd="0" destOrd="0" presId="urn:microsoft.com/office/officeart/2005/8/layout/process1"/>
    <dgm:cxn modelId="{D9AE877C-9798-4AF7-AFEA-3D2EB2D1575B}" type="presOf" srcId="{C6B9E7A2-E004-48D1-89FA-E64D866B3ED4}" destId="{A44925A2-CF00-4630-A055-0923ACA2396B}" srcOrd="1" destOrd="0" presId="urn:microsoft.com/office/officeart/2005/8/layout/process1"/>
    <dgm:cxn modelId="{DDE570A7-8D90-44D8-974F-51735D6C10E2}" type="presOf" srcId="{C6B9E7A2-E004-48D1-89FA-E64D866B3ED4}" destId="{F70C67ED-A219-476D-A331-8BBE67979AD8}" srcOrd="0" destOrd="0" presId="urn:microsoft.com/office/officeart/2005/8/layout/process1"/>
    <dgm:cxn modelId="{206C20AB-F7B4-461B-A834-A7677AF27D65}" srcId="{9DFD9682-89AE-47CD-B033-E5488DF897C8}" destId="{CC2C0F2C-C390-429F-A858-7F48ED0DF26E}" srcOrd="2" destOrd="0" parTransId="{CF0E60B1-22A2-4775-A8DB-2242B31C7A08}" sibTransId="{9C5B1B9A-FA18-4E3D-9C3D-E94CD0EBB919}"/>
    <dgm:cxn modelId="{D2D494B3-3C4A-486C-AF54-CECFF252BBAC}" type="presOf" srcId="{8888B013-BB10-46DF-A49F-941802E19D8E}" destId="{9E42F547-8B91-4B6B-8EE2-DD09C7F4328A}" srcOrd="0" destOrd="0" presId="urn:microsoft.com/office/officeart/2005/8/layout/process1"/>
    <dgm:cxn modelId="{B69F2EB6-4A4B-4835-B677-5DCF7776A080}" srcId="{9DFD9682-89AE-47CD-B033-E5488DF897C8}" destId="{C9EE8FD5-19F6-4D8B-BDC8-2D7F520BFD87}" srcOrd="4" destOrd="0" parTransId="{BA661634-346A-46B4-99B2-2A5902ECC219}" sibTransId="{CF09B31E-BEB3-4533-94C6-E4841628D2B6}"/>
    <dgm:cxn modelId="{F89D12BB-03A2-4C68-875C-85B092B83A11}" type="presOf" srcId="{9C5B1B9A-FA18-4E3D-9C3D-E94CD0EBB919}" destId="{BB7788A9-2C00-4D5E-9AF0-F16A948AAA16}" srcOrd="0" destOrd="0" presId="urn:microsoft.com/office/officeart/2005/8/layout/process1"/>
    <dgm:cxn modelId="{EA34EABD-5046-4FDA-9939-FA7938E9205E}" type="presOf" srcId="{CC2C0F2C-C390-429F-A858-7F48ED0DF26E}" destId="{B3AC289B-1749-45A7-B1F4-943A17717A66}" srcOrd="0" destOrd="0" presId="urn:microsoft.com/office/officeart/2005/8/layout/process1"/>
    <dgm:cxn modelId="{6AF186C8-AE1A-44D7-9B57-52106E99D9B9}" srcId="{9DFD9682-89AE-47CD-B033-E5488DF897C8}" destId="{8888B013-BB10-46DF-A49F-941802E19D8E}" srcOrd="0" destOrd="0" parTransId="{6BDE84D1-A16F-4A99-9A9C-8153FEFECE79}" sibTransId="{97F7525F-2FBF-4E75-9C95-BEE589F11306}"/>
    <dgm:cxn modelId="{12A2E2E7-D10E-4887-9F54-3FA63E4F1132}" type="presOf" srcId="{C9EE8FD5-19F6-4D8B-BDC8-2D7F520BFD87}" destId="{28E840BB-C00F-491D-A3F0-CD9AF5972D06}" srcOrd="0" destOrd="0" presId="urn:microsoft.com/office/officeart/2005/8/layout/process1"/>
    <dgm:cxn modelId="{1138D9F5-CEF3-4D0F-9AE4-8A90E41C6D0C}" srcId="{9DFD9682-89AE-47CD-B033-E5488DF897C8}" destId="{8A73F342-F34D-4D2E-8E8D-B644AE7C5F83}" srcOrd="3" destOrd="0" parTransId="{602F4D88-6B41-44AB-970E-B3B03D7D415D}" sibTransId="{C6B9E7A2-E004-48D1-89FA-E64D866B3ED4}"/>
    <dgm:cxn modelId="{9094EEEC-A2ED-4141-961B-FA71A1AB817A}" type="presParOf" srcId="{FB1776DD-C5CC-4E5E-A2FE-CE27F156229B}" destId="{9E42F547-8B91-4B6B-8EE2-DD09C7F4328A}" srcOrd="0" destOrd="0" presId="urn:microsoft.com/office/officeart/2005/8/layout/process1"/>
    <dgm:cxn modelId="{F7EB6739-B77E-498C-B383-7441F10543E3}" type="presParOf" srcId="{FB1776DD-C5CC-4E5E-A2FE-CE27F156229B}" destId="{70BC14F5-55C4-493A-A53F-7176B142873A}" srcOrd="1" destOrd="0" presId="urn:microsoft.com/office/officeart/2005/8/layout/process1"/>
    <dgm:cxn modelId="{265AF23C-5A95-446E-99CA-7AA5EBCF3807}" type="presParOf" srcId="{70BC14F5-55C4-493A-A53F-7176B142873A}" destId="{89B5EC00-6749-4035-BF15-A0F12EBB0D28}" srcOrd="0" destOrd="0" presId="urn:microsoft.com/office/officeart/2005/8/layout/process1"/>
    <dgm:cxn modelId="{6A882E92-09C8-4FBA-ABD4-C2C942DCA38F}" type="presParOf" srcId="{FB1776DD-C5CC-4E5E-A2FE-CE27F156229B}" destId="{8D3801AD-C52A-40DE-86C5-026DDB85A508}" srcOrd="2" destOrd="0" presId="urn:microsoft.com/office/officeart/2005/8/layout/process1"/>
    <dgm:cxn modelId="{F17CAC5A-BCD6-46D9-B051-A134E270B318}" type="presParOf" srcId="{FB1776DD-C5CC-4E5E-A2FE-CE27F156229B}" destId="{5BCD2625-FD20-43D9-8204-31ADE84866D5}" srcOrd="3" destOrd="0" presId="urn:microsoft.com/office/officeart/2005/8/layout/process1"/>
    <dgm:cxn modelId="{D8740783-9DE4-4E99-A4DC-B260EA288673}" type="presParOf" srcId="{5BCD2625-FD20-43D9-8204-31ADE84866D5}" destId="{12D22189-9B6A-4876-810C-E2401332724D}" srcOrd="0" destOrd="0" presId="urn:microsoft.com/office/officeart/2005/8/layout/process1"/>
    <dgm:cxn modelId="{6AD19C48-D595-42C6-B9DB-B8442A364DCA}" type="presParOf" srcId="{FB1776DD-C5CC-4E5E-A2FE-CE27F156229B}" destId="{B3AC289B-1749-45A7-B1F4-943A17717A66}" srcOrd="4" destOrd="0" presId="urn:microsoft.com/office/officeart/2005/8/layout/process1"/>
    <dgm:cxn modelId="{D808CF8C-A274-41D3-AABB-226DC9CA9408}" type="presParOf" srcId="{FB1776DD-C5CC-4E5E-A2FE-CE27F156229B}" destId="{BB7788A9-2C00-4D5E-9AF0-F16A948AAA16}" srcOrd="5" destOrd="0" presId="urn:microsoft.com/office/officeart/2005/8/layout/process1"/>
    <dgm:cxn modelId="{ACB66564-CAFC-4A1C-8B18-33D1F964AA57}" type="presParOf" srcId="{BB7788A9-2C00-4D5E-9AF0-F16A948AAA16}" destId="{370900C7-7F0E-436C-91E2-A356BFD6F079}" srcOrd="0" destOrd="0" presId="urn:microsoft.com/office/officeart/2005/8/layout/process1"/>
    <dgm:cxn modelId="{2B662389-D5B3-4E68-B51A-B24174C7351A}" type="presParOf" srcId="{FB1776DD-C5CC-4E5E-A2FE-CE27F156229B}" destId="{5C849897-EB5D-4BE5-8DE3-3CF69DB6F004}" srcOrd="6" destOrd="0" presId="urn:microsoft.com/office/officeart/2005/8/layout/process1"/>
    <dgm:cxn modelId="{51DAA07E-04B4-4502-A1C0-AA73E6CAFE88}" type="presParOf" srcId="{FB1776DD-C5CC-4E5E-A2FE-CE27F156229B}" destId="{F70C67ED-A219-476D-A331-8BBE67979AD8}" srcOrd="7" destOrd="0" presId="urn:microsoft.com/office/officeart/2005/8/layout/process1"/>
    <dgm:cxn modelId="{F7C21BDC-1CF7-4AD2-83C3-0AD0CD6A1A49}" type="presParOf" srcId="{F70C67ED-A219-476D-A331-8BBE67979AD8}" destId="{A44925A2-CF00-4630-A055-0923ACA2396B}" srcOrd="0" destOrd="0" presId="urn:microsoft.com/office/officeart/2005/8/layout/process1"/>
    <dgm:cxn modelId="{FE12977C-2A1D-4D53-97FD-3F325293D46C}" type="presParOf" srcId="{FB1776DD-C5CC-4E5E-A2FE-CE27F156229B}" destId="{28E840BB-C00F-491D-A3F0-CD9AF5972D0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9168AE-A876-4E34-96E0-58DBD888DA11}" type="doc">
      <dgm:prSet loTypeId="urn:microsoft.com/office/officeart/2005/8/layout/process1" loCatId="process" qsTypeId="urn:microsoft.com/office/officeart/2005/8/quickstyle/simple1" qsCatId="simple" csTypeId="urn:microsoft.com/office/officeart/2005/8/colors/accent1_2" csCatId="accent1" phldr="1"/>
      <dgm:spPr/>
    </dgm:pt>
    <dgm:pt modelId="{49AEB063-661D-480A-A2E1-D0BF93A926F3}">
      <dgm:prSet phldrT="[Text]" custT="1"/>
      <dgm:spPr>
        <a:solidFill>
          <a:schemeClr val="accent2">
            <a:lumMod val="40000"/>
            <a:lumOff val="60000"/>
          </a:schemeClr>
        </a:solidFill>
      </dgm:spPr>
      <dgm:t>
        <a:bodyPr/>
        <a:lstStyle/>
        <a:p>
          <a:r>
            <a:rPr lang="en-GB" sz="1600" dirty="0"/>
            <a:t>Baselines defined </a:t>
          </a:r>
        </a:p>
      </dgm:t>
    </dgm:pt>
    <dgm:pt modelId="{59EDD4FF-92E3-48FE-B9DB-DBA018DFE7AB}" type="parTrans" cxnId="{3A5613FC-F231-45B5-B39B-E99242B82ED7}">
      <dgm:prSet/>
      <dgm:spPr/>
      <dgm:t>
        <a:bodyPr/>
        <a:lstStyle/>
        <a:p>
          <a:endParaRPr lang="en-GB"/>
        </a:p>
      </dgm:t>
    </dgm:pt>
    <dgm:pt modelId="{54A6F4E4-BAF7-4753-863D-2D7D0756ED95}" type="sibTrans" cxnId="{3A5613FC-F231-45B5-B39B-E99242B82ED7}">
      <dgm:prSet/>
      <dgm:spPr/>
      <dgm:t>
        <a:bodyPr/>
        <a:lstStyle/>
        <a:p>
          <a:endParaRPr lang="en-GB"/>
        </a:p>
      </dgm:t>
    </dgm:pt>
    <dgm:pt modelId="{205795DA-8EAB-4553-BC2B-17632D242279}">
      <dgm:prSet phldrT="[Text]"/>
      <dgm:spPr>
        <a:solidFill>
          <a:schemeClr val="accent2">
            <a:lumMod val="40000"/>
            <a:lumOff val="60000"/>
          </a:schemeClr>
        </a:solidFill>
      </dgm:spPr>
      <dgm:t>
        <a:bodyPr/>
        <a:lstStyle/>
        <a:p>
          <a:r>
            <a:rPr lang="en-GB" dirty="0"/>
            <a:t>Bilateral Stakeholder Meetings</a:t>
          </a:r>
        </a:p>
      </dgm:t>
    </dgm:pt>
    <dgm:pt modelId="{8A1FE780-CD8A-4967-A82A-C73B253D85EA}" type="parTrans" cxnId="{3DBE3B96-8714-4B90-8F13-88F8CEB3C244}">
      <dgm:prSet/>
      <dgm:spPr/>
      <dgm:t>
        <a:bodyPr/>
        <a:lstStyle/>
        <a:p>
          <a:endParaRPr lang="en-GB"/>
        </a:p>
      </dgm:t>
    </dgm:pt>
    <dgm:pt modelId="{1055F229-B764-4609-BC4A-21D27C6C3135}" type="sibTrans" cxnId="{3DBE3B96-8714-4B90-8F13-88F8CEB3C244}">
      <dgm:prSet/>
      <dgm:spPr/>
      <dgm:t>
        <a:bodyPr/>
        <a:lstStyle/>
        <a:p>
          <a:endParaRPr lang="en-GB"/>
        </a:p>
      </dgm:t>
    </dgm:pt>
    <dgm:pt modelId="{4668792E-E101-4D5F-96AF-AD39A9E1F827}">
      <dgm:prSet phldrT="[Text]"/>
      <dgm:spPr>
        <a:solidFill>
          <a:schemeClr val="accent2">
            <a:lumMod val="40000"/>
            <a:lumOff val="60000"/>
          </a:schemeClr>
        </a:solidFill>
      </dgm:spPr>
      <dgm:t>
        <a:bodyPr/>
        <a:lstStyle/>
        <a:p>
          <a:r>
            <a:rPr lang="en-GB" dirty="0"/>
            <a:t>Vision Statement Drafted </a:t>
          </a:r>
        </a:p>
      </dgm:t>
    </dgm:pt>
    <dgm:pt modelId="{B80B7764-A46B-44B1-9ECA-8F68ED7322F4}" type="parTrans" cxnId="{DB004469-0C3B-4A25-AF9E-4C01A91D527E}">
      <dgm:prSet/>
      <dgm:spPr/>
      <dgm:t>
        <a:bodyPr/>
        <a:lstStyle/>
        <a:p>
          <a:endParaRPr lang="en-GB"/>
        </a:p>
      </dgm:t>
    </dgm:pt>
    <dgm:pt modelId="{317ECCCC-871C-4922-A7F0-903E2D40F0F0}" type="sibTrans" cxnId="{DB004469-0C3B-4A25-AF9E-4C01A91D527E}">
      <dgm:prSet/>
      <dgm:spPr/>
      <dgm:t>
        <a:bodyPr/>
        <a:lstStyle/>
        <a:p>
          <a:endParaRPr lang="en-GB"/>
        </a:p>
      </dgm:t>
    </dgm:pt>
    <dgm:pt modelId="{D335A736-4E96-459A-AFF8-B1EEBFAA422C}" type="pres">
      <dgm:prSet presAssocID="{559168AE-A876-4E34-96E0-58DBD888DA11}" presName="Name0" presStyleCnt="0">
        <dgm:presLayoutVars>
          <dgm:dir/>
          <dgm:resizeHandles val="exact"/>
        </dgm:presLayoutVars>
      </dgm:prSet>
      <dgm:spPr/>
    </dgm:pt>
    <dgm:pt modelId="{4302AD7A-634C-426D-B25B-8381BFA57835}" type="pres">
      <dgm:prSet presAssocID="{49AEB063-661D-480A-A2E1-D0BF93A926F3}" presName="node" presStyleLbl="node1" presStyleIdx="0" presStyleCnt="3">
        <dgm:presLayoutVars>
          <dgm:bulletEnabled val="1"/>
        </dgm:presLayoutVars>
      </dgm:prSet>
      <dgm:spPr/>
    </dgm:pt>
    <dgm:pt modelId="{20775A19-2C17-4436-BCA0-A769C208163C}" type="pres">
      <dgm:prSet presAssocID="{54A6F4E4-BAF7-4753-863D-2D7D0756ED95}" presName="sibTrans" presStyleLbl="sibTrans2D1" presStyleIdx="0" presStyleCnt="2"/>
      <dgm:spPr/>
    </dgm:pt>
    <dgm:pt modelId="{A6FD20A0-A619-4108-AC75-41F980CB45EA}" type="pres">
      <dgm:prSet presAssocID="{54A6F4E4-BAF7-4753-863D-2D7D0756ED95}" presName="connectorText" presStyleLbl="sibTrans2D1" presStyleIdx="0" presStyleCnt="2"/>
      <dgm:spPr/>
    </dgm:pt>
    <dgm:pt modelId="{859175CD-5252-4A27-98ED-7CA81071653F}" type="pres">
      <dgm:prSet presAssocID="{205795DA-8EAB-4553-BC2B-17632D242279}" presName="node" presStyleLbl="node1" presStyleIdx="1" presStyleCnt="3">
        <dgm:presLayoutVars>
          <dgm:bulletEnabled val="1"/>
        </dgm:presLayoutVars>
      </dgm:prSet>
      <dgm:spPr/>
    </dgm:pt>
    <dgm:pt modelId="{5497CFFF-8D93-452C-BA91-5A9F27A1041A}" type="pres">
      <dgm:prSet presAssocID="{1055F229-B764-4609-BC4A-21D27C6C3135}" presName="sibTrans" presStyleLbl="sibTrans2D1" presStyleIdx="1" presStyleCnt="2"/>
      <dgm:spPr/>
    </dgm:pt>
    <dgm:pt modelId="{D6265FD0-E62C-4C9E-98B2-7A39311A1DC6}" type="pres">
      <dgm:prSet presAssocID="{1055F229-B764-4609-BC4A-21D27C6C3135}" presName="connectorText" presStyleLbl="sibTrans2D1" presStyleIdx="1" presStyleCnt="2"/>
      <dgm:spPr/>
    </dgm:pt>
    <dgm:pt modelId="{6D23A464-42FD-4C07-8501-55A5CFEE9FAE}" type="pres">
      <dgm:prSet presAssocID="{4668792E-E101-4D5F-96AF-AD39A9E1F827}" presName="node" presStyleLbl="node1" presStyleIdx="2" presStyleCnt="3">
        <dgm:presLayoutVars>
          <dgm:bulletEnabled val="1"/>
        </dgm:presLayoutVars>
      </dgm:prSet>
      <dgm:spPr/>
    </dgm:pt>
  </dgm:ptLst>
  <dgm:cxnLst>
    <dgm:cxn modelId="{48899309-4312-4BA3-B94B-DD83E38A32AD}" type="presOf" srcId="{205795DA-8EAB-4553-BC2B-17632D242279}" destId="{859175CD-5252-4A27-98ED-7CA81071653F}" srcOrd="0" destOrd="0" presId="urn:microsoft.com/office/officeart/2005/8/layout/process1"/>
    <dgm:cxn modelId="{B42F641F-3DE9-48D8-9BE5-23D3674444CF}" type="presOf" srcId="{54A6F4E4-BAF7-4753-863D-2D7D0756ED95}" destId="{A6FD20A0-A619-4108-AC75-41F980CB45EA}" srcOrd="1" destOrd="0" presId="urn:microsoft.com/office/officeart/2005/8/layout/process1"/>
    <dgm:cxn modelId="{DB004469-0C3B-4A25-AF9E-4C01A91D527E}" srcId="{559168AE-A876-4E34-96E0-58DBD888DA11}" destId="{4668792E-E101-4D5F-96AF-AD39A9E1F827}" srcOrd="2" destOrd="0" parTransId="{B80B7764-A46B-44B1-9ECA-8F68ED7322F4}" sibTransId="{317ECCCC-871C-4922-A7F0-903E2D40F0F0}"/>
    <dgm:cxn modelId="{3DBE3B96-8714-4B90-8F13-88F8CEB3C244}" srcId="{559168AE-A876-4E34-96E0-58DBD888DA11}" destId="{205795DA-8EAB-4553-BC2B-17632D242279}" srcOrd="1" destOrd="0" parTransId="{8A1FE780-CD8A-4967-A82A-C73B253D85EA}" sibTransId="{1055F229-B764-4609-BC4A-21D27C6C3135}"/>
    <dgm:cxn modelId="{56BB7D9C-4A0B-48EB-9383-FA6991ABE061}" type="presOf" srcId="{559168AE-A876-4E34-96E0-58DBD888DA11}" destId="{D335A736-4E96-459A-AFF8-B1EEBFAA422C}" srcOrd="0" destOrd="0" presId="urn:microsoft.com/office/officeart/2005/8/layout/process1"/>
    <dgm:cxn modelId="{5D3335A6-82E1-4D6F-9911-F4A2370535BC}" type="presOf" srcId="{54A6F4E4-BAF7-4753-863D-2D7D0756ED95}" destId="{20775A19-2C17-4436-BCA0-A769C208163C}" srcOrd="0" destOrd="0" presId="urn:microsoft.com/office/officeart/2005/8/layout/process1"/>
    <dgm:cxn modelId="{632860AB-9241-407D-9F17-5A75D4535264}" type="presOf" srcId="{4668792E-E101-4D5F-96AF-AD39A9E1F827}" destId="{6D23A464-42FD-4C07-8501-55A5CFEE9FAE}" srcOrd="0" destOrd="0" presId="urn:microsoft.com/office/officeart/2005/8/layout/process1"/>
    <dgm:cxn modelId="{2B006AC6-A29F-4B33-908A-7F696A0FFDB3}" type="presOf" srcId="{1055F229-B764-4609-BC4A-21D27C6C3135}" destId="{D6265FD0-E62C-4C9E-98B2-7A39311A1DC6}" srcOrd="1" destOrd="0" presId="urn:microsoft.com/office/officeart/2005/8/layout/process1"/>
    <dgm:cxn modelId="{93681BCA-335F-4F10-AB55-9D03FB7841BA}" type="presOf" srcId="{1055F229-B764-4609-BC4A-21D27C6C3135}" destId="{5497CFFF-8D93-452C-BA91-5A9F27A1041A}" srcOrd="0" destOrd="0" presId="urn:microsoft.com/office/officeart/2005/8/layout/process1"/>
    <dgm:cxn modelId="{51562FD3-742F-4D28-9C9A-DE49EE920561}" type="presOf" srcId="{49AEB063-661D-480A-A2E1-D0BF93A926F3}" destId="{4302AD7A-634C-426D-B25B-8381BFA57835}" srcOrd="0" destOrd="0" presId="urn:microsoft.com/office/officeart/2005/8/layout/process1"/>
    <dgm:cxn modelId="{3A5613FC-F231-45B5-B39B-E99242B82ED7}" srcId="{559168AE-A876-4E34-96E0-58DBD888DA11}" destId="{49AEB063-661D-480A-A2E1-D0BF93A926F3}" srcOrd="0" destOrd="0" parTransId="{59EDD4FF-92E3-48FE-B9DB-DBA018DFE7AB}" sibTransId="{54A6F4E4-BAF7-4753-863D-2D7D0756ED95}"/>
    <dgm:cxn modelId="{ECD15FD1-8AB9-44BB-8E4F-298262C48966}" type="presParOf" srcId="{D335A736-4E96-459A-AFF8-B1EEBFAA422C}" destId="{4302AD7A-634C-426D-B25B-8381BFA57835}" srcOrd="0" destOrd="0" presId="urn:microsoft.com/office/officeart/2005/8/layout/process1"/>
    <dgm:cxn modelId="{8424EF9D-1E16-402B-953F-301177E8E674}" type="presParOf" srcId="{D335A736-4E96-459A-AFF8-B1EEBFAA422C}" destId="{20775A19-2C17-4436-BCA0-A769C208163C}" srcOrd="1" destOrd="0" presId="urn:microsoft.com/office/officeart/2005/8/layout/process1"/>
    <dgm:cxn modelId="{40BE9EA9-211B-4741-9067-80179B42D548}" type="presParOf" srcId="{20775A19-2C17-4436-BCA0-A769C208163C}" destId="{A6FD20A0-A619-4108-AC75-41F980CB45EA}" srcOrd="0" destOrd="0" presId="urn:microsoft.com/office/officeart/2005/8/layout/process1"/>
    <dgm:cxn modelId="{C2D13BBA-AE6E-4B57-9B76-70CF5A892CC7}" type="presParOf" srcId="{D335A736-4E96-459A-AFF8-B1EEBFAA422C}" destId="{859175CD-5252-4A27-98ED-7CA81071653F}" srcOrd="2" destOrd="0" presId="urn:microsoft.com/office/officeart/2005/8/layout/process1"/>
    <dgm:cxn modelId="{915CB8B7-5F02-4D68-9EAC-F383D65A902A}" type="presParOf" srcId="{D335A736-4E96-459A-AFF8-B1EEBFAA422C}" destId="{5497CFFF-8D93-452C-BA91-5A9F27A1041A}" srcOrd="3" destOrd="0" presId="urn:microsoft.com/office/officeart/2005/8/layout/process1"/>
    <dgm:cxn modelId="{385F9EE5-9F1C-46F5-B880-BC91F501FB37}" type="presParOf" srcId="{5497CFFF-8D93-452C-BA91-5A9F27A1041A}" destId="{D6265FD0-E62C-4C9E-98B2-7A39311A1DC6}" srcOrd="0" destOrd="0" presId="urn:microsoft.com/office/officeart/2005/8/layout/process1"/>
    <dgm:cxn modelId="{B3E0B459-E932-4147-891A-B703D1914314}" type="presParOf" srcId="{D335A736-4E96-459A-AFF8-B1EEBFAA422C}" destId="{6D23A464-42FD-4C07-8501-55A5CFEE9FA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A3F95-DDB9-44E9-AFB0-F914C27C5B3C}">
      <dsp:nvSpPr>
        <dsp:cNvPr id="0" name=""/>
        <dsp:cNvSpPr/>
      </dsp:nvSpPr>
      <dsp:spPr>
        <a:xfrm>
          <a:off x="6642245" y="3113672"/>
          <a:ext cx="3194610" cy="14952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PER / CVA- November 2024</a:t>
          </a:r>
          <a:endParaRPr lang="ru-RU" sz="2000" kern="1200" dirty="0"/>
        </a:p>
      </dsp:txBody>
      <dsp:txXfrm>
        <a:off x="7633475" y="3520340"/>
        <a:ext cx="2170533" cy="1055768"/>
      </dsp:txXfrm>
    </dsp:sp>
    <dsp:sp modelId="{C395CFED-079F-47ED-A609-BDA47B837822}">
      <dsp:nvSpPr>
        <dsp:cNvPr id="0" name=""/>
        <dsp:cNvSpPr/>
      </dsp:nvSpPr>
      <dsp:spPr>
        <a:xfrm>
          <a:off x="491387" y="2587242"/>
          <a:ext cx="3699260" cy="22004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CVA self-assessment March 2025</a:t>
          </a:r>
          <a:endParaRPr lang="ru-RU" sz="2000" kern="1200" dirty="0"/>
        </a:p>
        <a:p>
          <a:pPr marL="228600" lvl="1" indent="-228600" algn="l" defTabSz="889000">
            <a:lnSpc>
              <a:spcPct val="90000"/>
            </a:lnSpc>
            <a:spcBef>
              <a:spcPct val="0"/>
            </a:spcBef>
            <a:spcAft>
              <a:spcPct val="15000"/>
            </a:spcAft>
            <a:buChar char="•"/>
          </a:pPr>
          <a:r>
            <a:rPr lang="en-US" sz="2000" b="1" kern="1200" dirty="0"/>
            <a:t>CVA Vision statement March 2025 </a:t>
          </a:r>
          <a:br>
            <a:rPr lang="en-US" sz="1600" kern="1200" dirty="0"/>
          </a:br>
          <a:endParaRPr lang="ru-RU" sz="1600" kern="1200" dirty="0"/>
        </a:p>
      </dsp:txBody>
      <dsp:txXfrm>
        <a:off x="539725" y="3185703"/>
        <a:ext cx="2492806" cy="1553691"/>
      </dsp:txXfrm>
    </dsp:sp>
    <dsp:sp modelId="{13E280D3-8653-4F12-ACB6-3AEFF16DAA01}">
      <dsp:nvSpPr>
        <dsp:cNvPr id="0" name=""/>
        <dsp:cNvSpPr/>
      </dsp:nvSpPr>
      <dsp:spPr>
        <a:xfrm>
          <a:off x="5918545" y="-1"/>
          <a:ext cx="3798496" cy="14952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CVA SOP October 2024</a:t>
          </a:r>
          <a:endParaRPr lang="ru-RU" sz="2800" kern="1200" dirty="0"/>
        </a:p>
      </dsp:txBody>
      <dsp:txXfrm>
        <a:off x="7090940" y="32846"/>
        <a:ext cx="2593253" cy="1055768"/>
      </dsp:txXfrm>
    </dsp:sp>
    <dsp:sp modelId="{7DDDD10B-AC57-4666-887A-020E5EFE6CED}">
      <dsp:nvSpPr>
        <dsp:cNvPr id="0" name=""/>
        <dsp:cNvSpPr/>
      </dsp:nvSpPr>
      <dsp:spPr>
        <a:xfrm>
          <a:off x="620146" y="-86982"/>
          <a:ext cx="4623752" cy="14952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CVA self-assessment 2022</a:t>
          </a:r>
          <a:endParaRPr lang="ru-RU" sz="3200" kern="1200" dirty="0"/>
        </a:p>
      </dsp:txBody>
      <dsp:txXfrm>
        <a:off x="652993" y="-54135"/>
        <a:ext cx="3170932" cy="1055768"/>
      </dsp:txXfrm>
    </dsp:sp>
    <dsp:sp modelId="{58793684-9E11-4D1E-9125-6A2B153D87BA}">
      <dsp:nvSpPr>
        <dsp:cNvPr id="0" name=""/>
        <dsp:cNvSpPr/>
      </dsp:nvSpPr>
      <dsp:spPr>
        <a:xfrm>
          <a:off x="3084092" y="355666"/>
          <a:ext cx="2230654" cy="202330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 2013</a:t>
          </a:r>
          <a:endParaRPr lang="ru-RU" sz="2000" kern="1200" dirty="0"/>
        </a:p>
      </dsp:txBody>
      <dsp:txXfrm>
        <a:off x="3737435" y="948279"/>
        <a:ext cx="1577311" cy="1430693"/>
      </dsp:txXfrm>
    </dsp:sp>
    <dsp:sp modelId="{7F562D51-85C0-48F9-BF53-14486D932A23}">
      <dsp:nvSpPr>
        <dsp:cNvPr id="0" name=""/>
        <dsp:cNvSpPr/>
      </dsp:nvSpPr>
      <dsp:spPr>
        <a:xfrm rot="5400000">
          <a:off x="5448910" y="268036"/>
          <a:ext cx="2023306" cy="219856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Implementation </a:t>
          </a:r>
          <a:br>
            <a:rPr lang="en-US" sz="1800" kern="1200" dirty="0"/>
          </a:br>
          <a:r>
            <a:rPr lang="en-US" sz="1800" kern="1200" dirty="0"/>
            <a:t>2020-2021</a:t>
          </a:r>
          <a:endParaRPr lang="ru-RU" sz="1800" kern="1200" dirty="0"/>
        </a:p>
      </dsp:txBody>
      <dsp:txXfrm rot="-5400000">
        <a:off x="5361282" y="948278"/>
        <a:ext cx="1554620" cy="1430693"/>
      </dsp:txXfrm>
    </dsp:sp>
    <dsp:sp modelId="{AAA3F2EE-F33E-4EC7-8B4E-69661770BB50}">
      <dsp:nvSpPr>
        <dsp:cNvPr id="0" name=""/>
        <dsp:cNvSpPr/>
      </dsp:nvSpPr>
      <dsp:spPr>
        <a:xfrm rot="10800000">
          <a:off x="5420776" y="2485781"/>
          <a:ext cx="2175155" cy="202330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Implementation 2017</a:t>
          </a:r>
          <a:endParaRPr lang="ru-RU" sz="1600" kern="1200" dirty="0"/>
        </a:p>
      </dsp:txBody>
      <dsp:txXfrm rot="10800000">
        <a:off x="5420776" y="2485781"/>
        <a:ext cx="1538067" cy="1430693"/>
      </dsp:txXfrm>
    </dsp:sp>
    <dsp:sp modelId="{C0AEE948-2D90-4C9C-A3F8-01174AC7EB03}">
      <dsp:nvSpPr>
        <dsp:cNvPr id="0" name=""/>
        <dsp:cNvSpPr/>
      </dsp:nvSpPr>
      <dsp:spPr>
        <a:xfrm rot="16200000">
          <a:off x="3191752" y="2416877"/>
          <a:ext cx="2015334" cy="213440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Implementation</a:t>
          </a:r>
          <a:r>
            <a:rPr lang="en-US" sz="1400" kern="1200" dirty="0"/>
            <a:t> </a:t>
          </a:r>
        </a:p>
        <a:p>
          <a:pPr marL="0" lvl="0" indent="0" algn="ctr" defTabSz="8001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2024-2025</a:t>
          </a:r>
          <a:endParaRPr lang="ru-RU" sz="1600" kern="1200" dirty="0">
            <a:solidFill>
              <a:prstClr val="white"/>
            </a:solidFill>
            <a:latin typeface="Calibri" panose="020F0502020204030204"/>
            <a:ea typeface="+mn-ea"/>
            <a:cs typeface="+mn-cs"/>
          </a:endParaRPr>
        </a:p>
      </dsp:txBody>
      <dsp:txXfrm rot="5400000">
        <a:off x="3757370" y="2476413"/>
        <a:ext cx="1509252" cy="1425056"/>
      </dsp:txXfrm>
    </dsp:sp>
    <dsp:sp modelId="{B829E965-D19F-4DB6-9E84-2B48638B7F7D}">
      <dsp:nvSpPr>
        <dsp:cNvPr id="0" name=""/>
        <dsp:cNvSpPr/>
      </dsp:nvSpPr>
      <dsp:spPr>
        <a:xfrm>
          <a:off x="4908511" y="2005151"/>
          <a:ext cx="698577" cy="60745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039B9-34DE-4BFE-BE59-51B1FAB7820E}">
      <dsp:nvSpPr>
        <dsp:cNvPr id="0" name=""/>
        <dsp:cNvSpPr/>
      </dsp:nvSpPr>
      <dsp:spPr>
        <a:xfrm rot="10800000">
          <a:off x="4908511" y="2238789"/>
          <a:ext cx="698577" cy="60745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F547-8B91-4B6B-8EE2-DD09C7F4328A}">
      <dsp:nvSpPr>
        <dsp:cNvPr id="0" name=""/>
        <dsp:cNvSpPr/>
      </dsp:nvSpPr>
      <dsp:spPr>
        <a:xfrm>
          <a:off x="5451" y="268127"/>
          <a:ext cx="1690060" cy="101403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Decision to start CVAP</a:t>
          </a:r>
        </a:p>
      </dsp:txBody>
      <dsp:txXfrm>
        <a:off x="35151" y="297827"/>
        <a:ext cx="1630660" cy="954636"/>
      </dsp:txXfrm>
    </dsp:sp>
    <dsp:sp modelId="{70BC14F5-55C4-493A-A53F-7176B142873A}">
      <dsp:nvSpPr>
        <dsp:cNvPr id="0" name=""/>
        <dsp:cNvSpPr/>
      </dsp:nvSpPr>
      <dsp:spPr>
        <a:xfrm>
          <a:off x="1864518" y="565577"/>
          <a:ext cx="358292" cy="419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864518" y="649404"/>
        <a:ext cx="250804" cy="251481"/>
      </dsp:txXfrm>
    </dsp:sp>
    <dsp:sp modelId="{8D3801AD-C52A-40DE-86C5-026DDB85A508}">
      <dsp:nvSpPr>
        <dsp:cNvPr id="0" name=""/>
        <dsp:cNvSpPr/>
      </dsp:nvSpPr>
      <dsp:spPr>
        <a:xfrm>
          <a:off x="2371536" y="268127"/>
          <a:ext cx="1690060" cy="101403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Visioning Workshop</a:t>
          </a:r>
        </a:p>
      </dsp:txBody>
      <dsp:txXfrm>
        <a:off x="2401236" y="297827"/>
        <a:ext cx="1630660" cy="954636"/>
      </dsp:txXfrm>
    </dsp:sp>
    <dsp:sp modelId="{5BCD2625-FD20-43D9-8204-31ADE84866D5}">
      <dsp:nvSpPr>
        <dsp:cNvPr id="0" name=""/>
        <dsp:cNvSpPr/>
      </dsp:nvSpPr>
      <dsp:spPr>
        <a:xfrm>
          <a:off x="4230603" y="565577"/>
          <a:ext cx="358292" cy="419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230603" y="649404"/>
        <a:ext cx="250804" cy="251481"/>
      </dsp:txXfrm>
    </dsp:sp>
    <dsp:sp modelId="{B3AC289B-1749-45A7-B1F4-943A17717A66}">
      <dsp:nvSpPr>
        <dsp:cNvPr id="0" name=""/>
        <dsp:cNvSpPr/>
      </dsp:nvSpPr>
      <dsp:spPr>
        <a:xfrm>
          <a:off x="4737622" y="268127"/>
          <a:ext cx="1690060" cy="101403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Vision Statement</a:t>
          </a:r>
        </a:p>
      </dsp:txBody>
      <dsp:txXfrm>
        <a:off x="4767322" y="297827"/>
        <a:ext cx="1630660" cy="954636"/>
      </dsp:txXfrm>
    </dsp:sp>
    <dsp:sp modelId="{BB7788A9-2C00-4D5E-9AF0-F16A948AAA16}">
      <dsp:nvSpPr>
        <dsp:cNvPr id="0" name=""/>
        <dsp:cNvSpPr/>
      </dsp:nvSpPr>
      <dsp:spPr>
        <a:xfrm>
          <a:off x="6596688" y="565577"/>
          <a:ext cx="358292" cy="419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596688" y="649404"/>
        <a:ext cx="250804" cy="251481"/>
      </dsp:txXfrm>
    </dsp:sp>
    <dsp:sp modelId="{5C849897-EB5D-4BE5-8DE3-3CF69DB6F004}">
      <dsp:nvSpPr>
        <dsp:cNvPr id="0" name=""/>
        <dsp:cNvSpPr/>
      </dsp:nvSpPr>
      <dsp:spPr>
        <a:xfrm>
          <a:off x="7103707" y="268127"/>
          <a:ext cx="1690060" cy="101403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CVAP Self-Assessment</a:t>
          </a:r>
        </a:p>
      </dsp:txBody>
      <dsp:txXfrm>
        <a:off x="7133407" y="297827"/>
        <a:ext cx="1630660" cy="954636"/>
      </dsp:txXfrm>
    </dsp:sp>
    <dsp:sp modelId="{F70C67ED-A219-476D-A331-8BBE67979AD8}">
      <dsp:nvSpPr>
        <dsp:cNvPr id="0" name=""/>
        <dsp:cNvSpPr/>
      </dsp:nvSpPr>
      <dsp:spPr>
        <a:xfrm>
          <a:off x="8962774" y="565577"/>
          <a:ext cx="358292" cy="419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8962774" y="649404"/>
        <a:ext cx="250804" cy="251481"/>
      </dsp:txXfrm>
    </dsp:sp>
    <dsp:sp modelId="{28E840BB-C00F-491D-A3F0-CD9AF5972D06}">
      <dsp:nvSpPr>
        <dsp:cNvPr id="0" name=""/>
        <dsp:cNvSpPr/>
      </dsp:nvSpPr>
      <dsp:spPr>
        <a:xfrm>
          <a:off x="9469792" y="268127"/>
          <a:ext cx="1690060" cy="101403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CVAP Workplan</a:t>
          </a:r>
        </a:p>
      </dsp:txBody>
      <dsp:txXfrm>
        <a:off x="9499492" y="297827"/>
        <a:ext cx="1630660" cy="954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AD7A-634C-426D-B25B-8381BFA57835}">
      <dsp:nvSpPr>
        <dsp:cNvPr id="0" name=""/>
        <dsp:cNvSpPr/>
      </dsp:nvSpPr>
      <dsp:spPr>
        <a:xfrm>
          <a:off x="4488" y="297230"/>
          <a:ext cx="1341515" cy="95583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Baselines defined </a:t>
          </a:r>
        </a:p>
      </dsp:txBody>
      <dsp:txXfrm>
        <a:off x="32483" y="325225"/>
        <a:ext cx="1285525" cy="899840"/>
      </dsp:txXfrm>
    </dsp:sp>
    <dsp:sp modelId="{20775A19-2C17-4436-BCA0-A769C208163C}">
      <dsp:nvSpPr>
        <dsp:cNvPr id="0" name=""/>
        <dsp:cNvSpPr/>
      </dsp:nvSpPr>
      <dsp:spPr>
        <a:xfrm>
          <a:off x="1480155" y="608797"/>
          <a:ext cx="284401" cy="332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480155" y="675336"/>
        <a:ext cx="199081" cy="199617"/>
      </dsp:txXfrm>
    </dsp:sp>
    <dsp:sp modelId="{859175CD-5252-4A27-98ED-7CA81071653F}">
      <dsp:nvSpPr>
        <dsp:cNvPr id="0" name=""/>
        <dsp:cNvSpPr/>
      </dsp:nvSpPr>
      <dsp:spPr>
        <a:xfrm>
          <a:off x="1882610" y="297230"/>
          <a:ext cx="1341515" cy="95583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Bilateral Stakeholder Meetings</a:t>
          </a:r>
        </a:p>
      </dsp:txBody>
      <dsp:txXfrm>
        <a:off x="1910605" y="325225"/>
        <a:ext cx="1285525" cy="899840"/>
      </dsp:txXfrm>
    </dsp:sp>
    <dsp:sp modelId="{5497CFFF-8D93-452C-BA91-5A9F27A1041A}">
      <dsp:nvSpPr>
        <dsp:cNvPr id="0" name=""/>
        <dsp:cNvSpPr/>
      </dsp:nvSpPr>
      <dsp:spPr>
        <a:xfrm>
          <a:off x="3358278" y="608797"/>
          <a:ext cx="284401" cy="332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358278" y="675336"/>
        <a:ext cx="199081" cy="199617"/>
      </dsp:txXfrm>
    </dsp:sp>
    <dsp:sp modelId="{6D23A464-42FD-4C07-8501-55A5CFEE9FAE}">
      <dsp:nvSpPr>
        <dsp:cNvPr id="0" name=""/>
        <dsp:cNvSpPr/>
      </dsp:nvSpPr>
      <dsp:spPr>
        <a:xfrm>
          <a:off x="3760732" y="297230"/>
          <a:ext cx="1341515" cy="95583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Vision Statement Drafted </a:t>
          </a:r>
        </a:p>
      </dsp:txBody>
      <dsp:txXfrm>
        <a:off x="3788727" y="325225"/>
        <a:ext cx="1285525" cy="89984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7E9D4-65EF-4A3E-B7F9-2C18A69B1BB9}"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A53DA-6C9C-49B1-8BF7-1A48CFA6293E}" type="slidenum">
              <a:rPr lang="en-GB" smtClean="0"/>
              <a:t>‹#›</a:t>
            </a:fld>
            <a:endParaRPr lang="en-GB"/>
          </a:p>
        </p:txBody>
      </p:sp>
    </p:spTree>
    <p:extLst>
      <p:ext uri="{BB962C8B-B14F-4D97-AF65-F5344CB8AC3E}">
        <p14:creationId xmlns:p14="http://schemas.microsoft.com/office/powerpoint/2010/main" val="155611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69B07-0F12-468A-B416-178B9C6958DA}"/>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BFAE846A-7020-4220-9C1F-269FF8A4F35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0EDA66F-A198-42F8-93DB-6BDD0030DDEA}"/>
              </a:ext>
            </a:extLst>
          </p:cNvPr>
          <p:cNvSpPr txBox="1"/>
          <p:nvPr/>
        </p:nvSpPr>
        <p:spPr>
          <a:xfrm>
            <a:off x="3850446" y="9428579"/>
            <a:ext cx="2945657" cy="498055"/>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D70FC8C1-CB96-4F09-AF9A-F77CC3D1D234}" type="slidenum">
              <a:rPr kumimoji="0" sz="18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en-CH" sz="1200" b="0" i="0" u="none" strike="noStrike" kern="1200" cap="none" spc="0" normalizeH="0" baseline="0" noProof="0">
              <a:ln>
                <a:noFill/>
              </a:ln>
              <a:solidFill>
                <a:srgbClr val="000000"/>
              </a:solidFill>
              <a:effectLst/>
              <a:uLnTx/>
              <a:uFillTx/>
              <a:latin typeface="Calibri" pitchFamily="34"/>
              <a:cs typeface="Calibri"/>
              <a:sym typeface="Calibri"/>
            </a:endParaRPr>
          </a:p>
        </p:txBody>
      </p:sp>
    </p:spTree>
    <p:extLst>
      <p:ext uri="{BB962C8B-B14F-4D97-AF65-F5344CB8AC3E}">
        <p14:creationId xmlns:p14="http://schemas.microsoft.com/office/powerpoint/2010/main" val="180102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slide is to contextualize where initiating CVAP process fits into LRC’s ‘CVA story’ and demonstrate that the initiation of the CVAP process came late into your CVA journey. </a:t>
            </a:r>
          </a:p>
          <a:p>
            <a:endParaRPr lang="en-US" dirty="0"/>
          </a:p>
          <a:p>
            <a:r>
              <a:rPr lang="en-US" dirty="0"/>
              <a:t>Reflect on what LRC were doing in advance of doing in advance of CVAP.</a:t>
            </a:r>
          </a:p>
          <a:p>
            <a:endParaRPr lang="en-US" dirty="0"/>
          </a:p>
          <a:p>
            <a:r>
              <a:rPr lang="en-US" dirty="0"/>
              <a:t>Areas to highlight:</a:t>
            </a:r>
          </a:p>
          <a:p>
            <a:pPr marL="171450" indent="-171450">
              <a:buFontTx/>
              <a:buChar char="-"/>
            </a:pPr>
            <a:r>
              <a:rPr lang="en-US" dirty="0"/>
              <a:t>Collaboration between the various movement partners throughout planning process. </a:t>
            </a:r>
          </a:p>
          <a:p>
            <a:pPr marL="171450" indent="-171450">
              <a:buFontTx/>
              <a:buChar char="-"/>
            </a:pPr>
            <a:r>
              <a:rPr lang="en-US" dirty="0"/>
              <a:t>The fact that LRC were doing this whilst also juggling a major humanitarian response.</a:t>
            </a:r>
          </a:p>
          <a:p>
            <a:pPr marL="171450" indent="-171450">
              <a:buFontTx/>
              <a:buChar char="-"/>
            </a:pPr>
            <a:r>
              <a:rPr lang="en-US" dirty="0"/>
              <a:t>Where the sector engagement took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E0F04-66C2-4CA7-8D91-18E0ED4D5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45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ctr" latinLnBrk="0" hangingPunct="1"/>
            <a:r>
              <a:rPr lang="en-US" sz="1800" b="0" i="0" u="none" strike="noStrike" kern="1200" dirty="0">
                <a:solidFill>
                  <a:srgbClr val="000000"/>
                </a:solidFill>
                <a:effectLst/>
                <a:latin typeface="Century Gothic"/>
              </a:rPr>
              <a:t>Deep dive into the sector engagements:</a:t>
            </a:r>
          </a:p>
          <a:p>
            <a:pPr marL="285750" indent="-285750" algn="l" rtl="0" eaLnBrk="1" fontAlgn="ctr" latinLnBrk="0" hangingPunct="1">
              <a:buFontTx/>
              <a:buChar char="-"/>
            </a:pPr>
            <a:r>
              <a:rPr lang="en-US" sz="1800" b="0" i="0" u="none" strike="noStrike" kern="1200" dirty="0">
                <a:solidFill>
                  <a:srgbClr val="000000"/>
                </a:solidFill>
                <a:effectLst/>
                <a:latin typeface="Century Gothic"/>
              </a:rPr>
              <a:t>How this was done. </a:t>
            </a:r>
          </a:p>
          <a:p>
            <a:pPr marL="285750" indent="-285750" algn="l" rtl="0" eaLnBrk="1" fontAlgn="ctr" latinLnBrk="0" hangingPunct="1">
              <a:buFontTx/>
              <a:buChar char="-"/>
            </a:pPr>
            <a:r>
              <a:rPr lang="en-US" sz="1800" b="0" i="0" u="none" strike="noStrike" kern="1200" dirty="0">
                <a:solidFill>
                  <a:srgbClr val="000000"/>
                </a:solidFill>
                <a:effectLst/>
                <a:latin typeface="Century Gothic"/>
              </a:rPr>
              <a:t>When this was done. </a:t>
            </a:r>
          </a:p>
          <a:p>
            <a:pPr marL="285750" indent="-285750" algn="l" rtl="0" eaLnBrk="1" fontAlgn="ctr" latinLnBrk="0" hangingPunct="1">
              <a:buFontTx/>
              <a:buChar char="-"/>
            </a:pPr>
            <a:r>
              <a:rPr lang="en-US" sz="1800" b="0" i="0" u="none" strike="noStrike" kern="1200" dirty="0">
                <a:solidFill>
                  <a:srgbClr val="000000"/>
                </a:solidFill>
                <a:effectLst/>
                <a:latin typeface="Century Gothic"/>
              </a:rPr>
              <a:t>Why: There were conversations that needed to be had with certain sectors needed to be given space to happen outside of a workshop. Also, being pragmatic. We were in the middle of a large multi-sector humanitarian response, it wasn’t realistic to secure the time of the appropriate people for multiple workshops over multiple days. </a:t>
            </a:r>
          </a:p>
          <a:p>
            <a:pPr marL="0" algn="l" rtl="0" eaLnBrk="1" fontAlgn="ctr" latinLnBrk="0" hangingPunct="1"/>
            <a:endParaRPr lang="en-US" sz="1800" b="0" i="0" u="none" strike="noStrike" kern="1200" dirty="0">
              <a:solidFill>
                <a:srgbClr val="000000"/>
              </a:solidFill>
              <a:effectLst/>
              <a:latin typeface="Century Gothic"/>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800" dirty="0"/>
              <a:t>Engagement phase was an enabler – recognizing that as a National Society we were far along our CVA journey, which was both a positive in feeling comfortable to adapt these tools in a way which suited us and our needs. But given this, also aware that within some sectors some work was needed </a:t>
            </a:r>
            <a:r>
              <a:rPr lang="en-US" sz="1800" dirty="0" err="1"/>
              <a:t>etc</a:t>
            </a:r>
            <a:r>
              <a:rPr lang="en-US" sz="1800" dirty="0"/>
              <a:t>… this additional phase ensured the planning workshop was smooth. </a:t>
            </a:r>
          </a:p>
          <a:p>
            <a:pPr marL="0" algn="l" rtl="0" eaLnBrk="1" fontAlgn="ctr" latinLnBrk="0" hangingPunct="1"/>
            <a:endParaRPr lang="en-US" sz="1800" b="0" i="0" u="none" strike="noStrike" kern="1200" dirty="0">
              <a:solidFill>
                <a:srgbClr val="000000"/>
              </a:solidFill>
              <a:effectLst/>
              <a:latin typeface="Century Gothic"/>
            </a:endParaRPr>
          </a:p>
          <a:p>
            <a:pPr marL="0" algn="l" rtl="0" eaLnBrk="1" fontAlgn="ctr" latinLnBrk="0" hangingPunct="1"/>
            <a:r>
              <a:rPr lang="en-US" sz="1800" b="0" i="0" u="none" strike="noStrike" kern="1200" dirty="0">
                <a:solidFill>
                  <a:srgbClr val="000000"/>
                </a:solidFill>
                <a:effectLst/>
                <a:latin typeface="Century Gothic"/>
              </a:rPr>
              <a:t>- Highlight that the movement materials for the visioning workshop informed that bilateral engagement process and how we went about that. </a:t>
            </a:r>
          </a:p>
          <a:p>
            <a:pPr marL="0" algn="l" rtl="0" eaLnBrk="1" fontAlgn="ctr" latinLnBrk="0" hangingPunct="1"/>
            <a:endParaRPr lang="en-US" sz="1800" b="0" i="0" u="none" strike="noStrike" kern="1200" dirty="0">
              <a:solidFill>
                <a:srgbClr val="000000"/>
              </a:solidFill>
              <a:effectLst/>
              <a:latin typeface="Century Gothic"/>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E0F04-66C2-4CA7-8D91-18E0ED4D5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7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DD05B-7BDD-DBF5-E367-555CE4AB1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91932-2300-4A9A-B396-BE1312FFD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E1846-594F-004E-B269-9CC5634AA905}"/>
              </a:ext>
            </a:extLst>
          </p:cNvPr>
          <p:cNvSpPr>
            <a:spLocks noGrp="1"/>
          </p:cNvSpPr>
          <p:nvPr>
            <p:ph type="body" idx="1"/>
          </p:nvPr>
        </p:nvSpPr>
        <p:spPr/>
        <p:txBody>
          <a:bodyPr/>
          <a:lstStyle/>
          <a:p>
            <a:pPr marL="171450" indent="-171450">
              <a:buFontTx/>
              <a:buChar char="-"/>
            </a:pPr>
            <a:r>
              <a:rPr lang="en-US" dirty="0"/>
              <a:t>Outline the planning that went into the workshop, and the strategic process of ensuring working groups had the right people in them. </a:t>
            </a:r>
          </a:p>
          <a:p>
            <a:pPr marL="171450" indent="-171450">
              <a:buFontTx/>
              <a:buChar char="-"/>
            </a:pPr>
            <a:r>
              <a:rPr lang="en-US" dirty="0"/>
              <a:t>Preparation beforehand, Group division to ensure that every position is in an appropriate group (area), Facilitation group met on Friday, and the Workshop was on Monday and Tuesday to ensure that all logistical matters are ready and the questions were reviewed and understood. </a:t>
            </a:r>
          </a:p>
          <a:p>
            <a:pPr marL="0" indent="0">
              <a:buFontTx/>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E09C9E7-5368-876B-779E-B84D813EF0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E0F04-66C2-4CA7-8D91-18E0ED4D5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78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54E5-921B-6883-33F2-75F0E6981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9A2EA-A4B2-3057-CEFE-19F2A5E5E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AD7DE-AF78-3A1B-EA69-A5CBAC774244}"/>
              </a:ext>
            </a:extLst>
          </p:cNvPr>
          <p:cNvSpPr>
            <a:spLocks noGrp="1"/>
          </p:cNvSpPr>
          <p:nvPr>
            <p:ph type="body" idx="1"/>
          </p:nvPr>
        </p:nvSpPr>
        <p:spPr/>
        <p:txBody>
          <a:bodyPr/>
          <a:lstStyle/>
          <a:p>
            <a:r>
              <a:rPr lang="en-US" dirty="0"/>
              <a:t>As per the slide.</a:t>
            </a:r>
          </a:p>
          <a:p>
            <a:endParaRPr lang="en-US" dirty="0"/>
          </a:p>
          <a:p>
            <a:r>
              <a:rPr lang="en-US" dirty="0"/>
              <a:t>Worth highlighting on the last point that we missed a couple of people, but we left the assessment report open for feedback for a couple of weeks, and had some additional bilateral conversations (such as the one we had with Karina) so people could still feed into the final findings.</a:t>
            </a:r>
          </a:p>
          <a:p>
            <a:endParaRPr lang="en-US" dirty="0"/>
          </a:p>
          <a:p>
            <a:endParaRPr lang="en-US" dirty="0"/>
          </a:p>
        </p:txBody>
      </p:sp>
      <p:sp>
        <p:nvSpPr>
          <p:cNvPr id="4" name="Slide Number Placeholder 3">
            <a:extLst>
              <a:ext uri="{FF2B5EF4-FFF2-40B4-BE49-F238E27FC236}">
                <a16:creationId xmlns:a16="http://schemas.microsoft.com/office/drawing/2014/main" id="{824E2B91-3FCC-7A4F-E908-8595D2D2AA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E0F04-66C2-4CA7-8D91-18E0ED4D5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00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B816B-E79C-456D-86C0-0A5913EB9FE5}" type="slidenum">
              <a:rPr lang="en-US" smtClean="0"/>
              <a:t>29</a:t>
            </a:fld>
            <a:endParaRPr lang="en-US"/>
          </a:p>
        </p:txBody>
      </p:sp>
    </p:spTree>
    <p:extLst>
      <p:ext uri="{BB962C8B-B14F-4D97-AF65-F5344CB8AC3E}">
        <p14:creationId xmlns:p14="http://schemas.microsoft.com/office/powerpoint/2010/main" val="357507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just for info- ARCS gained experience then went into Analysis and planning phase, Preparedness phase was shifted with implementation and  conducted in </a:t>
            </a:r>
            <a:r>
              <a:rPr lang="en-US" dirty="0" err="1"/>
              <a:t>parralel</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3FB37-BFD1-4E9D-8BED-79885143E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55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just for info- ARCS gained experience then went into Analysis and planning phase, Preparedness phase was shifted with implementation and  conducted in </a:t>
            </a:r>
            <a:r>
              <a:rPr lang="en-US" dirty="0" err="1"/>
              <a:t>parralel</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3FB37-BFD1-4E9D-8BED-79885143E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7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2024 year with numbers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3FB37-BFD1-4E9D-8BED-79885143E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01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implementation is a continued process in the duration of time, the preparedness phases are changing. </a:t>
            </a:r>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3FB37-BFD1-4E9D-8BED-79885143E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32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PER is not really express the NS capacity for CVA implementation. Meantime, it gives an overview of what could be improved for DM situations. </a:t>
            </a:r>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3FB37-BFD1-4E9D-8BED-79885143E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35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 useful tool on CVA Vision statement development was shared, discussions around it were short as not everything was relevant. Example question</a:t>
            </a:r>
          </a:p>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3FB37-BFD1-4E9D-8BED-79885143E4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580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FD843-A501-4865-A314-F52B12928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32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ctr" latinLnBrk="0" hangingPunct="1"/>
            <a:r>
              <a:rPr lang="en-US" sz="1800" b="0" i="0" u="none" strike="noStrike" kern="1200">
                <a:solidFill>
                  <a:srgbClr val="000000"/>
                </a:solidFill>
                <a:effectLst/>
                <a:latin typeface="Century Gothic"/>
              </a:rPr>
              <a:t>-</a:t>
            </a:r>
            <a:endParaRPr lang="en-US" sz="1800" b="0" i="0" u="none" strike="noStrike">
              <a:effectLst/>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dk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E0F04-66C2-4CA7-8D91-18E0ED4D5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7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0F0D94-D49F-08E8-0665-E2AFC3E7C97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913B2E4-3438-0870-4777-7B85AEC18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BF95992-841A-FB64-9266-D6AB36918F09}"/>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5" name="Plassholder for bunntekst 4">
            <a:extLst>
              <a:ext uri="{FF2B5EF4-FFF2-40B4-BE49-F238E27FC236}">
                <a16:creationId xmlns:a16="http://schemas.microsoft.com/office/drawing/2014/main" id="{9DC06FC4-894A-4B0C-2215-55F61BEA9AD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E45ABB-0FC5-68BA-0EDC-9744DAD19639}"/>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403624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01CFA6-377F-B4EA-D5F6-8F32BC2DD7C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1893C45-57CC-351C-4C31-C31D46CFA16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EE79551-5044-5EDE-10F7-F822A7B42B19}"/>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5" name="Plassholder for bunntekst 4">
            <a:extLst>
              <a:ext uri="{FF2B5EF4-FFF2-40B4-BE49-F238E27FC236}">
                <a16:creationId xmlns:a16="http://schemas.microsoft.com/office/drawing/2014/main" id="{1CC7C15E-72A6-F79B-0E93-D28ADC1A7D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7DC6C6B-F205-CC20-26C0-BA047868EAAF}"/>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39910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07C359E-AF86-054B-CFD5-0A252134650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C644A40-0C19-BED3-0C4A-AAC125DA358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C526FA4-1256-2384-0AD1-4B6D4231F7EA}"/>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5" name="Plassholder for bunntekst 4">
            <a:extLst>
              <a:ext uri="{FF2B5EF4-FFF2-40B4-BE49-F238E27FC236}">
                <a16:creationId xmlns:a16="http://schemas.microsoft.com/office/drawing/2014/main" id="{40AC73CF-55D2-DF06-EF85-4854CDFC19D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458932-5FE9-A1BD-E30F-3175E565AB7D}"/>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59338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831058" cy="1788550"/>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4649973" y="3869734"/>
            <a:ext cx="6778170" cy="1659795"/>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Tree>
    <p:extLst>
      <p:ext uri="{BB962C8B-B14F-4D97-AF65-F5344CB8AC3E}">
        <p14:creationId xmlns:p14="http://schemas.microsoft.com/office/powerpoint/2010/main" val="12545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60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655" y="365125"/>
            <a:ext cx="856702" cy="856702"/>
          </a:xfrm>
          <a:prstGeom prst="rect">
            <a:avLst/>
          </a:prstGeom>
        </p:spPr>
      </p:pic>
      <p:sp>
        <p:nvSpPr>
          <p:cNvPr id="2" name="Title 1"/>
          <p:cNvSpPr>
            <a:spLocks noGrp="1"/>
          </p:cNvSpPr>
          <p:nvPr>
            <p:ph type="title"/>
          </p:nvPr>
        </p:nvSpPr>
        <p:spPr/>
        <p:txBody>
          <a:bodyPr/>
          <a:lstStyle>
            <a:lvl1pPr>
              <a:defRPr b="1">
                <a:solidFill>
                  <a:srgbClr val="C00000"/>
                </a:solidFill>
                <a:latin typeface="Century Gothic" panose="020B0502020202020204" pitchFamily="34"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cs typeface="Times New Roman" panose="02020603050405020304" pitchFamily="18" charset="0"/>
              </a:defRPr>
            </a:lvl1pPr>
            <a:lvl2pPr>
              <a:defRPr>
                <a:latin typeface="Century Gothic" panose="020B0502020202020204" pitchFamily="34" charset="0"/>
                <a:cs typeface="Times New Roman" panose="02020603050405020304" pitchFamily="18" charset="0"/>
              </a:defRPr>
            </a:lvl2pPr>
            <a:lvl3pPr>
              <a:defRPr>
                <a:latin typeface="Century Gothic" panose="020B0502020202020204" pitchFamily="34" charset="0"/>
                <a:cs typeface="Times New Roman" panose="02020603050405020304" pitchFamily="18" charset="0"/>
              </a:defRPr>
            </a:lvl3pPr>
            <a:lvl4pPr>
              <a:defRPr>
                <a:latin typeface="Century Gothic" panose="020B0502020202020204" pitchFamily="34" charset="0"/>
                <a:cs typeface="Times New Roman" panose="02020603050405020304" pitchFamily="18" charset="0"/>
              </a:defRPr>
            </a:lvl4pPr>
            <a:lvl5pPr>
              <a:defRPr>
                <a:latin typeface="Century Gothic" panose="020B0502020202020204" pitchFamily="34"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76A7F45C-92EC-A33C-996E-244789566BDC}"/>
              </a:ext>
            </a:extLst>
          </p:cNvPr>
          <p:cNvGrpSpPr/>
          <p:nvPr userDrawn="1"/>
        </p:nvGrpSpPr>
        <p:grpSpPr>
          <a:xfrm>
            <a:off x="81792" y="6356350"/>
            <a:ext cx="2600422" cy="445051"/>
            <a:chOff x="81792" y="6356350"/>
            <a:chExt cx="2600422" cy="445051"/>
          </a:xfrm>
        </p:grpSpPr>
        <p:sp>
          <p:nvSpPr>
            <p:cNvPr id="7" name="TextBox 6"/>
            <p:cNvSpPr txBox="1"/>
            <p:nvPr userDrawn="1"/>
          </p:nvSpPr>
          <p:spPr>
            <a:xfrm>
              <a:off x="526843" y="6409598"/>
              <a:ext cx="2155371" cy="338554"/>
            </a:xfrm>
            <a:prstGeom prst="rect">
              <a:avLst/>
            </a:prstGeom>
            <a:noFill/>
          </p:spPr>
          <p:txBody>
            <a:bodyPr wrap="square" rtlCol="0">
              <a:spAutoFit/>
            </a:bodyPr>
            <a:lstStyle/>
            <a:p>
              <a:r>
                <a:rPr lang="en-US" sz="1600" b="1">
                  <a:latin typeface="Century Gothic" panose="020B0502020202020204" pitchFamily="34" charset="0"/>
                </a:rPr>
                <a:t>DMS 2025</a:t>
              </a:r>
            </a:p>
          </p:txBody>
        </p:sp>
        <p:pic>
          <p:nvPicPr>
            <p:cNvPr id="8" name="Picture 7">
              <a:extLst>
                <a:ext uri="{FF2B5EF4-FFF2-40B4-BE49-F238E27FC236}">
                  <a16:creationId xmlns:a16="http://schemas.microsoft.com/office/drawing/2014/main" id="{4617C6A6-030E-BF0A-9788-BA880C85DD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92" y="6356350"/>
              <a:ext cx="445051" cy="445051"/>
            </a:xfrm>
            <a:prstGeom prst="rect">
              <a:avLst/>
            </a:prstGeom>
          </p:spPr>
        </p:pic>
      </p:grpSp>
    </p:spTree>
    <p:extLst>
      <p:ext uri="{BB962C8B-B14F-4D97-AF65-F5344CB8AC3E}">
        <p14:creationId xmlns:p14="http://schemas.microsoft.com/office/powerpoint/2010/main" val="3814594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userDrawn="1"/>
        </p:nvSpPr>
        <p:spPr>
          <a:xfrm>
            <a:off x="307910" y="6454131"/>
            <a:ext cx="2155371" cy="338554"/>
          </a:xfrm>
          <a:prstGeom prst="rect">
            <a:avLst/>
          </a:prstGeom>
          <a:noFill/>
        </p:spPr>
        <p:txBody>
          <a:bodyPr wrap="square" rtlCol="0">
            <a:spAutoFit/>
          </a:bodyPr>
          <a:lstStyle/>
          <a:p>
            <a:r>
              <a:rPr lang="en-US" sz="1600" b="1">
                <a:latin typeface="+mn-lt"/>
              </a:rPr>
              <a:t>DMS 2022</a:t>
            </a:r>
          </a:p>
        </p:txBody>
      </p:sp>
    </p:spTree>
    <p:extLst>
      <p:ext uri="{BB962C8B-B14F-4D97-AF65-F5344CB8AC3E}">
        <p14:creationId xmlns:p14="http://schemas.microsoft.com/office/powerpoint/2010/main" val="300998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Century Gothic" panose="020B05020202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56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190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09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5F172E0-3893-B1F2-32F4-D489244CB3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655" y="365125"/>
            <a:ext cx="856702" cy="856702"/>
          </a:xfrm>
          <a:prstGeom prst="rect">
            <a:avLst/>
          </a:prstGeom>
        </p:spPr>
      </p:pic>
    </p:spTree>
    <p:extLst>
      <p:ext uri="{BB962C8B-B14F-4D97-AF65-F5344CB8AC3E}">
        <p14:creationId xmlns:p14="http://schemas.microsoft.com/office/powerpoint/2010/main" val="294484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58A7D6-E955-CCCD-3648-21AD494E92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7887F68-B1E8-8528-7CEC-C5EDF288D92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DA4F99F-AF54-5948-DE2E-DF3082F34BE9}"/>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5" name="Plassholder for bunntekst 4">
            <a:extLst>
              <a:ext uri="{FF2B5EF4-FFF2-40B4-BE49-F238E27FC236}">
                <a16:creationId xmlns:a16="http://schemas.microsoft.com/office/drawing/2014/main" id="{DBC8B857-4DE8-CB74-9F28-5BAEB58D971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A275108-6435-56C8-EA1A-9ED982907459}"/>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3060377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95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34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39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330606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45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00ED-A7D1-350C-B400-2031EDDDC9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72EB0-C270-3254-8C8E-269EAD6DF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9A894E-4147-B742-E27C-03ABFCEACB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076858-0BFF-7452-72D0-8AA7D81639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C9664A-86EB-7380-99A4-EEAC805967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01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FFE3-29F9-8DED-FD13-43DAD1E02F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108DA5-6668-9758-80DA-E74E9E81CB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B1C58-2A68-9D98-E84F-C1CAF7FD6CB2}"/>
              </a:ext>
            </a:extLst>
          </p:cNvPr>
          <p:cNvSpPr>
            <a:spLocks noGrp="1"/>
          </p:cNvSpPr>
          <p:nvPr>
            <p:ph type="dt" sz="half" idx="10"/>
          </p:nvPr>
        </p:nvSpPr>
        <p:spPr/>
        <p:txBody>
          <a:bodyPr/>
          <a:lstStyle/>
          <a:p>
            <a:fld id="{78C94063-DF36-4330-A365-08DA1FA5B7D6}" type="datetimeFigureOut">
              <a:rPr lang="en-US" smtClean="0"/>
              <a:t>9/2/2025</a:t>
            </a:fld>
            <a:endParaRPr lang="en-US" dirty="0"/>
          </a:p>
        </p:txBody>
      </p:sp>
      <p:sp>
        <p:nvSpPr>
          <p:cNvPr id="5" name="Footer Placeholder 4">
            <a:extLst>
              <a:ext uri="{FF2B5EF4-FFF2-40B4-BE49-F238E27FC236}">
                <a16:creationId xmlns:a16="http://schemas.microsoft.com/office/drawing/2014/main" id="{C531C49C-3A36-A81F-09FA-DB1DC79976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E1ADBF3-3601-5E90-7EB5-6A6E661E40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3C40FC0-9DA3-D2EE-D4A2-EBC041AC8F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4358" y="5897940"/>
            <a:ext cx="856702" cy="856702"/>
          </a:xfrm>
          <a:prstGeom prst="rect">
            <a:avLst/>
          </a:prstGeom>
        </p:spPr>
      </p:pic>
      <p:sp>
        <p:nvSpPr>
          <p:cNvPr id="8" name="TextBox 7">
            <a:extLst>
              <a:ext uri="{FF2B5EF4-FFF2-40B4-BE49-F238E27FC236}">
                <a16:creationId xmlns:a16="http://schemas.microsoft.com/office/drawing/2014/main" id="{04FF6283-C66E-6BD3-7F7C-7321887FA92B}"/>
              </a:ext>
            </a:extLst>
          </p:cNvPr>
          <p:cNvSpPr txBox="1"/>
          <p:nvPr userDrawn="1"/>
        </p:nvSpPr>
        <p:spPr>
          <a:xfrm>
            <a:off x="390940" y="6416088"/>
            <a:ext cx="2155371" cy="338554"/>
          </a:xfrm>
          <a:prstGeom prst="rect">
            <a:avLst/>
          </a:prstGeom>
          <a:noFill/>
        </p:spPr>
        <p:txBody>
          <a:bodyPr wrap="square" rtlCol="0">
            <a:spAutoFit/>
          </a:bodyPr>
          <a:lstStyle/>
          <a:p>
            <a:r>
              <a:rPr lang="en-US" sz="1600" b="1" dirty="0">
                <a:latin typeface="Century Goth "/>
              </a:rPr>
              <a:t>DMS 2025</a:t>
            </a:r>
          </a:p>
        </p:txBody>
      </p:sp>
    </p:spTree>
    <p:extLst>
      <p:ext uri="{BB962C8B-B14F-4D97-AF65-F5344CB8AC3E}">
        <p14:creationId xmlns:p14="http://schemas.microsoft.com/office/powerpoint/2010/main" val="2361035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031E-8BB7-3BDB-98D2-4D4551F2B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42784-35B0-7262-FA39-B6BFE8B8AF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34ABF3-7E6B-5B30-4B87-3D5C6D031E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D53A98-61B0-8F7A-C796-994B473A91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8A6FAB6-2559-0A25-6688-82D5EFD302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DBECFA8-A650-0847-BD8A-1E1EB933C8CA}"/>
              </a:ext>
            </a:extLst>
          </p:cNvPr>
          <p:cNvSpPr txBox="1"/>
          <p:nvPr userDrawn="1"/>
        </p:nvSpPr>
        <p:spPr>
          <a:xfrm>
            <a:off x="307910" y="6454131"/>
            <a:ext cx="2155371" cy="338554"/>
          </a:xfrm>
          <a:prstGeom prst="rect">
            <a:avLst/>
          </a:prstGeom>
          <a:noFill/>
        </p:spPr>
        <p:txBody>
          <a:bodyPr wrap="square" rtlCol="0">
            <a:spAutoFit/>
          </a:bodyPr>
          <a:lstStyle/>
          <a:p>
            <a:r>
              <a:rPr lang="en-US" sz="1600" b="1" dirty="0">
                <a:latin typeface="+mn-lt"/>
              </a:rPr>
              <a:t>DMS 2022</a:t>
            </a:r>
          </a:p>
        </p:txBody>
      </p:sp>
      <p:pic>
        <p:nvPicPr>
          <p:cNvPr id="8" name="Picture 7">
            <a:extLst>
              <a:ext uri="{FF2B5EF4-FFF2-40B4-BE49-F238E27FC236}">
                <a16:creationId xmlns:a16="http://schemas.microsoft.com/office/drawing/2014/main" id="{43C40FC0-9DA3-D2EE-D4A2-EBC041AC8F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4358" y="5897940"/>
            <a:ext cx="856702" cy="856702"/>
          </a:xfrm>
          <a:prstGeom prst="rect">
            <a:avLst/>
          </a:prstGeom>
        </p:spPr>
      </p:pic>
    </p:spTree>
    <p:extLst>
      <p:ext uri="{BB962C8B-B14F-4D97-AF65-F5344CB8AC3E}">
        <p14:creationId xmlns:p14="http://schemas.microsoft.com/office/powerpoint/2010/main" val="1579305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7760-A3FB-2535-A4B5-1CABC4BBB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20BB5-4A9E-DFD9-C92E-C769793A68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96A1F2-357D-24A5-2021-386309558B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4516D-EA47-C0CC-398A-8151DE3528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0F82056-1E0E-3820-864E-115F0B2A8C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04FB06-635B-0F17-9E61-04CFDFA7E6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11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B72B-B00D-13ED-4A2C-E28260317B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DC7AC-BD63-5424-4FE7-FC84B67B4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AAB19D-532B-0E64-EABE-81DFE78458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05334-E180-352E-D170-2822647C9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52158-1875-A35F-7363-9771176DD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EEBCC5-14AF-2B51-0534-EE8BD23D71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2DF4A77-E2A9-5D53-CC4A-859443CF57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8849211-D775-861C-8FEB-A2765C085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67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9968F6-28E6-1E61-2601-13EABF4F33C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6A41864-11DD-91C4-B835-B7A61BFBA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17921D6-1FA4-DA00-D760-BE360ADB27F5}"/>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5" name="Plassholder for bunntekst 4">
            <a:extLst>
              <a:ext uri="{FF2B5EF4-FFF2-40B4-BE49-F238E27FC236}">
                <a16:creationId xmlns:a16="http://schemas.microsoft.com/office/drawing/2014/main" id="{8D10DC1A-DE05-917C-73A3-AE83469A14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F86A3B-E81F-B0E0-3265-A1ED8EC7DEBF}"/>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161051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87A7-5E46-BE0A-C8C5-660DFD81E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43C40-0554-32A0-CCE0-698A3FA323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73ADF9A-EDC6-DE7A-1A9F-A80B214D8E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ED92799-1117-AC2B-6150-0A4E5F7A7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37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7DB15-39B9-1EFC-6FF5-87BC70F84A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01CDC4C-8E30-26B8-1149-BE47CE1017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0EEEDC-3D01-55C7-217D-D317509617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422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678C-4940-5ACC-A526-6016C52D9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44E39-04D2-164E-7656-DEA879CFC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DB5F0-D13D-4EBD-0342-25D069E14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2BC8A-8F54-51AC-3C3F-C40F23F0DF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EC1B0A2-6362-4587-DE6F-0E4198C3A7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F697060-A5B1-072B-2EB4-7A0648F172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15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4746-91EF-8B0C-E489-320C5117F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45230-7ACE-28D9-24BA-25EE8BAE0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D6246-5AD9-3233-0E49-53C3064CE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02F4F-EC91-0C41-E123-991B815EF1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3996648-9AC3-2CD2-1CB4-36C273AC3D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1382AE-64D3-7CA0-2AE8-DC97EDE77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229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96BD-D722-E7BA-DDD2-6E175A46DE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4D99F7-6032-00AB-78B8-97593CD99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4FBB2-0735-60F1-B4DE-ECF07CC298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0EE1D37-FE26-636E-4DBD-B8AE82936B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EE750-2637-B92B-EA26-A6C1A07660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068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579CC-38BE-6E9F-4C73-482CE87E6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A890D-2394-D007-E5EE-798447882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AF559-AEDA-D321-8C0B-6E8E4BE8D7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F6FC0C-8715-DD69-10A8-E9870D8E34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8563C3-53D3-735D-4093-D7BAB95B2B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565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181599" y="2928597"/>
            <a:ext cx="2133601" cy="2130424"/>
          </a:xfrm>
          <a:prstGeom prst="ellipse">
            <a:avLst/>
          </a:prstGeom>
        </p:spPr>
        <p:txBody>
          <a:bodyPr anchor="ctr">
            <a:normAutofit/>
          </a:bodyPr>
          <a:lstStyle>
            <a:lvl1pPr marL="0" indent="0" algn="ctr">
              <a:buNone/>
              <a:defRPr sz="1200"/>
            </a:lvl1p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25FB85-5C0D-4BC5-880B-2628A82A4BC2}" type="datetimeFigureOut">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89730-4BA7-4A6E-9ADF-70FD5E03A14E}" type="slidenum">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spTree>
    <p:extLst>
      <p:ext uri="{BB962C8B-B14F-4D97-AF65-F5344CB8AC3E}">
        <p14:creationId xmlns:p14="http://schemas.microsoft.com/office/powerpoint/2010/main" val="4260779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6D219A-5265-427F-9B62-9D4E3556D3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3248722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D219A-5265-427F-9B62-9D4E3556D3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1737714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D219A-5265-427F-9B62-9D4E3556D3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406592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38EA6C-3A85-B50D-23DC-12842F1DDE1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B39F3F4-AA57-2334-2E75-53597F556F9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9890CDE-AA12-4B9A-BC17-6B0D3F7CEFA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6A8BD30-2DC8-6657-837A-B7D9DC9D74C4}"/>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6" name="Plassholder for bunntekst 5">
            <a:extLst>
              <a:ext uri="{FF2B5EF4-FFF2-40B4-BE49-F238E27FC236}">
                <a16:creationId xmlns:a16="http://schemas.microsoft.com/office/drawing/2014/main" id="{3637D359-8CD1-27CD-49AF-3572AC96961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2316462-D785-7DA3-4F93-7B28E93742CC}"/>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2172087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D219A-5265-427F-9B62-9D4E3556D3A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1304578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6D219A-5265-427F-9B62-9D4E3556D3AC}"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2182345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6D219A-5265-427F-9B62-9D4E3556D3AC}"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2932504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D219A-5265-427F-9B62-9D4E3556D3AC}"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902085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D219A-5265-427F-9B62-9D4E3556D3A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3969153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D219A-5265-427F-9B62-9D4E3556D3A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2050452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D219A-5265-427F-9B62-9D4E3556D3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3431841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D219A-5265-427F-9B62-9D4E3556D3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29270-E307-4BCE-A449-25CA6201C373}" type="slidenum">
              <a:rPr lang="en-US" smtClean="0"/>
              <a:t>‹#›</a:t>
            </a:fld>
            <a:endParaRPr lang="en-US"/>
          </a:p>
        </p:txBody>
      </p:sp>
    </p:spTree>
    <p:extLst>
      <p:ext uri="{BB962C8B-B14F-4D97-AF65-F5344CB8AC3E}">
        <p14:creationId xmlns:p14="http://schemas.microsoft.com/office/powerpoint/2010/main" val="41495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D3C152-C7C3-F91B-C38D-FB5C8D49AEE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A91B1F9-2D00-3F6A-B137-BC3FBB7B1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619F71F-1AE7-75E5-0EAF-D8F9517FAA6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045EDB6-B627-6D23-BF91-CB9A8051C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0E2D35A-24AC-BCC1-B1B9-FE44EDB3F67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40DBE5B-5D88-62A6-D403-B1410F18BECA}"/>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8" name="Plassholder for bunntekst 7">
            <a:extLst>
              <a:ext uri="{FF2B5EF4-FFF2-40B4-BE49-F238E27FC236}">
                <a16:creationId xmlns:a16="http://schemas.microsoft.com/office/drawing/2014/main" id="{98DA49D5-7090-6CC8-FF5D-553F53F046E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5D8DE2B-1C72-8443-3100-97C6053558A9}"/>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410297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BEC935-67BB-7A67-72AE-C8DCBC6D471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68E2C21-E1B0-5BC3-5A38-FD74B8F61ECB}"/>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4" name="Plassholder for bunntekst 3">
            <a:extLst>
              <a:ext uri="{FF2B5EF4-FFF2-40B4-BE49-F238E27FC236}">
                <a16:creationId xmlns:a16="http://schemas.microsoft.com/office/drawing/2014/main" id="{0281DE6D-BF57-4EB3-D0FD-D8E99B2F82A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B84816E-667D-4D73-6608-123EBB891E5C}"/>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333319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B9D1701-8255-90E0-39D1-554EBEF54702}"/>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3" name="Plassholder for bunntekst 2">
            <a:extLst>
              <a:ext uri="{FF2B5EF4-FFF2-40B4-BE49-F238E27FC236}">
                <a16:creationId xmlns:a16="http://schemas.microsoft.com/office/drawing/2014/main" id="{41D69BDE-1F42-0070-3C98-B7386AE21B3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13425DB-798F-DD1C-4868-037117A8CCAE}"/>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24095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B844BD-07FA-650A-5000-A9F847A135A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A1C40EE-B9B1-EF9A-6874-4709D1543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728B3EE-DE1F-0AF1-13AF-4DCF662E0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AA55F66-9CF9-9FD1-6A67-73CE04AC195F}"/>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6" name="Plassholder for bunntekst 5">
            <a:extLst>
              <a:ext uri="{FF2B5EF4-FFF2-40B4-BE49-F238E27FC236}">
                <a16:creationId xmlns:a16="http://schemas.microsoft.com/office/drawing/2014/main" id="{69ABBA35-1EA3-FCDD-F44D-DF4D1B0EE48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02FB0D5-F3EC-3B82-0479-0FB2A0041F8A}"/>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322935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D1B1CC-6A42-256E-F035-73942C8CCB5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58F1401-7806-6FC1-42BD-83C039727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6F58FEF-EA71-9167-8E43-CE110DF2C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BB694B0-EC2D-250C-6D7B-2366CF24AB2A}"/>
              </a:ext>
            </a:extLst>
          </p:cNvPr>
          <p:cNvSpPr>
            <a:spLocks noGrp="1"/>
          </p:cNvSpPr>
          <p:nvPr>
            <p:ph type="dt" sz="half" idx="10"/>
          </p:nvPr>
        </p:nvSpPr>
        <p:spPr/>
        <p:txBody>
          <a:bodyPr/>
          <a:lstStyle/>
          <a:p>
            <a:fld id="{BB6A0448-D3CD-45C8-B33F-1E32BF7FD6CE}" type="datetimeFigureOut">
              <a:rPr lang="nb-NO" smtClean="0"/>
              <a:t>02.09.2025</a:t>
            </a:fld>
            <a:endParaRPr lang="nb-NO"/>
          </a:p>
        </p:txBody>
      </p:sp>
      <p:sp>
        <p:nvSpPr>
          <p:cNvPr id="6" name="Plassholder for bunntekst 5">
            <a:extLst>
              <a:ext uri="{FF2B5EF4-FFF2-40B4-BE49-F238E27FC236}">
                <a16:creationId xmlns:a16="http://schemas.microsoft.com/office/drawing/2014/main" id="{9266F96F-25CD-5026-FED9-7583E524324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C0857E9-F58F-3B0E-1347-3259D1189813}"/>
              </a:ext>
            </a:extLst>
          </p:cNvPr>
          <p:cNvSpPr>
            <a:spLocks noGrp="1"/>
          </p:cNvSpPr>
          <p:nvPr>
            <p:ph type="sldNum" sz="quarter" idx="12"/>
          </p:nvPr>
        </p:nvSpPr>
        <p:spPr/>
        <p:txBody>
          <a:bodyPr/>
          <a:lstStyle/>
          <a:p>
            <a:fld id="{8C7FED71-A0FD-47C8-87E0-971FB7208AB6}" type="slidenum">
              <a:rPr lang="nb-NO" smtClean="0"/>
              <a:t>‹#›</a:t>
            </a:fld>
            <a:endParaRPr lang="nb-NO"/>
          </a:p>
        </p:txBody>
      </p:sp>
    </p:spTree>
    <p:extLst>
      <p:ext uri="{BB962C8B-B14F-4D97-AF65-F5344CB8AC3E}">
        <p14:creationId xmlns:p14="http://schemas.microsoft.com/office/powerpoint/2010/main" val="201751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F535D86-4A71-ED12-4D38-750D56457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F7B1FA6-CCA2-DE21-7915-D7D36E2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24340B7-FF1E-87AF-CF32-C7DEA7681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A0448-D3CD-45C8-B33F-1E32BF7FD6CE}" type="datetimeFigureOut">
              <a:rPr lang="nb-NO" smtClean="0"/>
              <a:t>02.09.2025</a:t>
            </a:fld>
            <a:endParaRPr lang="nb-NO"/>
          </a:p>
        </p:txBody>
      </p:sp>
      <p:sp>
        <p:nvSpPr>
          <p:cNvPr id="5" name="Plassholder for bunntekst 4">
            <a:extLst>
              <a:ext uri="{FF2B5EF4-FFF2-40B4-BE49-F238E27FC236}">
                <a16:creationId xmlns:a16="http://schemas.microsoft.com/office/drawing/2014/main" id="{5A062829-E249-3487-7F99-9E4B33BF4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52FC287-0E34-8D64-CB96-36560A616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FED71-A0FD-47C8-87E0-971FB7208AB6}" type="slidenum">
              <a:rPr lang="nb-NO" smtClean="0"/>
              <a:t>‹#›</a:t>
            </a:fld>
            <a:endParaRPr lang="nb-NO"/>
          </a:p>
        </p:txBody>
      </p:sp>
    </p:spTree>
    <p:extLst>
      <p:ext uri="{BB962C8B-B14F-4D97-AF65-F5344CB8AC3E}">
        <p14:creationId xmlns:p14="http://schemas.microsoft.com/office/powerpoint/2010/main" val="292266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hape 62"/>
          <p:cNvSpPr/>
          <p:nvPr userDrawn="1"/>
        </p:nvSpPr>
        <p:spPr>
          <a:xfrm>
            <a:off x="-2135985" y="563255"/>
            <a:ext cx="15422176" cy="5731437"/>
          </a:xfrm>
          <a:custGeom>
            <a:avLst/>
            <a:gdLst/>
            <a:ahLst/>
            <a:cxnLst>
              <a:cxn ang="0">
                <a:pos x="wd2" y="hd2"/>
              </a:cxn>
              <a:cxn ang="5400000">
                <a:pos x="wd2" y="hd2"/>
              </a:cxn>
              <a:cxn ang="10800000">
                <a:pos x="wd2" y="hd2"/>
              </a:cxn>
              <a:cxn ang="16200000">
                <a:pos x="wd2" y="hd2"/>
              </a:cxn>
            </a:cxnLst>
            <a:rect l="0" t="0" r="r" b="b"/>
            <a:pathLst>
              <a:path w="21561" h="21507" extrusionOk="0">
                <a:moveTo>
                  <a:pt x="13198" y="14570"/>
                </a:moveTo>
                <a:cubicBezTo>
                  <a:pt x="13186" y="14436"/>
                  <a:pt x="13146" y="14695"/>
                  <a:pt x="13144" y="14724"/>
                </a:cubicBezTo>
                <a:cubicBezTo>
                  <a:pt x="13139" y="14802"/>
                  <a:pt x="13102" y="14778"/>
                  <a:pt x="13085" y="14778"/>
                </a:cubicBezTo>
                <a:cubicBezTo>
                  <a:pt x="13047" y="14778"/>
                  <a:pt x="13086" y="14869"/>
                  <a:pt x="13084" y="14887"/>
                </a:cubicBezTo>
                <a:cubicBezTo>
                  <a:pt x="13077" y="14949"/>
                  <a:pt x="13029" y="14965"/>
                  <a:pt x="13022" y="15012"/>
                </a:cubicBezTo>
                <a:cubicBezTo>
                  <a:pt x="13007" y="15105"/>
                  <a:pt x="12911" y="15169"/>
                  <a:pt x="12873" y="15190"/>
                </a:cubicBezTo>
                <a:cubicBezTo>
                  <a:pt x="12837" y="15212"/>
                  <a:pt x="12776" y="15370"/>
                  <a:pt x="12788" y="15467"/>
                </a:cubicBezTo>
                <a:cubicBezTo>
                  <a:pt x="12798" y="15551"/>
                  <a:pt x="12813" y="15710"/>
                  <a:pt x="12809" y="15792"/>
                </a:cubicBezTo>
                <a:cubicBezTo>
                  <a:pt x="12804" y="15884"/>
                  <a:pt x="12773" y="15986"/>
                  <a:pt x="12743" y="16045"/>
                </a:cubicBezTo>
                <a:cubicBezTo>
                  <a:pt x="12682" y="16165"/>
                  <a:pt x="12737" y="16269"/>
                  <a:pt x="12742" y="16384"/>
                </a:cubicBezTo>
                <a:cubicBezTo>
                  <a:pt x="12750" y="16510"/>
                  <a:pt x="12734" y="16759"/>
                  <a:pt x="12853" y="16759"/>
                </a:cubicBezTo>
                <a:cubicBezTo>
                  <a:pt x="12921" y="16759"/>
                  <a:pt x="12988" y="16641"/>
                  <a:pt x="13013" y="16526"/>
                </a:cubicBezTo>
                <a:cubicBezTo>
                  <a:pt x="13046" y="16352"/>
                  <a:pt x="13068" y="16170"/>
                  <a:pt x="13100" y="15995"/>
                </a:cubicBezTo>
                <a:cubicBezTo>
                  <a:pt x="13135" y="15805"/>
                  <a:pt x="13174" y="15621"/>
                  <a:pt x="13185" y="15421"/>
                </a:cubicBezTo>
                <a:cubicBezTo>
                  <a:pt x="13191" y="15314"/>
                  <a:pt x="13219" y="15265"/>
                  <a:pt x="13207" y="15149"/>
                </a:cubicBezTo>
                <a:cubicBezTo>
                  <a:pt x="13279" y="15323"/>
                  <a:pt x="13247" y="14942"/>
                  <a:pt x="13248" y="14901"/>
                </a:cubicBezTo>
                <a:cubicBezTo>
                  <a:pt x="13248" y="14826"/>
                  <a:pt x="13235" y="14617"/>
                  <a:pt x="13198" y="14570"/>
                </a:cubicBezTo>
                <a:close/>
                <a:moveTo>
                  <a:pt x="9956" y="6134"/>
                </a:moveTo>
                <a:cubicBezTo>
                  <a:pt x="9945" y="6131"/>
                  <a:pt x="9900" y="6164"/>
                  <a:pt x="9906" y="6200"/>
                </a:cubicBezTo>
                <a:cubicBezTo>
                  <a:pt x="9907" y="6204"/>
                  <a:pt x="9942" y="6237"/>
                  <a:pt x="9945" y="6236"/>
                </a:cubicBezTo>
                <a:cubicBezTo>
                  <a:pt x="9990" y="6213"/>
                  <a:pt x="9955" y="6181"/>
                  <a:pt x="9956" y="6134"/>
                </a:cubicBezTo>
                <a:close/>
                <a:moveTo>
                  <a:pt x="10290" y="6000"/>
                </a:moveTo>
                <a:cubicBezTo>
                  <a:pt x="10307" y="6013"/>
                  <a:pt x="10314" y="6466"/>
                  <a:pt x="10346" y="6274"/>
                </a:cubicBezTo>
                <a:cubicBezTo>
                  <a:pt x="10351" y="6245"/>
                  <a:pt x="10369" y="6291"/>
                  <a:pt x="10377" y="6282"/>
                </a:cubicBezTo>
                <a:cubicBezTo>
                  <a:pt x="10393" y="6264"/>
                  <a:pt x="10391" y="6149"/>
                  <a:pt x="10387" y="6127"/>
                </a:cubicBezTo>
                <a:cubicBezTo>
                  <a:pt x="10378" y="6076"/>
                  <a:pt x="10412" y="6004"/>
                  <a:pt x="10368" y="5959"/>
                </a:cubicBezTo>
                <a:cubicBezTo>
                  <a:pt x="10371" y="5962"/>
                  <a:pt x="10373" y="5964"/>
                  <a:pt x="10368" y="5959"/>
                </a:cubicBezTo>
                <a:cubicBezTo>
                  <a:pt x="10359" y="5950"/>
                  <a:pt x="10364" y="5955"/>
                  <a:pt x="10368" y="5959"/>
                </a:cubicBezTo>
                <a:cubicBezTo>
                  <a:pt x="10344" y="5935"/>
                  <a:pt x="10324" y="6025"/>
                  <a:pt x="10290" y="6000"/>
                </a:cubicBezTo>
                <a:close/>
                <a:moveTo>
                  <a:pt x="11127" y="3223"/>
                </a:moveTo>
                <a:cubicBezTo>
                  <a:pt x="11127" y="3223"/>
                  <a:pt x="11128" y="3223"/>
                  <a:pt x="11128" y="3223"/>
                </a:cubicBezTo>
                <a:cubicBezTo>
                  <a:pt x="11125" y="3224"/>
                  <a:pt x="11119" y="3225"/>
                  <a:pt x="11127" y="3223"/>
                </a:cubicBezTo>
                <a:close/>
                <a:moveTo>
                  <a:pt x="10355" y="5916"/>
                </a:moveTo>
                <a:cubicBezTo>
                  <a:pt x="10382" y="5841"/>
                  <a:pt x="10378" y="5733"/>
                  <a:pt x="10375" y="5671"/>
                </a:cubicBezTo>
                <a:cubicBezTo>
                  <a:pt x="10374" y="5632"/>
                  <a:pt x="10357" y="5705"/>
                  <a:pt x="10355" y="5707"/>
                </a:cubicBezTo>
                <a:cubicBezTo>
                  <a:pt x="10348" y="5713"/>
                  <a:pt x="10352" y="5709"/>
                  <a:pt x="10355" y="5707"/>
                </a:cubicBezTo>
                <a:cubicBezTo>
                  <a:pt x="10309" y="5751"/>
                  <a:pt x="10309" y="5840"/>
                  <a:pt x="10355" y="5916"/>
                </a:cubicBezTo>
                <a:close/>
                <a:moveTo>
                  <a:pt x="13003" y="6422"/>
                </a:moveTo>
                <a:cubicBezTo>
                  <a:pt x="13019" y="6513"/>
                  <a:pt x="13095" y="6572"/>
                  <a:pt x="13140" y="6619"/>
                </a:cubicBezTo>
                <a:cubicBezTo>
                  <a:pt x="13203" y="6684"/>
                  <a:pt x="13251" y="6607"/>
                  <a:pt x="13313" y="6596"/>
                </a:cubicBezTo>
                <a:cubicBezTo>
                  <a:pt x="13294" y="6533"/>
                  <a:pt x="13254" y="6441"/>
                  <a:pt x="13263" y="6348"/>
                </a:cubicBezTo>
                <a:cubicBezTo>
                  <a:pt x="13267" y="6290"/>
                  <a:pt x="13169" y="6195"/>
                  <a:pt x="13224" y="6165"/>
                </a:cubicBezTo>
                <a:cubicBezTo>
                  <a:pt x="13219" y="6152"/>
                  <a:pt x="13183" y="6145"/>
                  <a:pt x="13182" y="6144"/>
                </a:cubicBezTo>
                <a:cubicBezTo>
                  <a:pt x="13154" y="6107"/>
                  <a:pt x="13173" y="6046"/>
                  <a:pt x="13167" y="5996"/>
                </a:cubicBezTo>
                <a:cubicBezTo>
                  <a:pt x="13162" y="5945"/>
                  <a:pt x="13151" y="5909"/>
                  <a:pt x="13136" y="5872"/>
                </a:cubicBezTo>
                <a:cubicBezTo>
                  <a:pt x="13120" y="5833"/>
                  <a:pt x="13142" y="5740"/>
                  <a:pt x="13135" y="5730"/>
                </a:cubicBezTo>
                <a:cubicBezTo>
                  <a:pt x="13118" y="5709"/>
                  <a:pt x="13096" y="5743"/>
                  <a:pt x="13080" y="5701"/>
                </a:cubicBezTo>
                <a:cubicBezTo>
                  <a:pt x="13058" y="5646"/>
                  <a:pt x="13017" y="5608"/>
                  <a:pt x="13003" y="5519"/>
                </a:cubicBezTo>
                <a:cubicBezTo>
                  <a:pt x="12998" y="5519"/>
                  <a:pt x="12895" y="5306"/>
                  <a:pt x="13000" y="5377"/>
                </a:cubicBezTo>
                <a:cubicBezTo>
                  <a:pt x="12961" y="5221"/>
                  <a:pt x="13093" y="5265"/>
                  <a:pt x="13120" y="5276"/>
                </a:cubicBezTo>
                <a:cubicBezTo>
                  <a:pt x="13094" y="5202"/>
                  <a:pt x="13138" y="5141"/>
                  <a:pt x="13090" y="5074"/>
                </a:cubicBezTo>
                <a:cubicBezTo>
                  <a:pt x="13065" y="5049"/>
                  <a:pt x="12984" y="5049"/>
                  <a:pt x="12955" y="5082"/>
                </a:cubicBezTo>
                <a:cubicBezTo>
                  <a:pt x="12901" y="5143"/>
                  <a:pt x="12790" y="5187"/>
                  <a:pt x="12775" y="5297"/>
                </a:cubicBezTo>
                <a:cubicBezTo>
                  <a:pt x="12754" y="5449"/>
                  <a:pt x="12812" y="5395"/>
                  <a:pt x="12816" y="5542"/>
                </a:cubicBezTo>
                <a:cubicBezTo>
                  <a:pt x="12819" y="5653"/>
                  <a:pt x="12863" y="5730"/>
                  <a:pt x="12906" y="5798"/>
                </a:cubicBezTo>
                <a:cubicBezTo>
                  <a:pt x="12940" y="5851"/>
                  <a:pt x="12957" y="5935"/>
                  <a:pt x="12989" y="5985"/>
                </a:cubicBezTo>
                <a:cubicBezTo>
                  <a:pt x="13021" y="6002"/>
                  <a:pt x="13052" y="6028"/>
                  <a:pt x="13056" y="6106"/>
                </a:cubicBezTo>
                <a:cubicBezTo>
                  <a:pt x="13019" y="6118"/>
                  <a:pt x="12994" y="6073"/>
                  <a:pt x="12994" y="6177"/>
                </a:cubicBezTo>
                <a:cubicBezTo>
                  <a:pt x="12993" y="6205"/>
                  <a:pt x="12975" y="6325"/>
                  <a:pt x="12973" y="6325"/>
                </a:cubicBezTo>
                <a:cubicBezTo>
                  <a:pt x="12973" y="6378"/>
                  <a:pt x="12994" y="6366"/>
                  <a:pt x="13003" y="6422"/>
                </a:cubicBezTo>
                <a:close/>
                <a:moveTo>
                  <a:pt x="12737" y="10485"/>
                </a:moveTo>
                <a:cubicBezTo>
                  <a:pt x="12708" y="10372"/>
                  <a:pt x="12703" y="10173"/>
                  <a:pt x="12687" y="10079"/>
                </a:cubicBezTo>
                <a:cubicBezTo>
                  <a:pt x="12682" y="10056"/>
                  <a:pt x="12684" y="9958"/>
                  <a:pt x="12680" y="9925"/>
                </a:cubicBezTo>
                <a:cubicBezTo>
                  <a:pt x="12676" y="9889"/>
                  <a:pt x="12655" y="9839"/>
                  <a:pt x="12648" y="9805"/>
                </a:cubicBezTo>
                <a:cubicBezTo>
                  <a:pt x="12598" y="9701"/>
                  <a:pt x="12588" y="9611"/>
                  <a:pt x="12554" y="9498"/>
                </a:cubicBezTo>
                <a:cubicBezTo>
                  <a:pt x="12500" y="9321"/>
                  <a:pt x="12420" y="9306"/>
                  <a:pt x="12398" y="9075"/>
                </a:cubicBezTo>
                <a:cubicBezTo>
                  <a:pt x="12386" y="8954"/>
                  <a:pt x="12387" y="8772"/>
                  <a:pt x="12312" y="8723"/>
                </a:cubicBezTo>
                <a:cubicBezTo>
                  <a:pt x="12293" y="8711"/>
                  <a:pt x="12266" y="8657"/>
                  <a:pt x="12263" y="8613"/>
                </a:cubicBezTo>
                <a:cubicBezTo>
                  <a:pt x="12257" y="8541"/>
                  <a:pt x="12252" y="8529"/>
                  <a:pt x="12228" y="8464"/>
                </a:cubicBezTo>
                <a:cubicBezTo>
                  <a:pt x="12188" y="8351"/>
                  <a:pt x="12158" y="8216"/>
                  <a:pt x="12117" y="8102"/>
                </a:cubicBezTo>
                <a:cubicBezTo>
                  <a:pt x="12103" y="8078"/>
                  <a:pt x="12094" y="8084"/>
                  <a:pt x="12087" y="8087"/>
                </a:cubicBezTo>
                <a:cubicBezTo>
                  <a:pt x="12080" y="8140"/>
                  <a:pt x="12066" y="8174"/>
                  <a:pt x="12035" y="8129"/>
                </a:cubicBezTo>
                <a:cubicBezTo>
                  <a:pt x="12083" y="8369"/>
                  <a:pt x="12153" y="8551"/>
                  <a:pt x="12220" y="8758"/>
                </a:cubicBezTo>
                <a:cubicBezTo>
                  <a:pt x="12209" y="8754"/>
                  <a:pt x="12194" y="8761"/>
                  <a:pt x="12182" y="8764"/>
                </a:cubicBezTo>
                <a:cubicBezTo>
                  <a:pt x="12183" y="8793"/>
                  <a:pt x="12207" y="8876"/>
                  <a:pt x="12225" y="8894"/>
                </a:cubicBezTo>
                <a:cubicBezTo>
                  <a:pt x="12276" y="8982"/>
                  <a:pt x="12290" y="9055"/>
                  <a:pt x="12326" y="9160"/>
                </a:cubicBezTo>
                <a:cubicBezTo>
                  <a:pt x="12341" y="9204"/>
                  <a:pt x="12335" y="9389"/>
                  <a:pt x="12335" y="9458"/>
                </a:cubicBezTo>
                <a:cubicBezTo>
                  <a:pt x="12364" y="9540"/>
                  <a:pt x="12428" y="9617"/>
                  <a:pt x="12452" y="9703"/>
                </a:cubicBezTo>
                <a:cubicBezTo>
                  <a:pt x="12491" y="9839"/>
                  <a:pt x="12481" y="9981"/>
                  <a:pt x="12537" y="10089"/>
                </a:cubicBezTo>
                <a:cubicBezTo>
                  <a:pt x="12569" y="10151"/>
                  <a:pt x="12621" y="10199"/>
                  <a:pt x="12650" y="10282"/>
                </a:cubicBezTo>
                <a:cubicBezTo>
                  <a:pt x="12659" y="10309"/>
                  <a:pt x="12712" y="10448"/>
                  <a:pt x="12737" y="10485"/>
                </a:cubicBezTo>
                <a:close/>
                <a:moveTo>
                  <a:pt x="12189" y="5946"/>
                </a:moveTo>
                <a:cubicBezTo>
                  <a:pt x="12245" y="5965"/>
                  <a:pt x="12295" y="5942"/>
                  <a:pt x="12350" y="5961"/>
                </a:cubicBezTo>
                <a:cubicBezTo>
                  <a:pt x="12410" y="5984"/>
                  <a:pt x="12457" y="5886"/>
                  <a:pt x="12420" y="5778"/>
                </a:cubicBezTo>
                <a:cubicBezTo>
                  <a:pt x="12393" y="5681"/>
                  <a:pt x="12336" y="5671"/>
                  <a:pt x="12290" y="5633"/>
                </a:cubicBezTo>
                <a:cubicBezTo>
                  <a:pt x="12267" y="5615"/>
                  <a:pt x="12274" y="5550"/>
                  <a:pt x="12253" y="5514"/>
                </a:cubicBezTo>
                <a:cubicBezTo>
                  <a:pt x="12219" y="5458"/>
                  <a:pt x="12185" y="5438"/>
                  <a:pt x="12147" y="5398"/>
                </a:cubicBezTo>
                <a:cubicBezTo>
                  <a:pt x="12120" y="5370"/>
                  <a:pt x="12096" y="5353"/>
                  <a:pt x="12081" y="5327"/>
                </a:cubicBezTo>
                <a:cubicBezTo>
                  <a:pt x="12081" y="5327"/>
                  <a:pt x="12081" y="5327"/>
                  <a:pt x="12081" y="5327"/>
                </a:cubicBezTo>
                <a:cubicBezTo>
                  <a:pt x="12075" y="5345"/>
                  <a:pt x="12066" y="5359"/>
                  <a:pt x="12057" y="5359"/>
                </a:cubicBezTo>
                <a:cubicBezTo>
                  <a:pt x="12012" y="5359"/>
                  <a:pt x="11988" y="5351"/>
                  <a:pt x="11951" y="5436"/>
                </a:cubicBezTo>
                <a:cubicBezTo>
                  <a:pt x="11894" y="5566"/>
                  <a:pt x="11877" y="5320"/>
                  <a:pt x="11884" y="5324"/>
                </a:cubicBezTo>
                <a:cubicBezTo>
                  <a:pt x="11869" y="5300"/>
                  <a:pt x="11830" y="5312"/>
                  <a:pt x="11821" y="5288"/>
                </a:cubicBezTo>
                <a:cubicBezTo>
                  <a:pt x="11794" y="5224"/>
                  <a:pt x="11876" y="5210"/>
                  <a:pt x="11882" y="5180"/>
                </a:cubicBezTo>
                <a:cubicBezTo>
                  <a:pt x="11865" y="5166"/>
                  <a:pt x="11721" y="5169"/>
                  <a:pt x="11783" y="5091"/>
                </a:cubicBezTo>
                <a:cubicBezTo>
                  <a:pt x="11751" y="5012"/>
                  <a:pt x="11687" y="5198"/>
                  <a:pt x="11666" y="5228"/>
                </a:cubicBezTo>
                <a:cubicBezTo>
                  <a:pt x="11729" y="5310"/>
                  <a:pt x="11636" y="5347"/>
                  <a:pt x="11628" y="5381"/>
                </a:cubicBezTo>
                <a:cubicBezTo>
                  <a:pt x="11615" y="5433"/>
                  <a:pt x="11633" y="5511"/>
                  <a:pt x="11618" y="5558"/>
                </a:cubicBezTo>
                <a:cubicBezTo>
                  <a:pt x="11607" y="5596"/>
                  <a:pt x="11587" y="5566"/>
                  <a:pt x="11582" y="5612"/>
                </a:cubicBezTo>
                <a:cubicBezTo>
                  <a:pt x="11577" y="5651"/>
                  <a:pt x="11584" y="5679"/>
                  <a:pt x="11565" y="5707"/>
                </a:cubicBezTo>
                <a:cubicBezTo>
                  <a:pt x="11613" y="5748"/>
                  <a:pt x="11610" y="5789"/>
                  <a:pt x="11590" y="5811"/>
                </a:cubicBezTo>
                <a:cubicBezTo>
                  <a:pt x="11591" y="5812"/>
                  <a:pt x="11592" y="5813"/>
                  <a:pt x="11592" y="5814"/>
                </a:cubicBezTo>
                <a:cubicBezTo>
                  <a:pt x="11600" y="5944"/>
                  <a:pt x="11702" y="5905"/>
                  <a:pt x="11748" y="5938"/>
                </a:cubicBezTo>
                <a:cubicBezTo>
                  <a:pt x="11788" y="5967"/>
                  <a:pt x="11826" y="5866"/>
                  <a:pt x="11862" y="5833"/>
                </a:cubicBezTo>
                <a:cubicBezTo>
                  <a:pt x="11895" y="5804"/>
                  <a:pt x="11922" y="5818"/>
                  <a:pt x="11954" y="5810"/>
                </a:cubicBezTo>
                <a:cubicBezTo>
                  <a:pt x="11979" y="5813"/>
                  <a:pt x="11996" y="5794"/>
                  <a:pt x="12019" y="5794"/>
                </a:cubicBezTo>
                <a:cubicBezTo>
                  <a:pt x="12044" y="5794"/>
                  <a:pt x="12054" y="5868"/>
                  <a:pt x="12072" y="5852"/>
                </a:cubicBezTo>
                <a:cubicBezTo>
                  <a:pt x="12077" y="5846"/>
                  <a:pt x="12185" y="5929"/>
                  <a:pt x="12189" y="5946"/>
                </a:cubicBezTo>
                <a:close/>
                <a:moveTo>
                  <a:pt x="11974" y="5157"/>
                </a:moveTo>
                <a:cubicBezTo>
                  <a:pt x="11983" y="5183"/>
                  <a:pt x="12003" y="5269"/>
                  <a:pt x="12021" y="5273"/>
                </a:cubicBezTo>
                <a:cubicBezTo>
                  <a:pt x="12033" y="5276"/>
                  <a:pt x="12052" y="5260"/>
                  <a:pt x="12067" y="5252"/>
                </a:cubicBezTo>
                <a:cubicBezTo>
                  <a:pt x="12067" y="5241"/>
                  <a:pt x="12068" y="5229"/>
                  <a:pt x="12070" y="5215"/>
                </a:cubicBezTo>
                <a:cubicBezTo>
                  <a:pt x="12108" y="5244"/>
                  <a:pt x="12126" y="5221"/>
                  <a:pt x="12137" y="5156"/>
                </a:cubicBezTo>
                <a:cubicBezTo>
                  <a:pt x="12146" y="5102"/>
                  <a:pt x="12133" y="5078"/>
                  <a:pt x="12128" y="5061"/>
                </a:cubicBezTo>
                <a:cubicBezTo>
                  <a:pt x="12128" y="5061"/>
                  <a:pt x="12128" y="5061"/>
                  <a:pt x="12128" y="5061"/>
                </a:cubicBezTo>
                <a:cubicBezTo>
                  <a:pt x="12120" y="5062"/>
                  <a:pt x="12078" y="5080"/>
                  <a:pt x="12057" y="5096"/>
                </a:cubicBezTo>
                <a:cubicBezTo>
                  <a:pt x="12036" y="5111"/>
                  <a:pt x="11998" y="5151"/>
                  <a:pt x="11974" y="5157"/>
                </a:cubicBezTo>
                <a:close/>
                <a:moveTo>
                  <a:pt x="11455" y="2989"/>
                </a:moveTo>
                <a:cubicBezTo>
                  <a:pt x="11409" y="2925"/>
                  <a:pt x="11438" y="2957"/>
                  <a:pt x="11378" y="2992"/>
                </a:cubicBezTo>
                <a:cubicBezTo>
                  <a:pt x="11366" y="3001"/>
                  <a:pt x="11352" y="3009"/>
                  <a:pt x="11339" y="3016"/>
                </a:cubicBezTo>
                <a:cubicBezTo>
                  <a:pt x="11339" y="3016"/>
                  <a:pt x="11339" y="3016"/>
                  <a:pt x="11339" y="3017"/>
                </a:cubicBezTo>
                <a:cubicBezTo>
                  <a:pt x="11324" y="3026"/>
                  <a:pt x="11297" y="3034"/>
                  <a:pt x="11282" y="3043"/>
                </a:cubicBezTo>
                <a:cubicBezTo>
                  <a:pt x="11301" y="3039"/>
                  <a:pt x="11317" y="3037"/>
                  <a:pt x="11326" y="3037"/>
                </a:cubicBezTo>
                <a:cubicBezTo>
                  <a:pt x="11337" y="3037"/>
                  <a:pt x="11376" y="3038"/>
                  <a:pt x="11407" y="3045"/>
                </a:cubicBezTo>
                <a:cubicBezTo>
                  <a:pt x="11408" y="2998"/>
                  <a:pt x="11409" y="2951"/>
                  <a:pt x="11455" y="2989"/>
                </a:cubicBezTo>
                <a:close/>
                <a:moveTo>
                  <a:pt x="16416" y="10076"/>
                </a:moveTo>
                <a:cubicBezTo>
                  <a:pt x="16384" y="10169"/>
                  <a:pt x="16341" y="10068"/>
                  <a:pt x="16311" y="10068"/>
                </a:cubicBezTo>
                <a:cubicBezTo>
                  <a:pt x="16249" y="10068"/>
                  <a:pt x="16341" y="9641"/>
                  <a:pt x="16260" y="9613"/>
                </a:cubicBezTo>
                <a:cubicBezTo>
                  <a:pt x="16220" y="9699"/>
                  <a:pt x="16199" y="9512"/>
                  <a:pt x="16221" y="9454"/>
                </a:cubicBezTo>
                <a:cubicBezTo>
                  <a:pt x="16208" y="9426"/>
                  <a:pt x="16176" y="9452"/>
                  <a:pt x="16158" y="9402"/>
                </a:cubicBezTo>
                <a:cubicBezTo>
                  <a:pt x="16137" y="9343"/>
                  <a:pt x="16099" y="9274"/>
                  <a:pt x="16087" y="9206"/>
                </a:cubicBezTo>
                <a:cubicBezTo>
                  <a:pt x="16077" y="9153"/>
                  <a:pt x="16117" y="8998"/>
                  <a:pt x="16056" y="8962"/>
                </a:cubicBezTo>
                <a:cubicBezTo>
                  <a:pt x="16093" y="9117"/>
                  <a:pt x="15946" y="9147"/>
                  <a:pt x="15912" y="9145"/>
                </a:cubicBezTo>
                <a:cubicBezTo>
                  <a:pt x="15883" y="9160"/>
                  <a:pt x="15702" y="9098"/>
                  <a:pt x="15799" y="9276"/>
                </a:cubicBezTo>
                <a:cubicBezTo>
                  <a:pt x="15757" y="9331"/>
                  <a:pt x="15752" y="9429"/>
                  <a:pt x="15695" y="9447"/>
                </a:cubicBezTo>
                <a:cubicBezTo>
                  <a:pt x="15645" y="9463"/>
                  <a:pt x="15626" y="9627"/>
                  <a:pt x="15590" y="9689"/>
                </a:cubicBezTo>
                <a:cubicBezTo>
                  <a:pt x="15540" y="9774"/>
                  <a:pt x="15488" y="9970"/>
                  <a:pt x="15432" y="9982"/>
                </a:cubicBezTo>
                <a:cubicBezTo>
                  <a:pt x="15432" y="9982"/>
                  <a:pt x="15411" y="10084"/>
                  <a:pt x="15377" y="10076"/>
                </a:cubicBezTo>
                <a:cubicBezTo>
                  <a:pt x="15339" y="10067"/>
                  <a:pt x="15356" y="10193"/>
                  <a:pt x="15360" y="10236"/>
                </a:cubicBezTo>
                <a:cubicBezTo>
                  <a:pt x="15371" y="10352"/>
                  <a:pt x="15394" y="10460"/>
                  <a:pt x="15376" y="10578"/>
                </a:cubicBezTo>
                <a:cubicBezTo>
                  <a:pt x="15362" y="10666"/>
                  <a:pt x="15354" y="10684"/>
                  <a:pt x="15363" y="10773"/>
                </a:cubicBezTo>
                <a:cubicBezTo>
                  <a:pt x="15379" y="10925"/>
                  <a:pt x="15221" y="11441"/>
                  <a:pt x="15142" y="11273"/>
                </a:cubicBezTo>
                <a:cubicBezTo>
                  <a:pt x="15069" y="11117"/>
                  <a:pt x="15073" y="10863"/>
                  <a:pt x="15009" y="10688"/>
                </a:cubicBezTo>
                <a:cubicBezTo>
                  <a:pt x="14957" y="10546"/>
                  <a:pt x="14943" y="10350"/>
                  <a:pt x="14899" y="10194"/>
                </a:cubicBezTo>
                <a:cubicBezTo>
                  <a:pt x="14810" y="9881"/>
                  <a:pt x="14782" y="9505"/>
                  <a:pt x="14749" y="9164"/>
                </a:cubicBezTo>
                <a:cubicBezTo>
                  <a:pt x="14722" y="9388"/>
                  <a:pt x="14598" y="9235"/>
                  <a:pt x="14553" y="9141"/>
                </a:cubicBezTo>
                <a:cubicBezTo>
                  <a:pt x="14538" y="9109"/>
                  <a:pt x="14479" y="9012"/>
                  <a:pt x="14488" y="8964"/>
                </a:cubicBezTo>
                <a:cubicBezTo>
                  <a:pt x="14503" y="8891"/>
                  <a:pt x="14561" y="8982"/>
                  <a:pt x="14576" y="8929"/>
                </a:cubicBezTo>
                <a:cubicBezTo>
                  <a:pt x="14522" y="8969"/>
                  <a:pt x="14366" y="8771"/>
                  <a:pt x="14351" y="8673"/>
                </a:cubicBezTo>
                <a:cubicBezTo>
                  <a:pt x="14340" y="8605"/>
                  <a:pt x="14303" y="8653"/>
                  <a:pt x="14306" y="8560"/>
                </a:cubicBezTo>
                <a:cubicBezTo>
                  <a:pt x="14261" y="8522"/>
                  <a:pt x="14242" y="8553"/>
                  <a:pt x="14189" y="8580"/>
                </a:cubicBezTo>
                <a:cubicBezTo>
                  <a:pt x="14167" y="8583"/>
                  <a:pt x="14151" y="8557"/>
                  <a:pt x="14130" y="8551"/>
                </a:cubicBezTo>
                <a:cubicBezTo>
                  <a:pt x="14111" y="8549"/>
                  <a:pt x="14103" y="8579"/>
                  <a:pt x="14084" y="8570"/>
                </a:cubicBezTo>
                <a:cubicBezTo>
                  <a:pt x="14048" y="8566"/>
                  <a:pt x="14019" y="8598"/>
                  <a:pt x="13986" y="8598"/>
                </a:cubicBezTo>
                <a:cubicBezTo>
                  <a:pt x="13961" y="8598"/>
                  <a:pt x="13910" y="8548"/>
                  <a:pt x="13884" y="8533"/>
                </a:cubicBezTo>
                <a:cubicBezTo>
                  <a:pt x="13832" y="8513"/>
                  <a:pt x="13779" y="8500"/>
                  <a:pt x="13727" y="8487"/>
                </a:cubicBezTo>
                <a:cubicBezTo>
                  <a:pt x="13662" y="8472"/>
                  <a:pt x="13646" y="8224"/>
                  <a:pt x="13609" y="8236"/>
                </a:cubicBezTo>
                <a:cubicBezTo>
                  <a:pt x="13624" y="8380"/>
                  <a:pt x="13614" y="8569"/>
                  <a:pt x="13699" y="8669"/>
                </a:cubicBezTo>
                <a:cubicBezTo>
                  <a:pt x="13723" y="8698"/>
                  <a:pt x="13761" y="8687"/>
                  <a:pt x="13783" y="8713"/>
                </a:cubicBezTo>
                <a:cubicBezTo>
                  <a:pt x="13818" y="8713"/>
                  <a:pt x="13828" y="8804"/>
                  <a:pt x="13847" y="8849"/>
                </a:cubicBezTo>
                <a:cubicBezTo>
                  <a:pt x="13868" y="8882"/>
                  <a:pt x="13877" y="8903"/>
                  <a:pt x="13907" y="8894"/>
                </a:cubicBezTo>
                <a:cubicBezTo>
                  <a:pt x="13893" y="9018"/>
                  <a:pt x="13865" y="9098"/>
                  <a:pt x="13832" y="9200"/>
                </a:cubicBezTo>
                <a:cubicBezTo>
                  <a:pt x="13799" y="9304"/>
                  <a:pt x="13756" y="9287"/>
                  <a:pt x="13770" y="9427"/>
                </a:cubicBezTo>
                <a:cubicBezTo>
                  <a:pt x="13779" y="9519"/>
                  <a:pt x="13777" y="9527"/>
                  <a:pt x="13743" y="9541"/>
                </a:cubicBezTo>
                <a:cubicBezTo>
                  <a:pt x="13684" y="9564"/>
                  <a:pt x="13725" y="9599"/>
                  <a:pt x="13683" y="9670"/>
                </a:cubicBezTo>
                <a:cubicBezTo>
                  <a:pt x="13677" y="9680"/>
                  <a:pt x="13603" y="9710"/>
                  <a:pt x="13605" y="9729"/>
                </a:cubicBezTo>
                <a:cubicBezTo>
                  <a:pt x="13579" y="9789"/>
                  <a:pt x="13648" y="9756"/>
                  <a:pt x="13588" y="9842"/>
                </a:cubicBezTo>
                <a:cubicBezTo>
                  <a:pt x="13567" y="9871"/>
                  <a:pt x="13539" y="9828"/>
                  <a:pt x="13517" y="9850"/>
                </a:cubicBezTo>
                <a:cubicBezTo>
                  <a:pt x="13496" y="9870"/>
                  <a:pt x="13451" y="9942"/>
                  <a:pt x="13432" y="9900"/>
                </a:cubicBezTo>
                <a:cubicBezTo>
                  <a:pt x="13419" y="9933"/>
                  <a:pt x="13413" y="9927"/>
                  <a:pt x="13389" y="9955"/>
                </a:cubicBezTo>
                <a:cubicBezTo>
                  <a:pt x="13370" y="9977"/>
                  <a:pt x="13389" y="10029"/>
                  <a:pt x="13387" y="10065"/>
                </a:cubicBezTo>
                <a:cubicBezTo>
                  <a:pt x="13381" y="10141"/>
                  <a:pt x="13267" y="10179"/>
                  <a:pt x="13234" y="10205"/>
                </a:cubicBezTo>
                <a:cubicBezTo>
                  <a:pt x="13197" y="10234"/>
                  <a:pt x="13145" y="10351"/>
                  <a:pt x="13112" y="10352"/>
                </a:cubicBezTo>
                <a:cubicBezTo>
                  <a:pt x="13049" y="10352"/>
                  <a:pt x="13007" y="10459"/>
                  <a:pt x="12939" y="10444"/>
                </a:cubicBezTo>
                <a:cubicBezTo>
                  <a:pt x="12901" y="10437"/>
                  <a:pt x="12899" y="10560"/>
                  <a:pt x="12854" y="10546"/>
                </a:cubicBezTo>
                <a:cubicBezTo>
                  <a:pt x="12821" y="10537"/>
                  <a:pt x="12808" y="10596"/>
                  <a:pt x="12771" y="10559"/>
                </a:cubicBezTo>
                <a:cubicBezTo>
                  <a:pt x="12771" y="10594"/>
                  <a:pt x="12767" y="10636"/>
                  <a:pt x="12766" y="10657"/>
                </a:cubicBezTo>
                <a:cubicBezTo>
                  <a:pt x="12763" y="10751"/>
                  <a:pt x="12781" y="10845"/>
                  <a:pt x="12823" y="10895"/>
                </a:cubicBezTo>
                <a:cubicBezTo>
                  <a:pt x="12860" y="10939"/>
                  <a:pt x="12882" y="10866"/>
                  <a:pt x="12916" y="10845"/>
                </a:cubicBezTo>
                <a:cubicBezTo>
                  <a:pt x="12961" y="10818"/>
                  <a:pt x="12982" y="10841"/>
                  <a:pt x="13028" y="10798"/>
                </a:cubicBezTo>
                <a:cubicBezTo>
                  <a:pt x="13041" y="10786"/>
                  <a:pt x="13101" y="10771"/>
                  <a:pt x="13116" y="10771"/>
                </a:cubicBezTo>
                <a:cubicBezTo>
                  <a:pt x="13154" y="10771"/>
                  <a:pt x="13175" y="10754"/>
                  <a:pt x="13213" y="10739"/>
                </a:cubicBezTo>
                <a:cubicBezTo>
                  <a:pt x="13238" y="10729"/>
                  <a:pt x="13240" y="10668"/>
                  <a:pt x="13262" y="10660"/>
                </a:cubicBezTo>
                <a:cubicBezTo>
                  <a:pt x="13353" y="10629"/>
                  <a:pt x="13309" y="10800"/>
                  <a:pt x="13326" y="10882"/>
                </a:cubicBezTo>
                <a:cubicBezTo>
                  <a:pt x="13331" y="10906"/>
                  <a:pt x="13327" y="10887"/>
                  <a:pt x="13326" y="10882"/>
                </a:cubicBezTo>
                <a:cubicBezTo>
                  <a:pt x="13344" y="10971"/>
                  <a:pt x="13338" y="11011"/>
                  <a:pt x="13305" y="10978"/>
                </a:cubicBezTo>
                <a:cubicBezTo>
                  <a:pt x="13288" y="11046"/>
                  <a:pt x="13295" y="11138"/>
                  <a:pt x="13276" y="11215"/>
                </a:cubicBezTo>
                <a:cubicBezTo>
                  <a:pt x="13247" y="11333"/>
                  <a:pt x="13210" y="11457"/>
                  <a:pt x="13192" y="11585"/>
                </a:cubicBezTo>
                <a:cubicBezTo>
                  <a:pt x="13170" y="11747"/>
                  <a:pt x="13124" y="11885"/>
                  <a:pt x="13073" y="12015"/>
                </a:cubicBezTo>
                <a:cubicBezTo>
                  <a:pt x="12941" y="12357"/>
                  <a:pt x="12762" y="12578"/>
                  <a:pt x="12643" y="12952"/>
                </a:cubicBezTo>
                <a:cubicBezTo>
                  <a:pt x="12579" y="12923"/>
                  <a:pt x="12551" y="13189"/>
                  <a:pt x="12528" y="13287"/>
                </a:cubicBezTo>
                <a:cubicBezTo>
                  <a:pt x="12510" y="13366"/>
                  <a:pt x="12430" y="13542"/>
                  <a:pt x="12488" y="13623"/>
                </a:cubicBezTo>
                <a:cubicBezTo>
                  <a:pt x="12531" y="13685"/>
                  <a:pt x="12507" y="13770"/>
                  <a:pt x="12510" y="13854"/>
                </a:cubicBezTo>
                <a:cubicBezTo>
                  <a:pt x="12512" y="13928"/>
                  <a:pt x="12508" y="14105"/>
                  <a:pt x="12534" y="14171"/>
                </a:cubicBezTo>
                <a:cubicBezTo>
                  <a:pt x="12544" y="14171"/>
                  <a:pt x="12595" y="14233"/>
                  <a:pt x="12600" y="14256"/>
                </a:cubicBezTo>
                <a:cubicBezTo>
                  <a:pt x="12617" y="14327"/>
                  <a:pt x="12592" y="14430"/>
                  <a:pt x="12597" y="14510"/>
                </a:cubicBezTo>
                <a:cubicBezTo>
                  <a:pt x="12603" y="14611"/>
                  <a:pt x="12593" y="14712"/>
                  <a:pt x="12596" y="14812"/>
                </a:cubicBezTo>
                <a:cubicBezTo>
                  <a:pt x="12602" y="14976"/>
                  <a:pt x="12612" y="15028"/>
                  <a:pt x="12562" y="15171"/>
                </a:cubicBezTo>
                <a:cubicBezTo>
                  <a:pt x="12517" y="15298"/>
                  <a:pt x="12453" y="15361"/>
                  <a:pt x="12386" y="15431"/>
                </a:cubicBezTo>
                <a:cubicBezTo>
                  <a:pt x="12334" y="15484"/>
                  <a:pt x="12320" y="15570"/>
                  <a:pt x="12277" y="15642"/>
                </a:cubicBezTo>
                <a:cubicBezTo>
                  <a:pt x="12253" y="15684"/>
                  <a:pt x="12167" y="15779"/>
                  <a:pt x="12170" y="15860"/>
                </a:cubicBezTo>
                <a:cubicBezTo>
                  <a:pt x="12179" y="16051"/>
                  <a:pt x="12234" y="16220"/>
                  <a:pt x="12215" y="16414"/>
                </a:cubicBezTo>
                <a:cubicBezTo>
                  <a:pt x="12191" y="16671"/>
                  <a:pt x="12034" y="16583"/>
                  <a:pt x="12012" y="16786"/>
                </a:cubicBezTo>
                <a:cubicBezTo>
                  <a:pt x="12049" y="16805"/>
                  <a:pt x="11999" y="17139"/>
                  <a:pt x="11987" y="17200"/>
                </a:cubicBezTo>
                <a:cubicBezTo>
                  <a:pt x="11965" y="17310"/>
                  <a:pt x="11885" y="17393"/>
                  <a:pt x="11855" y="17509"/>
                </a:cubicBezTo>
                <a:cubicBezTo>
                  <a:pt x="11796" y="17726"/>
                  <a:pt x="11693" y="17919"/>
                  <a:pt x="11590" y="18051"/>
                </a:cubicBezTo>
                <a:cubicBezTo>
                  <a:pt x="11560" y="18089"/>
                  <a:pt x="11513" y="18062"/>
                  <a:pt x="11489" y="18102"/>
                </a:cubicBezTo>
                <a:cubicBezTo>
                  <a:pt x="11485" y="18110"/>
                  <a:pt x="11435" y="18160"/>
                  <a:pt x="11435" y="18160"/>
                </a:cubicBezTo>
                <a:cubicBezTo>
                  <a:pt x="11408" y="18161"/>
                  <a:pt x="11289" y="18085"/>
                  <a:pt x="11270" y="18134"/>
                </a:cubicBezTo>
                <a:cubicBezTo>
                  <a:pt x="11252" y="18143"/>
                  <a:pt x="11234" y="18192"/>
                  <a:pt x="11212" y="18192"/>
                </a:cubicBezTo>
                <a:cubicBezTo>
                  <a:pt x="11164" y="18185"/>
                  <a:pt x="11137" y="18252"/>
                  <a:pt x="11095" y="18252"/>
                </a:cubicBezTo>
                <a:cubicBezTo>
                  <a:pt x="11066" y="18252"/>
                  <a:pt x="11026" y="18201"/>
                  <a:pt x="11010" y="18150"/>
                </a:cubicBezTo>
                <a:cubicBezTo>
                  <a:pt x="10963" y="18171"/>
                  <a:pt x="10978" y="18097"/>
                  <a:pt x="10987" y="18050"/>
                </a:cubicBezTo>
                <a:cubicBezTo>
                  <a:pt x="10980" y="17971"/>
                  <a:pt x="10911" y="17904"/>
                  <a:pt x="10981" y="17858"/>
                </a:cubicBezTo>
                <a:cubicBezTo>
                  <a:pt x="11007" y="17790"/>
                  <a:pt x="10942" y="17641"/>
                  <a:pt x="10931" y="17594"/>
                </a:cubicBezTo>
                <a:cubicBezTo>
                  <a:pt x="10907" y="17494"/>
                  <a:pt x="10904" y="17369"/>
                  <a:pt x="10877" y="17273"/>
                </a:cubicBezTo>
                <a:cubicBezTo>
                  <a:pt x="10855" y="17218"/>
                  <a:pt x="10821" y="17191"/>
                  <a:pt x="10798" y="17131"/>
                </a:cubicBezTo>
                <a:cubicBezTo>
                  <a:pt x="10741" y="16979"/>
                  <a:pt x="10735" y="16713"/>
                  <a:pt x="10717" y="16531"/>
                </a:cubicBezTo>
                <a:cubicBezTo>
                  <a:pt x="10708" y="16432"/>
                  <a:pt x="10736" y="16319"/>
                  <a:pt x="10712" y="16225"/>
                </a:cubicBezTo>
                <a:cubicBezTo>
                  <a:pt x="10702" y="16188"/>
                  <a:pt x="10677" y="16133"/>
                  <a:pt x="10675" y="16091"/>
                </a:cubicBezTo>
                <a:cubicBezTo>
                  <a:pt x="10672" y="15992"/>
                  <a:pt x="10606" y="15790"/>
                  <a:pt x="10585" y="15694"/>
                </a:cubicBezTo>
                <a:cubicBezTo>
                  <a:pt x="10565" y="15600"/>
                  <a:pt x="10527" y="15551"/>
                  <a:pt x="10527" y="15438"/>
                </a:cubicBezTo>
                <a:cubicBezTo>
                  <a:pt x="10527" y="15382"/>
                  <a:pt x="10529" y="15332"/>
                  <a:pt x="10529" y="15275"/>
                </a:cubicBezTo>
                <a:cubicBezTo>
                  <a:pt x="10529" y="15191"/>
                  <a:pt x="10533" y="15181"/>
                  <a:pt x="10543" y="15114"/>
                </a:cubicBezTo>
                <a:cubicBezTo>
                  <a:pt x="10561" y="15029"/>
                  <a:pt x="10569" y="14924"/>
                  <a:pt x="10576" y="14837"/>
                </a:cubicBezTo>
                <a:cubicBezTo>
                  <a:pt x="10582" y="14779"/>
                  <a:pt x="10603" y="14738"/>
                  <a:pt x="10608" y="14684"/>
                </a:cubicBezTo>
                <a:cubicBezTo>
                  <a:pt x="10617" y="14601"/>
                  <a:pt x="10664" y="14613"/>
                  <a:pt x="10669" y="14503"/>
                </a:cubicBezTo>
                <a:cubicBezTo>
                  <a:pt x="10677" y="14356"/>
                  <a:pt x="10633" y="14257"/>
                  <a:pt x="10617" y="14120"/>
                </a:cubicBezTo>
                <a:cubicBezTo>
                  <a:pt x="10610" y="14065"/>
                  <a:pt x="10621" y="14049"/>
                  <a:pt x="10643" y="14022"/>
                </a:cubicBezTo>
                <a:cubicBezTo>
                  <a:pt x="10651" y="14002"/>
                  <a:pt x="10636" y="13961"/>
                  <a:pt x="10635" y="13938"/>
                </a:cubicBezTo>
                <a:cubicBezTo>
                  <a:pt x="10622" y="13854"/>
                  <a:pt x="10603" y="13764"/>
                  <a:pt x="10582" y="13690"/>
                </a:cubicBezTo>
                <a:cubicBezTo>
                  <a:pt x="10557" y="13601"/>
                  <a:pt x="10559" y="13496"/>
                  <a:pt x="10569" y="13424"/>
                </a:cubicBezTo>
                <a:cubicBezTo>
                  <a:pt x="10534" y="13477"/>
                  <a:pt x="10462" y="13253"/>
                  <a:pt x="10481" y="13177"/>
                </a:cubicBezTo>
                <a:cubicBezTo>
                  <a:pt x="10415" y="13009"/>
                  <a:pt x="10336" y="12874"/>
                  <a:pt x="10320" y="12647"/>
                </a:cubicBezTo>
                <a:cubicBezTo>
                  <a:pt x="10426" y="12656"/>
                  <a:pt x="10345" y="12398"/>
                  <a:pt x="10355" y="12367"/>
                </a:cubicBezTo>
                <a:cubicBezTo>
                  <a:pt x="10373" y="12310"/>
                  <a:pt x="10382" y="12235"/>
                  <a:pt x="10385" y="12179"/>
                </a:cubicBezTo>
                <a:cubicBezTo>
                  <a:pt x="10386" y="12146"/>
                  <a:pt x="10398" y="12087"/>
                  <a:pt x="10392" y="12059"/>
                </a:cubicBezTo>
                <a:cubicBezTo>
                  <a:pt x="10383" y="12036"/>
                  <a:pt x="10367" y="12002"/>
                  <a:pt x="10370" y="11969"/>
                </a:cubicBezTo>
                <a:cubicBezTo>
                  <a:pt x="10340" y="11972"/>
                  <a:pt x="10327" y="11879"/>
                  <a:pt x="10314" y="11879"/>
                </a:cubicBezTo>
                <a:cubicBezTo>
                  <a:pt x="10267" y="11879"/>
                  <a:pt x="10219" y="11915"/>
                  <a:pt x="10171" y="11915"/>
                </a:cubicBezTo>
                <a:cubicBezTo>
                  <a:pt x="10104" y="11915"/>
                  <a:pt x="10093" y="11750"/>
                  <a:pt x="10070" y="11654"/>
                </a:cubicBezTo>
                <a:cubicBezTo>
                  <a:pt x="10045" y="11551"/>
                  <a:pt x="9977" y="11570"/>
                  <a:pt x="9927" y="11574"/>
                </a:cubicBezTo>
                <a:cubicBezTo>
                  <a:pt x="9809" y="11596"/>
                  <a:pt x="9703" y="11673"/>
                  <a:pt x="9589" y="11804"/>
                </a:cubicBezTo>
                <a:cubicBezTo>
                  <a:pt x="9559" y="11839"/>
                  <a:pt x="9533" y="11825"/>
                  <a:pt x="9508" y="11817"/>
                </a:cubicBezTo>
                <a:cubicBezTo>
                  <a:pt x="9463" y="11804"/>
                  <a:pt x="9417" y="11795"/>
                  <a:pt x="9371" y="11795"/>
                </a:cubicBezTo>
                <a:cubicBezTo>
                  <a:pt x="9293" y="11795"/>
                  <a:pt x="9219" y="11887"/>
                  <a:pt x="9156" y="11966"/>
                </a:cubicBezTo>
                <a:cubicBezTo>
                  <a:pt x="9170" y="11866"/>
                  <a:pt x="9142" y="11847"/>
                  <a:pt x="9105" y="11799"/>
                </a:cubicBezTo>
                <a:cubicBezTo>
                  <a:pt x="9062" y="11743"/>
                  <a:pt x="9029" y="11637"/>
                  <a:pt x="8987" y="11588"/>
                </a:cubicBezTo>
                <a:cubicBezTo>
                  <a:pt x="8975" y="11588"/>
                  <a:pt x="8931" y="11524"/>
                  <a:pt x="8921" y="11507"/>
                </a:cubicBezTo>
                <a:cubicBezTo>
                  <a:pt x="8885" y="11446"/>
                  <a:pt x="8861" y="11419"/>
                  <a:pt x="8820" y="11364"/>
                </a:cubicBezTo>
                <a:cubicBezTo>
                  <a:pt x="8778" y="11310"/>
                  <a:pt x="8787" y="11112"/>
                  <a:pt x="8757" y="11030"/>
                </a:cubicBezTo>
                <a:cubicBezTo>
                  <a:pt x="8725" y="10944"/>
                  <a:pt x="8696" y="10912"/>
                  <a:pt x="8672" y="10803"/>
                </a:cubicBezTo>
                <a:cubicBezTo>
                  <a:pt x="8643" y="10907"/>
                  <a:pt x="8613" y="10695"/>
                  <a:pt x="8599" y="10695"/>
                </a:cubicBezTo>
                <a:cubicBezTo>
                  <a:pt x="8532" y="10695"/>
                  <a:pt x="8513" y="10546"/>
                  <a:pt x="8514" y="10451"/>
                </a:cubicBezTo>
                <a:cubicBezTo>
                  <a:pt x="8515" y="10382"/>
                  <a:pt x="8532" y="10231"/>
                  <a:pt x="8457" y="10222"/>
                </a:cubicBezTo>
                <a:cubicBezTo>
                  <a:pt x="8491" y="10160"/>
                  <a:pt x="8557" y="10058"/>
                  <a:pt x="8525" y="9961"/>
                </a:cubicBezTo>
                <a:cubicBezTo>
                  <a:pt x="8626" y="9967"/>
                  <a:pt x="8603" y="9545"/>
                  <a:pt x="8561" y="9444"/>
                </a:cubicBezTo>
                <a:cubicBezTo>
                  <a:pt x="8629" y="9408"/>
                  <a:pt x="8557" y="9239"/>
                  <a:pt x="8548" y="9168"/>
                </a:cubicBezTo>
                <a:cubicBezTo>
                  <a:pt x="8540" y="9114"/>
                  <a:pt x="8498" y="9105"/>
                  <a:pt x="8525" y="8998"/>
                </a:cubicBezTo>
                <a:cubicBezTo>
                  <a:pt x="8549" y="8903"/>
                  <a:pt x="8582" y="8800"/>
                  <a:pt x="8609" y="8705"/>
                </a:cubicBezTo>
                <a:cubicBezTo>
                  <a:pt x="8619" y="8672"/>
                  <a:pt x="8643" y="8607"/>
                  <a:pt x="8667" y="8559"/>
                </a:cubicBezTo>
                <a:cubicBezTo>
                  <a:pt x="8690" y="8513"/>
                  <a:pt x="8676" y="8466"/>
                  <a:pt x="8691" y="8411"/>
                </a:cubicBezTo>
                <a:cubicBezTo>
                  <a:pt x="8708" y="8346"/>
                  <a:pt x="8714" y="8277"/>
                  <a:pt x="8749" y="8242"/>
                </a:cubicBezTo>
                <a:cubicBezTo>
                  <a:pt x="8765" y="8226"/>
                  <a:pt x="8785" y="8207"/>
                  <a:pt x="8788" y="8168"/>
                </a:cubicBezTo>
                <a:cubicBezTo>
                  <a:pt x="8794" y="8083"/>
                  <a:pt x="8806" y="8040"/>
                  <a:pt x="8842" y="8040"/>
                </a:cubicBezTo>
                <a:cubicBezTo>
                  <a:pt x="8919" y="8040"/>
                  <a:pt x="9001" y="7917"/>
                  <a:pt x="9048" y="7799"/>
                </a:cubicBezTo>
                <a:cubicBezTo>
                  <a:pt x="9104" y="7649"/>
                  <a:pt x="9061" y="7424"/>
                  <a:pt x="9132" y="7277"/>
                </a:cubicBezTo>
                <a:cubicBezTo>
                  <a:pt x="9174" y="7188"/>
                  <a:pt x="9279" y="7124"/>
                  <a:pt x="9302" y="7028"/>
                </a:cubicBezTo>
                <a:cubicBezTo>
                  <a:pt x="9337" y="6882"/>
                  <a:pt x="9345" y="6765"/>
                  <a:pt x="9428" y="6729"/>
                </a:cubicBezTo>
                <a:cubicBezTo>
                  <a:pt x="9402" y="6946"/>
                  <a:pt x="9560" y="6799"/>
                  <a:pt x="9589" y="6874"/>
                </a:cubicBezTo>
                <a:cubicBezTo>
                  <a:pt x="9619" y="6853"/>
                  <a:pt x="9638" y="6843"/>
                  <a:pt x="9667" y="6808"/>
                </a:cubicBezTo>
                <a:cubicBezTo>
                  <a:pt x="9677" y="6780"/>
                  <a:pt x="9715" y="6734"/>
                  <a:pt x="9732" y="6730"/>
                </a:cubicBezTo>
                <a:cubicBezTo>
                  <a:pt x="9758" y="6730"/>
                  <a:pt x="9772" y="6696"/>
                  <a:pt x="9801" y="6667"/>
                </a:cubicBezTo>
                <a:cubicBezTo>
                  <a:pt x="9843" y="6624"/>
                  <a:pt x="9880" y="6641"/>
                  <a:pt x="9925" y="6622"/>
                </a:cubicBezTo>
                <a:cubicBezTo>
                  <a:pt x="9974" y="6602"/>
                  <a:pt x="10020" y="6562"/>
                  <a:pt x="10072" y="6580"/>
                </a:cubicBezTo>
                <a:cubicBezTo>
                  <a:pt x="10109" y="6593"/>
                  <a:pt x="10096" y="6627"/>
                  <a:pt x="10126" y="6597"/>
                </a:cubicBezTo>
                <a:cubicBezTo>
                  <a:pt x="10143" y="6580"/>
                  <a:pt x="10182" y="6542"/>
                  <a:pt x="10200" y="6558"/>
                </a:cubicBezTo>
                <a:cubicBezTo>
                  <a:pt x="10251" y="6602"/>
                  <a:pt x="10439" y="6510"/>
                  <a:pt x="10450" y="6628"/>
                </a:cubicBezTo>
                <a:cubicBezTo>
                  <a:pt x="10553" y="6503"/>
                  <a:pt x="10463" y="6762"/>
                  <a:pt x="10464" y="6772"/>
                </a:cubicBezTo>
                <a:cubicBezTo>
                  <a:pt x="10468" y="6852"/>
                  <a:pt x="10521" y="6833"/>
                  <a:pt x="10500" y="6958"/>
                </a:cubicBezTo>
                <a:cubicBezTo>
                  <a:pt x="10492" y="7004"/>
                  <a:pt x="10403" y="7121"/>
                  <a:pt x="10455" y="7136"/>
                </a:cubicBezTo>
                <a:cubicBezTo>
                  <a:pt x="10464" y="7174"/>
                  <a:pt x="10503" y="7119"/>
                  <a:pt x="10507" y="7210"/>
                </a:cubicBezTo>
                <a:cubicBezTo>
                  <a:pt x="10536" y="7216"/>
                  <a:pt x="10559" y="7267"/>
                  <a:pt x="10590" y="7267"/>
                </a:cubicBezTo>
                <a:cubicBezTo>
                  <a:pt x="10615" y="7266"/>
                  <a:pt x="10639" y="7258"/>
                  <a:pt x="10664" y="7274"/>
                </a:cubicBezTo>
                <a:cubicBezTo>
                  <a:pt x="10730" y="7314"/>
                  <a:pt x="10750" y="7342"/>
                  <a:pt x="10783" y="7452"/>
                </a:cubicBezTo>
                <a:cubicBezTo>
                  <a:pt x="10815" y="7558"/>
                  <a:pt x="10879" y="7520"/>
                  <a:pt x="10928" y="7563"/>
                </a:cubicBezTo>
                <a:cubicBezTo>
                  <a:pt x="10964" y="7595"/>
                  <a:pt x="11039" y="7765"/>
                  <a:pt x="11066" y="7616"/>
                </a:cubicBezTo>
                <a:cubicBezTo>
                  <a:pt x="11078" y="7549"/>
                  <a:pt x="11046" y="7488"/>
                  <a:pt x="11060" y="7410"/>
                </a:cubicBezTo>
                <a:cubicBezTo>
                  <a:pt x="11086" y="7268"/>
                  <a:pt x="11196" y="7248"/>
                  <a:pt x="11252" y="7276"/>
                </a:cubicBezTo>
                <a:cubicBezTo>
                  <a:pt x="11294" y="7296"/>
                  <a:pt x="11291" y="7367"/>
                  <a:pt x="11334" y="7377"/>
                </a:cubicBezTo>
                <a:cubicBezTo>
                  <a:pt x="11357" y="7383"/>
                  <a:pt x="11423" y="7410"/>
                  <a:pt x="11434" y="7453"/>
                </a:cubicBezTo>
                <a:cubicBezTo>
                  <a:pt x="11428" y="7430"/>
                  <a:pt x="11612" y="7531"/>
                  <a:pt x="11637" y="7531"/>
                </a:cubicBezTo>
                <a:cubicBezTo>
                  <a:pt x="11685" y="7533"/>
                  <a:pt x="11756" y="7601"/>
                  <a:pt x="11767" y="7448"/>
                </a:cubicBezTo>
                <a:cubicBezTo>
                  <a:pt x="11795" y="7470"/>
                  <a:pt x="11811" y="7433"/>
                  <a:pt x="11840" y="7454"/>
                </a:cubicBezTo>
                <a:cubicBezTo>
                  <a:pt x="11871" y="7462"/>
                  <a:pt x="11909" y="7535"/>
                  <a:pt x="11935" y="7535"/>
                </a:cubicBezTo>
                <a:cubicBezTo>
                  <a:pt x="11974" y="7550"/>
                  <a:pt x="12020" y="7478"/>
                  <a:pt x="12047" y="7515"/>
                </a:cubicBezTo>
                <a:cubicBezTo>
                  <a:pt x="12051" y="7432"/>
                  <a:pt x="12079" y="7362"/>
                  <a:pt x="12088" y="7244"/>
                </a:cubicBezTo>
                <a:cubicBezTo>
                  <a:pt x="12098" y="7173"/>
                  <a:pt x="12143" y="7068"/>
                  <a:pt x="12148" y="6999"/>
                </a:cubicBezTo>
                <a:cubicBezTo>
                  <a:pt x="12136" y="6965"/>
                  <a:pt x="12107" y="6780"/>
                  <a:pt x="12113" y="6735"/>
                </a:cubicBezTo>
                <a:cubicBezTo>
                  <a:pt x="12085" y="6764"/>
                  <a:pt x="12057" y="6674"/>
                  <a:pt x="12038" y="6728"/>
                </a:cubicBezTo>
                <a:cubicBezTo>
                  <a:pt x="12021" y="6776"/>
                  <a:pt x="11996" y="6796"/>
                  <a:pt x="11969" y="6810"/>
                </a:cubicBezTo>
                <a:cubicBezTo>
                  <a:pt x="11890" y="6858"/>
                  <a:pt x="11872" y="6688"/>
                  <a:pt x="11795" y="6688"/>
                </a:cubicBezTo>
                <a:cubicBezTo>
                  <a:pt x="11794" y="6809"/>
                  <a:pt x="11708" y="6824"/>
                  <a:pt x="11669" y="6753"/>
                </a:cubicBezTo>
                <a:cubicBezTo>
                  <a:pt x="11615" y="6727"/>
                  <a:pt x="11599" y="6694"/>
                  <a:pt x="11560" y="6611"/>
                </a:cubicBezTo>
                <a:cubicBezTo>
                  <a:pt x="11519" y="6493"/>
                  <a:pt x="11511" y="6479"/>
                  <a:pt x="11501" y="6354"/>
                </a:cubicBezTo>
                <a:cubicBezTo>
                  <a:pt x="11492" y="6248"/>
                  <a:pt x="11446" y="6278"/>
                  <a:pt x="11444" y="6173"/>
                </a:cubicBezTo>
                <a:cubicBezTo>
                  <a:pt x="11444" y="6146"/>
                  <a:pt x="11443" y="6062"/>
                  <a:pt x="11444" y="6055"/>
                </a:cubicBezTo>
                <a:cubicBezTo>
                  <a:pt x="11445" y="6047"/>
                  <a:pt x="11446" y="6037"/>
                  <a:pt x="11446" y="6028"/>
                </a:cubicBezTo>
                <a:cubicBezTo>
                  <a:pt x="11425" y="6016"/>
                  <a:pt x="11384" y="5993"/>
                  <a:pt x="11367" y="5997"/>
                </a:cubicBezTo>
                <a:cubicBezTo>
                  <a:pt x="11344" y="6002"/>
                  <a:pt x="11322" y="6033"/>
                  <a:pt x="11301" y="6029"/>
                </a:cubicBezTo>
                <a:cubicBezTo>
                  <a:pt x="11329" y="6113"/>
                  <a:pt x="11250" y="6103"/>
                  <a:pt x="11230" y="6062"/>
                </a:cubicBezTo>
                <a:cubicBezTo>
                  <a:pt x="11188" y="6111"/>
                  <a:pt x="11363" y="6390"/>
                  <a:pt x="11359" y="6447"/>
                </a:cubicBezTo>
                <a:cubicBezTo>
                  <a:pt x="11342" y="6490"/>
                  <a:pt x="11288" y="6569"/>
                  <a:pt x="11261" y="6560"/>
                </a:cubicBezTo>
                <a:cubicBezTo>
                  <a:pt x="11277" y="6613"/>
                  <a:pt x="11282" y="6679"/>
                  <a:pt x="11283" y="6740"/>
                </a:cubicBezTo>
                <a:cubicBezTo>
                  <a:pt x="11264" y="6679"/>
                  <a:pt x="11239" y="6643"/>
                  <a:pt x="11228" y="6732"/>
                </a:cubicBezTo>
                <a:cubicBezTo>
                  <a:pt x="11217" y="6703"/>
                  <a:pt x="11216" y="6642"/>
                  <a:pt x="11205" y="6624"/>
                </a:cubicBezTo>
                <a:cubicBezTo>
                  <a:pt x="11192" y="6617"/>
                  <a:pt x="11191" y="6663"/>
                  <a:pt x="11188" y="6679"/>
                </a:cubicBezTo>
                <a:cubicBezTo>
                  <a:pt x="11153" y="6647"/>
                  <a:pt x="11163" y="6602"/>
                  <a:pt x="11163" y="6548"/>
                </a:cubicBezTo>
                <a:cubicBezTo>
                  <a:pt x="11118" y="6513"/>
                  <a:pt x="11112" y="6446"/>
                  <a:pt x="11156" y="6403"/>
                </a:cubicBezTo>
                <a:cubicBezTo>
                  <a:pt x="11126" y="6396"/>
                  <a:pt x="11116" y="6359"/>
                  <a:pt x="11087" y="6353"/>
                </a:cubicBezTo>
                <a:cubicBezTo>
                  <a:pt x="11095" y="6295"/>
                  <a:pt x="11074" y="6237"/>
                  <a:pt x="11059" y="6195"/>
                </a:cubicBezTo>
                <a:cubicBezTo>
                  <a:pt x="11043" y="6224"/>
                  <a:pt x="11004" y="6133"/>
                  <a:pt x="11043" y="6113"/>
                </a:cubicBezTo>
                <a:cubicBezTo>
                  <a:pt x="11022" y="6060"/>
                  <a:pt x="11004" y="6077"/>
                  <a:pt x="11005" y="5992"/>
                </a:cubicBezTo>
                <a:cubicBezTo>
                  <a:pt x="11006" y="5936"/>
                  <a:pt x="11015" y="5877"/>
                  <a:pt x="11014" y="5820"/>
                </a:cubicBezTo>
                <a:cubicBezTo>
                  <a:pt x="10991" y="5814"/>
                  <a:pt x="10984" y="5783"/>
                  <a:pt x="10966" y="5752"/>
                </a:cubicBezTo>
                <a:cubicBezTo>
                  <a:pt x="10955" y="5798"/>
                  <a:pt x="10872" y="5685"/>
                  <a:pt x="10857" y="5649"/>
                </a:cubicBezTo>
                <a:cubicBezTo>
                  <a:pt x="10832" y="5591"/>
                  <a:pt x="10791" y="5611"/>
                  <a:pt x="10765" y="5562"/>
                </a:cubicBezTo>
                <a:cubicBezTo>
                  <a:pt x="10753" y="5545"/>
                  <a:pt x="10689" y="5349"/>
                  <a:pt x="10696" y="5349"/>
                </a:cubicBezTo>
                <a:cubicBezTo>
                  <a:pt x="10686" y="5349"/>
                  <a:pt x="10682" y="5375"/>
                  <a:pt x="10664" y="5375"/>
                </a:cubicBezTo>
                <a:cubicBezTo>
                  <a:pt x="10635" y="5375"/>
                  <a:pt x="10605" y="5369"/>
                  <a:pt x="10616" y="5259"/>
                </a:cubicBezTo>
                <a:cubicBezTo>
                  <a:pt x="10610" y="5269"/>
                  <a:pt x="10562" y="5275"/>
                  <a:pt x="10574" y="5313"/>
                </a:cubicBezTo>
                <a:cubicBezTo>
                  <a:pt x="10584" y="5344"/>
                  <a:pt x="10579" y="5356"/>
                  <a:pt x="10573" y="5384"/>
                </a:cubicBezTo>
                <a:cubicBezTo>
                  <a:pt x="10561" y="5443"/>
                  <a:pt x="10614" y="5510"/>
                  <a:pt x="10631" y="5534"/>
                </a:cubicBezTo>
                <a:cubicBezTo>
                  <a:pt x="10680" y="5600"/>
                  <a:pt x="10676" y="5704"/>
                  <a:pt x="10722" y="5775"/>
                </a:cubicBezTo>
                <a:cubicBezTo>
                  <a:pt x="10756" y="5825"/>
                  <a:pt x="10794" y="5788"/>
                  <a:pt x="10821" y="5828"/>
                </a:cubicBezTo>
                <a:cubicBezTo>
                  <a:pt x="10849" y="5868"/>
                  <a:pt x="10796" y="5879"/>
                  <a:pt x="10850" y="5928"/>
                </a:cubicBezTo>
                <a:cubicBezTo>
                  <a:pt x="10885" y="5960"/>
                  <a:pt x="10928" y="5995"/>
                  <a:pt x="10956" y="6046"/>
                </a:cubicBezTo>
                <a:cubicBezTo>
                  <a:pt x="10992" y="6110"/>
                  <a:pt x="10960" y="6233"/>
                  <a:pt x="10944" y="6176"/>
                </a:cubicBezTo>
                <a:cubicBezTo>
                  <a:pt x="10935" y="6145"/>
                  <a:pt x="10905" y="6082"/>
                  <a:pt x="10884" y="6082"/>
                </a:cubicBezTo>
                <a:cubicBezTo>
                  <a:pt x="10797" y="6114"/>
                  <a:pt x="10965" y="6276"/>
                  <a:pt x="10870" y="6333"/>
                </a:cubicBezTo>
                <a:cubicBezTo>
                  <a:pt x="10864" y="6336"/>
                  <a:pt x="10837" y="6437"/>
                  <a:pt x="10834" y="6457"/>
                </a:cubicBezTo>
                <a:cubicBezTo>
                  <a:pt x="10816" y="6559"/>
                  <a:pt x="10777" y="6399"/>
                  <a:pt x="10768" y="6552"/>
                </a:cubicBezTo>
                <a:cubicBezTo>
                  <a:pt x="10766" y="6579"/>
                  <a:pt x="10795" y="6725"/>
                  <a:pt x="10742" y="6697"/>
                </a:cubicBezTo>
                <a:cubicBezTo>
                  <a:pt x="10704" y="6677"/>
                  <a:pt x="10635" y="6589"/>
                  <a:pt x="10600" y="6544"/>
                </a:cubicBezTo>
                <a:cubicBezTo>
                  <a:pt x="10510" y="6429"/>
                  <a:pt x="10699" y="6432"/>
                  <a:pt x="10731" y="6428"/>
                </a:cubicBezTo>
                <a:cubicBezTo>
                  <a:pt x="10774" y="6428"/>
                  <a:pt x="10797" y="6390"/>
                  <a:pt x="10818" y="6327"/>
                </a:cubicBezTo>
                <a:cubicBezTo>
                  <a:pt x="10848" y="6242"/>
                  <a:pt x="10739" y="6128"/>
                  <a:pt x="10734" y="6082"/>
                </a:cubicBezTo>
                <a:cubicBezTo>
                  <a:pt x="10732" y="6061"/>
                  <a:pt x="10651" y="5956"/>
                  <a:pt x="10635" y="5956"/>
                </a:cubicBezTo>
                <a:cubicBezTo>
                  <a:pt x="10601" y="5913"/>
                  <a:pt x="10581" y="5908"/>
                  <a:pt x="10549" y="5839"/>
                </a:cubicBezTo>
                <a:cubicBezTo>
                  <a:pt x="10517" y="5772"/>
                  <a:pt x="10460" y="5727"/>
                  <a:pt x="10443" y="5638"/>
                </a:cubicBezTo>
                <a:cubicBezTo>
                  <a:pt x="10428" y="5559"/>
                  <a:pt x="10430" y="5521"/>
                  <a:pt x="10391" y="5485"/>
                </a:cubicBezTo>
                <a:cubicBezTo>
                  <a:pt x="10318" y="5417"/>
                  <a:pt x="10336" y="5547"/>
                  <a:pt x="10274" y="5547"/>
                </a:cubicBezTo>
                <a:cubicBezTo>
                  <a:pt x="10244" y="5547"/>
                  <a:pt x="10239" y="5541"/>
                  <a:pt x="10213" y="5590"/>
                </a:cubicBezTo>
                <a:cubicBezTo>
                  <a:pt x="10144" y="5723"/>
                  <a:pt x="10064" y="5479"/>
                  <a:pt x="9990" y="5618"/>
                </a:cubicBezTo>
                <a:cubicBezTo>
                  <a:pt x="9947" y="5699"/>
                  <a:pt x="10000" y="5792"/>
                  <a:pt x="9929" y="5865"/>
                </a:cubicBezTo>
                <a:cubicBezTo>
                  <a:pt x="9906" y="5895"/>
                  <a:pt x="9888" y="5907"/>
                  <a:pt x="9862" y="5919"/>
                </a:cubicBezTo>
                <a:cubicBezTo>
                  <a:pt x="9815" y="5941"/>
                  <a:pt x="9784" y="6046"/>
                  <a:pt x="9757" y="6123"/>
                </a:cubicBezTo>
                <a:cubicBezTo>
                  <a:pt x="9731" y="6195"/>
                  <a:pt x="9784" y="6305"/>
                  <a:pt x="9766" y="6327"/>
                </a:cubicBezTo>
                <a:cubicBezTo>
                  <a:pt x="9747" y="6350"/>
                  <a:pt x="9742" y="6335"/>
                  <a:pt x="9725" y="6374"/>
                </a:cubicBezTo>
                <a:cubicBezTo>
                  <a:pt x="9713" y="6402"/>
                  <a:pt x="9714" y="6481"/>
                  <a:pt x="9707" y="6495"/>
                </a:cubicBezTo>
                <a:cubicBezTo>
                  <a:pt x="9685" y="6536"/>
                  <a:pt x="9642" y="6483"/>
                  <a:pt x="9632" y="6577"/>
                </a:cubicBezTo>
                <a:cubicBezTo>
                  <a:pt x="9622" y="6675"/>
                  <a:pt x="9599" y="6597"/>
                  <a:pt x="9578" y="6629"/>
                </a:cubicBezTo>
                <a:cubicBezTo>
                  <a:pt x="9539" y="6688"/>
                  <a:pt x="9460" y="6612"/>
                  <a:pt x="9411" y="6689"/>
                </a:cubicBezTo>
                <a:cubicBezTo>
                  <a:pt x="9322" y="6828"/>
                  <a:pt x="9357" y="6604"/>
                  <a:pt x="9281" y="6565"/>
                </a:cubicBezTo>
                <a:cubicBezTo>
                  <a:pt x="9284" y="6649"/>
                  <a:pt x="9214" y="6611"/>
                  <a:pt x="9187" y="6620"/>
                </a:cubicBezTo>
                <a:cubicBezTo>
                  <a:pt x="9137" y="6638"/>
                  <a:pt x="9179" y="6475"/>
                  <a:pt x="9178" y="6406"/>
                </a:cubicBezTo>
                <a:cubicBezTo>
                  <a:pt x="9178" y="6375"/>
                  <a:pt x="9142" y="6378"/>
                  <a:pt x="9138" y="6325"/>
                </a:cubicBezTo>
                <a:cubicBezTo>
                  <a:pt x="9131" y="6249"/>
                  <a:pt x="9173" y="6162"/>
                  <a:pt x="9184" y="6090"/>
                </a:cubicBezTo>
                <a:cubicBezTo>
                  <a:pt x="9197" y="6006"/>
                  <a:pt x="9197" y="5932"/>
                  <a:pt x="9194" y="5845"/>
                </a:cubicBezTo>
                <a:cubicBezTo>
                  <a:pt x="9192" y="5800"/>
                  <a:pt x="9227" y="5815"/>
                  <a:pt x="9226" y="5772"/>
                </a:cubicBezTo>
                <a:cubicBezTo>
                  <a:pt x="9211" y="5779"/>
                  <a:pt x="9197" y="5809"/>
                  <a:pt x="9183" y="5826"/>
                </a:cubicBezTo>
                <a:cubicBezTo>
                  <a:pt x="9187" y="5757"/>
                  <a:pt x="9160" y="5580"/>
                  <a:pt x="9187" y="5553"/>
                </a:cubicBezTo>
                <a:cubicBezTo>
                  <a:pt x="9208" y="5532"/>
                  <a:pt x="9275" y="5473"/>
                  <a:pt x="9291" y="5483"/>
                </a:cubicBezTo>
                <a:cubicBezTo>
                  <a:pt x="9324" y="5505"/>
                  <a:pt x="9341" y="5502"/>
                  <a:pt x="9378" y="5505"/>
                </a:cubicBezTo>
                <a:cubicBezTo>
                  <a:pt x="9416" y="5508"/>
                  <a:pt x="9514" y="5498"/>
                  <a:pt x="9549" y="5523"/>
                </a:cubicBezTo>
                <a:cubicBezTo>
                  <a:pt x="9574" y="5525"/>
                  <a:pt x="9602" y="5551"/>
                  <a:pt x="9626" y="5551"/>
                </a:cubicBezTo>
                <a:cubicBezTo>
                  <a:pt x="9697" y="5551"/>
                  <a:pt x="9697" y="5421"/>
                  <a:pt x="9704" y="5288"/>
                </a:cubicBezTo>
                <a:cubicBezTo>
                  <a:pt x="9709" y="5152"/>
                  <a:pt x="9662" y="4961"/>
                  <a:pt x="9594" y="4904"/>
                </a:cubicBezTo>
                <a:cubicBezTo>
                  <a:pt x="9561" y="4877"/>
                  <a:pt x="9508" y="4908"/>
                  <a:pt x="9495" y="4820"/>
                </a:cubicBezTo>
                <a:cubicBezTo>
                  <a:pt x="9484" y="4751"/>
                  <a:pt x="9504" y="4715"/>
                  <a:pt x="9536" y="4715"/>
                </a:cubicBezTo>
                <a:cubicBezTo>
                  <a:pt x="9570" y="4684"/>
                  <a:pt x="9605" y="4708"/>
                  <a:pt x="9634" y="4738"/>
                </a:cubicBezTo>
                <a:cubicBezTo>
                  <a:pt x="9685" y="4668"/>
                  <a:pt x="9703" y="4769"/>
                  <a:pt x="9674" y="4606"/>
                </a:cubicBezTo>
                <a:cubicBezTo>
                  <a:pt x="9651" y="4481"/>
                  <a:pt x="9771" y="4629"/>
                  <a:pt x="9788" y="4629"/>
                </a:cubicBezTo>
                <a:cubicBezTo>
                  <a:pt x="9800" y="4628"/>
                  <a:pt x="9818" y="4547"/>
                  <a:pt x="9844" y="4533"/>
                </a:cubicBezTo>
                <a:cubicBezTo>
                  <a:pt x="9854" y="4515"/>
                  <a:pt x="9873" y="4525"/>
                  <a:pt x="9884" y="4501"/>
                </a:cubicBezTo>
                <a:cubicBezTo>
                  <a:pt x="9904" y="4455"/>
                  <a:pt x="9872" y="4373"/>
                  <a:pt x="9921" y="4361"/>
                </a:cubicBezTo>
                <a:cubicBezTo>
                  <a:pt x="9915" y="4363"/>
                  <a:pt x="9962" y="4353"/>
                  <a:pt x="9967" y="4350"/>
                </a:cubicBezTo>
                <a:cubicBezTo>
                  <a:pt x="10008" y="4304"/>
                  <a:pt x="10048" y="4239"/>
                  <a:pt x="10075" y="4153"/>
                </a:cubicBezTo>
                <a:cubicBezTo>
                  <a:pt x="10086" y="4120"/>
                  <a:pt x="10070" y="4032"/>
                  <a:pt x="10100" y="4032"/>
                </a:cubicBezTo>
                <a:cubicBezTo>
                  <a:pt x="10125" y="4032"/>
                  <a:pt x="10113" y="4111"/>
                  <a:pt x="10124" y="4132"/>
                </a:cubicBezTo>
                <a:cubicBezTo>
                  <a:pt x="10084" y="3952"/>
                  <a:pt x="10258" y="3989"/>
                  <a:pt x="10296" y="3995"/>
                </a:cubicBezTo>
                <a:cubicBezTo>
                  <a:pt x="10290" y="3946"/>
                  <a:pt x="10315" y="3960"/>
                  <a:pt x="10321" y="3940"/>
                </a:cubicBezTo>
                <a:cubicBezTo>
                  <a:pt x="10329" y="3893"/>
                  <a:pt x="10278" y="3877"/>
                  <a:pt x="10323" y="3850"/>
                </a:cubicBezTo>
                <a:cubicBezTo>
                  <a:pt x="10318" y="3826"/>
                  <a:pt x="10300" y="3770"/>
                  <a:pt x="10292" y="3752"/>
                </a:cubicBezTo>
                <a:cubicBezTo>
                  <a:pt x="10298" y="3754"/>
                  <a:pt x="10305" y="3762"/>
                  <a:pt x="10311" y="3767"/>
                </a:cubicBezTo>
                <a:cubicBezTo>
                  <a:pt x="10312" y="3751"/>
                  <a:pt x="10319" y="3733"/>
                  <a:pt x="10321" y="3717"/>
                </a:cubicBezTo>
                <a:cubicBezTo>
                  <a:pt x="10285" y="3695"/>
                  <a:pt x="10283" y="3506"/>
                  <a:pt x="10312" y="3462"/>
                </a:cubicBezTo>
                <a:cubicBezTo>
                  <a:pt x="10341" y="3417"/>
                  <a:pt x="10418" y="3342"/>
                  <a:pt x="10456" y="3335"/>
                </a:cubicBezTo>
                <a:cubicBezTo>
                  <a:pt x="10438" y="3424"/>
                  <a:pt x="10425" y="3473"/>
                  <a:pt x="10457" y="3534"/>
                </a:cubicBezTo>
                <a:cubicBezTo>
                  <a:pt x="10466" y="3552"/>
                  <a:pt x="10412" y="3704"/>
                  <a:pt x="10396" y="3746"/>
                </a:cubicBezTo>
                <a:cubicBezTo>
                  <a:pt x="10401" y="3747"/>
                  <a:pt x="10406" y="3748"/>
                  <a:pt x="10411" y="3751"/>
                </a:cubicBezTo>
                <a:cubicBezTo>
                  <a:pt x="10383" y="3649"/>
                  <a:pt x="10518" y="3712"/>
                  <a:pt x="10460" y="3818"/>
                </a:cubicBezTo>
                <a:cubicBezTo>
                  <a:pt x="10461" y="3816"/>
                  <a:pt x="10423" y="3768"/>
                  <a:pt x="10418" y="3764"/>
                </a:cubicBezTo>
                <a:cubicBezTo>
                  <a:pt x="10448" y="3873"/>
                  <a:pt x="10382" y="3844"/>
                  <a:pt x="10468" y="3844"/>
                </a:cubicBezTo>
                <a:cubicBezTo>
                  <a:pt x="10489" y="3864"/>
                  <a:pt x="10469" y="3894"/>
                  <a:pt x="10462" y="3926"/>
                </a:cubicBezTo>
                <a:cubicBezTo>
                  <a:pt x="10466" y="3915"/>
                  <a:pt x="10590" y="3823"/>
                  <a:pt x="10596" y="3826"/>
                </a:cubicBezTo>
                <a:cubicBezTo>
                  <a:pt x="10594" y="3825"/>
                  <a:pt x="10643" y="3940"/>
                  <a:pt x="10648" y="3949"/>
                </a:cubicBezTo>
                <a:cubicBezTo>
                  <a:pt x="10663" y="3979"/>
                  <a:pt x="10735" y="3918"/>
                  <a:pt x="10751" y="3911"/>
                </a:cubicBezTo>
                <a:cubicBezTo>
                  <a:pt x="10777" y="3892"/>
                  <a:pt x="10794" y="3864"/>
                  <a:pt x="10820" y="3850"/>
                </a:cubicBezTo>
                <a:cubicBezTo>
                  <a:pt x="10843" y="3838"/>
                  <a:pt x="10863" y="3811"/>
                  <a:pt x="10887" y="3811"/>
                </a:cubicBezTo>
                <a:cubicBezTo>
                  <a:pt x="10926" y="3811"/>
                  <a:pt x="10910" y="3868"/>
                  <a:pt x="10936" y="3881"/>
                </a:cubicBezTo>
                <a:cubicBezTo>
                  <a:pt x="10971" y="3898"/>
                  <a:pt x="11007" y="3897"/>
                  <a:pt x="11042" y="3899"/>
                </a:cubicBezTo>
                <a:cubicBezTo>
                  <a:pt x="11061" y="3900"/>
                  <a:pt x="11113" y="3880"/>
                  <a:pt x="11067" y="3850"/>
                </a:cubicBezTo>
                <a:cubicBezTo>
                  <a:pt x="11048" y="3838"/>
                  <a:pt x="11015" y="3846"/>
                  <a:pt x="10999" y="3815"/>
                </a:cubicBezTo>
                <a:cubicBezTo>
                  <a:pt x="11002" y="3806"/>
                  <a:pt x="11007" y="3804"/>
                  <a:pt x="11012" y="3801"/>
                </a:cubicBezTo>
                <a:cubicBezTo>
                  <a:pt x="10964" y="3735"/>
                  <a:pt x="11058" y="3744"/>
                  <a:pt x="11063" y="3744"/>
                </a:cubicBezTo>
                <a:cubicBezTo>
                  <a:pt x="10995" y="3744"/>
                  <a:pt x="11034" y="3378"/>
                  <a:pt x="11090" y="3339"/>
                </a:cubicBezTo>
                <a:cubicBezTo>
                  <a:pt x="11131" y="3311"/>
                  <a:pt x="11124" y="3336"/>
                  <a:pt x="11153" y="3393"/>
                </a:cubicBezTo>
                <a:cubicBezTo>
                  <a:pt x="11193" y="3470"/>
                  <a:pt x="11243" y="3409"/>
                  <a:pt x="11207" y="3312"/>
                </a:cubicBezTo>
                <a:cubicBezTo>
                  <a:pt x="11223" y="3300"/>
                  <a:pt x="11231" y="3294"/>
                  <a:pt x="11240" y="3265"/>
                </a:cubicBezTo>
                <a:cubicBezTo>
                  <a:pt x="11204" y="3308"/>
                  <a:pt x="11173" y="3190"/>
                  <a:pt x="11177" y="3132"/>
                </a:cubicBezTo>
                <a:cubicBezTo>
                  <a:pt x="11179" y="3106"/>
                  <a:pt x="11194" y="3087"/>
                  <a:pt x="11213" y="3073"/>
                </a:cubicBezTo>
                <a:cubicBezTo>
                  <a:pt x="11173" y="3082"/>
                  <a:pt x="11137" y="3070"/>
                  <a:pt x="11110" y="3014"/>
                </a:cubicBezTo>
                <a:cubicBezTo>
                  <a:pt x="11080" y="2952"/>
                  <a:pt x="11027" y="3008"/>
                  <a:pt x="11048" y="2878"/>
                </a:cubicBezTo>
                <a:cubicBezTo>
                  <a:pt x="11058" y="2817"/>
                  <a:pt x="11047" y="2815"/>
                  <a:pt x="11040" y="2768"/>
                </a:cubicBezTo>
                <a:cubicBezTo>
                  <a:pt x="11028" y="2689"/>
                  <a:pt x="11021" y="2680"/>
                  <a:pt x="11040" y="2613"/>
                </a:cubicBezTo>
                <a:cubicBezTo>
                  <a:pt x="11061" y="2539"/>
                  <a:pt x="11184" y="2319"/>
                  <a:pt x="11234" y="2321"/>
                </a:cubicBezTo>
                <a:cubicBezTo>
                  <a:pt x="11189" y="2149"/>
                  <a:pt x="11044" y="2159"/>
                  <a:pt x="10997" y="2335"/>
                </a:cubicBezTo>
                <a:cubicBezTo>
                  <a:pt x="11002" y="2327"/>
                  <a:pt x="11044" y="2383"/>
                  <a:pt x="11004" y="2429"/>
                </a:cubicBezTo>
                <a:cubicBezTo>
                  <a:pt x="10985" y="2451"/>
                  <a:pt x="10985" y="2483"/>
                  <a:pt x="10964" y="2505"/>
                </a:cubicBezTo>
                <a:cubicBezTo>
                  <a:pt x="10919" y="2550"/>
                  <a:pt x="10886" y="2593"/>
                  <a:pt x="10845" y="2643"/>
                </a:cubicBezTo>
                <a:cubicBezTo>
                  <a:pt x="10817" y="2676"/>
                  <a:pt x="10784" y="2856"/>
                  <a:pt x="10808" y="2912"/>
                </a:cubicBezTo>
                <a:cubicBezTo>
                  <a:pt x="10832" y="2967"/>
                  <a:pt x="10965" y="3013"/>
                  <a:pt x="10885" y="3112"/>
                </a:cubicBezTo>
                <a:cubicBezTo>
                  <a:pt x="10905" y="3161"/>
                  <a:pt x="10850" y="3196"/>
                  <a:pt x="10837" y="3211"/>
                </a:cubicBezTo>
                <a:cubicBezTo>
                  <a:pt x="10801" y="3253"/>
                  <a:pt x="10792" y="3278"/>
                  <a:pt x="10788" y="3362"/>
                </a:cubicBezTo>
                <a:cubicBezTo>
                  <a:pt x="10779" y="3538"/>
                  <a:pt x="10766" y="3593"/>
                  <a:pt x="10683" y="3621"/>
                </a:cubicBezTo>
                <a:cubicBezTo>
                  <a:pt x="10634" y="3637"/>
                  <a:pt x="10673" y="3764"/>
                  <a:pt x="10598" y="3742"/>
                </a:cubicBezTo>
                <a:cubicBezTo>
                  <a:pt x="10569" y="3734"/>
                  <a:pt x="10560" y="3720"/>
                  <a:pt x="10553" y="3673"/>
                </a:cubicBezTo>
                <a:cubicBezTo>
                  <a:pt x="10552" y="3710"/>
                  <a:pt x="10537" y="3758"/>
                  <a:pt x="10534" y="3771"/>
                </a:cubicBezTo>
                <a:cubicBezTo>
                  <a:pt x="10525" y="3807"/>
                  <a:pt x="10543" y="3851"/>
                  <a:pt x="10506" y="3861"/>
                </a:cubicBezTo>
                <a:cubicBezTo>
                  <a:pt x="10496" y="3864"/>
                  <a:pt x="10451" y="3838"/>
                  <a:pt x="10471" y="3800"/>
                </a:cubicBezTo>
                <a:cubicBezTo>
                  <a:pt x="10479" y="3784"/>
                  <a:pt x="10496" y="3842"/>
                  <a:pt x="10503" y="3801"/>
                </a:cubicBezTo>
                <a:cubicBezTo>
                  <a:pt x="10509" y="3765"/>
                  <a:pt x="10478" y="3759"/>
                  <a:pt x="10471" y="3732"/>
                </a:cubicBezTo>
                <a:cubicBezTo>
                  <a:pt x="10461" y="3687"/>
                  <a:pt x="10530" y="3618"/>
                  <a:pt x="10545" y="3635"/>
                </a:cubicBezTo>
                <a:cubicBezTo>
                  <a:pt x="10530" y="3603"/>
                  <a:pt x="10535" y="3565"/>
                  <a:pt x="10553" y="3547"/>
                </a:cubicBezTo>
                <a:cubicBezTo>
                  <a:pt x="10528" y="3496"/>
                  <a:pt x="10409" y="3220"/>
                  <a:pt x="10453" y="3159"/>
                </a:cubicBezTo>
                <a:cubicBezTo>
                  <a:pt x="10433" y="3138"/>
                  <a:pt x="10436" y="3132"/>
                  <a:pt x="10429" y="3101"/>
                </a:cubicBezTo>
                <a:cubicBezTo>
                  <a:pt x="10424" y="3184"/>
                  <a:pt x="10319" y="3301"/>
                  <a:pt x="10277" y="3319"/>
                </a:cubicBezTo>
                <a:cubicBezTo>
                  <a:pt x="10193" y="3356"/>
                  <a:pt x="10156" y="3266"/>
                  <a:pt x="10137" y="3134"/>
                </a:cubicBezTo>
                <a:cubicBezTo>
                  <a:pt x="10100" y="3111"/>
                  <a:pt x="10101" y="2723"/>
                  <a:pt x="10139" y="2679"/>
                </a:cubicBezTo>
                <a:cubicBezTo>
                  <a:pt x="10160" y="2655"/>
                  <a:pt x="10177" y="2649"/>
                  <a:pt x="10192" y="2631"/>
                </a:cubicBezTo>
                <a:cubicBezTo>
                  <a:pt x="10208" y="2612"/>
                  <a:pt x="10297" y="2551"/>
                  <a:pt x="10302" y="2487"/>
                </a:cubicBezTo>
                <a:cubicBezTo>
                  <a:pt x="10309" y="2393"/>
                  <a:pt x="10356" y="2506"/>
                  <a:pt x="10381" y="2456"/>
                </a:cubicBezTo>
                <a:cubicBezTo>
                  <a:pt x="10405" y="2407"/>
                  <a:pt x="10413" y="2364"/>
                  <a:pt x="10453" y="2355"/>
                </a:cubicBezTo>
                <a:cubicBezTo>
                  <a:pt x="10470" y="2351"/>
                  <a:pt x="10521" y="2195"/>
                  <a:pt x="10532" y="2144"/>
                </a:cubicBezTo>
                <a:cubicBezTo>
                  <a:pt x="10545" y="2079"/>
                  <a:pt x="10642" y="1863"/>
                  <a:pt x="10680" y="1850"/>
                </a:cubicBezTo>
                <a:cubicBezTo>
                  <a:pt x="10659" y="1853"/>
                  <a:pt x="10537" y="1935"/>
                  <a:pt x="10566" y="1830"/>
                </a:cubicBezTo>
                <a:cubicBezTo>
                  <a:pt x="10575" y="1795"/>
                  <a:pt x="10698" y="1698"/>
                  <a:pt x="10718" y="1704"/>
                </a:cubicBezTo>
                <a:cubicBezTo>
                  <a:pt x="10716" y="1754"/>
                  <a:pt x="10749" y="1804"/>
                  <a:pt x="10768" y="1748"/>
                </a:cubicBezTo>
                <a:cubicBezTo>
                  <a:pt x="10699" y="1735"/>
                  <a:pt x="10765" y="1655"/>
                  <a:pt x="10797" y="1642"/>
                </a:cubicBezTo>
                <a:cubicBezTo>
                  <a:pt x="10821" y="1633"/>
                  <a:pt x="10856" y="1555"/>
                  <a:pt x="10881" y="1578"/>
                </a:cubicBezTo>
                <a:cubicBezTo>
                  <a:pt x="10893" y="1588"/>
                  <a:pt x="10891" y="1604"/>
                  <a:pt x="10904" y="1600"/>
                </a:cubicBezTo>
                <a:cubicBezTo>
                  <a:pt x="10935" y="1589"/>
                  <a:pt x="10981" y="1599"/>
                  <a:pt x="11008" y="1547"/>
                </a:cubicBezTo>
                <a:cubicBezTo>
                  <a:pt x="10956" y="1517"/>
                  <a:pt x="11053" y="1477"/>
                  <a:pt x="11064" y="1477"/>
                </a:cubicBezTo>
                <a:cubicBezTo>
                  <a:pt x="11097" y="1477"/>
                  <a:pt x="11125" y="1469"/>
                  <a:pt x="11158" y="1447"/>
                </a:cubicBezTo>
                <a:cubicBezTo>
                  <a:pt x="11188" y="1426"/>
                  <a:pt x="11238" y="1442"/>
                  <a:pt x="11238" y="1517"/>
                </a:cubicBezTo>
                <a:cubicBezTo>
                  <a:pt x="11295" y="1378"/>
                  <a:pt x="11328" y="1499"/>
                  <a:pt x="11389" y="1490"/>
                </a:cubicBezTo>
                <a:cubicBezTo>
                  <a:pt x="11455" y="1479"/>
                  <a:pt x="11491" y="1547"/>
                  <a:pt x="11410" y="1587"/>
                </a:cubicBezTo>
                <a:cubicBezTo>
                  <a:pt x="11420" y="1593"/>
                  <a:pt x="11428" y="1598"/>
                  <a:pt x="11434" y="1603"/>
                </a:cubicBezTo>
                <a:cubicBezTo>
                  <a:pt x="11456" y="1591"/>
                  <a:pt x="11476" y="1584"/>
                  <a:pt x="11487" y="1584"/>
                </a:cubicBezTo>
                <a:cubicBezTo>
                  <a:pt x="11528" y="1584"/>
                  <a:pt x="11581" y="1549"/>
                  <a:pt x="11597" y="1634"/>
                </a:cubicBezTo>
                <a:cubicBezTo>
                  <a:pt x="11598" y="1644"/>
                  <a:pt x="11714" y="1661"/>
                  <a:pt x="11724" y="1666"/>
                </a:cubicBezTo>
                <a:cubicBezTo>
                  <a:pt x="11769" y="1688"/>
                  <a:pt x="11810" y="1733"/>
                  <a:pt x="11854" y="1761"/>
                </a:cubicBezTo>
                <a:cubicBezTo>
                  <a:pt x="11920" y="1802"/>
                  <a:pt x="12171" y="1993"/>
                  <a:pt x="11989" y="2136"/>
                </a:cubicBezTo>
                <a:cubicBezTo>
                  <a:pt x="11908" y="2200"/>
                  <a:pt x="11805" y="2142"/>
                  <a:pt x="11723" y="2111"/>
                </a:cubicBezTo>
                <a:cubicBezTo>
                  <a:pt x="11748" y="2158"/>
                  <a:pt x="11705" y="2310"/>
                  <a:pt x="11757" y="2333"/>
                </a:cubicBezTo>
                <a:cubicBezTo>
                  <a:pt x="11785" y="2345"/>
                  <a:pt x="11871" y="2446"/>
                  <a:pt x="11898" y="2411"/>
                </a:cubicBezTo>
                <a:cubicBezTo>
                  <a:pt x="11852" y="2378"/>
                  <a:pt x="11819" y="2353"/>
                  <a:pt x="11787" y="2271"/>
                </a:cubicBezTo>
                <a:cubicBezTo>
                  <a:pt x="11820" y="2255"/>
                  <a:pt x="11853" y="2210"/>
                  <a:pt x="11886" y="2239"/>
                </a:cubicBezTo>
                <a:cubicBezTo>
                  <a:pt x="11898" y="2250"/>
                  <a:pt x="12001" y="2338"/>
                  <a:pt x="12012" y="2302"/>
                </a:cubicBezTo>
                <a:cubicBezTo>
                  <a:pt x="11983" y="2243"/>
                  <a:pt x="11929" y="2201"/>
                  <a:pt x="12003" y="2134"/>
                </a:cubicBezTo>
                <a:cubicBezTo>
                  <a:pt x="12072" y="2071"/>
                  <a:pt x="12118" y="2013"/>
                  <a:pt x="12192" y="2094"/>
                </a:cubicBezTo>
                <a:cubicBezTo>
                  <a:pt x="12193" y="2070"/>
                  <a:pt x="12195" y="2047"/>
                  <a:pt x="12198" y="2024"/>
                </a:cubicBezTo>
                <a:cubicBezTo>
                  <a:pt x="12159" y="2090"/>
                  <a:pt x="12155" y="1888"/>
                  <a:pt x="12155" y="1870"/>
                </a:cubicBezTo>
                <a:cubicBezTo>
                  <a:pt x="12154" y="1821"/>
                  <a:pt x="12102" y="1818"/>
                  <a:pt x="12101" y="1740"/>
                </a:cubicBezTo>
                <a:cubicBezTo>
                  <a:pt x="12167" y="1748"/>
                  <a:pt x="12227" y="1736"/>
                  <a:pt x="12288" y="1801"/>
                </a:cubicBezTo>
                <a:cubicBezTo>
                  <a:pt x="12378" y="1895"/>
                  <a:pt x="12278" y="1904"/>
                  <a:pt x="12251" y="1934"/>
                </a:cubicBezTo>
                <a:cubicBezTo>
                  <a:pt x="12260" y="1946"/>
                  <a:pt x="12365" y="2048"/>
                  <a:pt x="12360" y="1970"/>
                </a:cubicBezTo>
                <a:cubicBezTo>
                  <a:pt x="12355" y="1860"/>
                  <a:pt x="12428" y="1853"/>
                  <a:pt x="12463" y="1821"/>
                </a:cubicBezTo>
                <a:cubicBezTo>
                  <a:pt x="12536" y="1757"/>
                  <a:pt x="12625" y="1682"/>
                  <a:pt x="12706" y="1696"/>
                </a:cubicBezTo>
                <a:cubicBezTo>
                  <a:pt x="12701" y="1729"/>
                  <a:pt x="12681" y="1778"/>
                  <a:pt x="12682" y="1809"/>
                </a:cubicBezTo>
                <a:cubicBezTo>
                  <a:pt x="12736" y="1798"/>
                  <a:pt x="12921" y="1636"/>
                  <a:pt x="12958" y="1743"/>
                </a:cubicBezTo>
                <a:cubicBezTo>
                  <a:pt x="12967" y="1742"/>
                  <a:pt x="12976" y="1739"/>
                  <a:pt x="12985" y="1734"/>
                </a:cubicBezTo>
                <a:cubicBezTo>
                  <a:pt x="12949" y="1669"/>
                  <a:pt x="12892" y="1676"/>
                  <a:pt x="12856" y="1618"/>
                </a:cubicBezTo>
                <a:cubicBezTo>
                  <a:pt x="12813" y="1547"/>
                  <a:pt x="12862" y="1493"/>
                  <a:pt x="12897" y="1515"/>
                </a:cubicBezTo>
                <a:cubicBezTo>
                  <a:pt x="13024" y="1594"/>
                  <a:pt x="13156" y="1610"/>
                  <a:pt x="13283" y="1693"/>
                </a:cubicBezTo>
                <a:cubicBezTo>
                  <a:pt x="13254" y="1616"/>
                  <a:pt x="13276" y="1566"/>
                  <a:pt x="13240" y="1521"/>
                </a:cubicBezTo>
                <a:cubicBezTo>
                  <a:pt x="13213" y="1488"/>
                  <a:pt x="13210" y="1397"/>
                  <a:pt x="13246" y="1385"/>
                </a:cubicBezTo>
                <a:cubicBezTo>
                  <a:pt x="13292" y="1369"/>
                  <a:pt x="13279" y="1304"/>
                  <a:pt x="13285" y="1233"/>
                </a:cubicBezTo>
                <a:cubicBezTo>
                  <a:pt x="13293" y="1142"/>
                  <a:pt x="13379" y="1174"/>
                  <a:pt x="13412" y="1176"/>
                </a:cubicBezTo>
                <a:cubicBezTo>
                  <a:pt x="13440" y="1178"/>
                  <a:pt x="13471" y="1186"/>
                  <a:pt x="13493" y="1226"/>
                </a:cubicBezTo>
                <a:cubicBezTo>
                  <a:pt x="13527" y="1288"/>
                  <a:pt x="13494" y="1341"/>
                  <a:pt x="13507" y="1400"/>
                </a:cubicBezTo>
                <a:cubicBezTo>
                  <a:pt x="13534" y="1424"/>
                  <a:pt x="13526" y="1373"/>
                  <a:pt x="13539" y="1339"/>
                </a:cubicBezTo>
                <a:cubicBezTo>
                  <a:pt x="13553" y="1300"/>
                  <a:pt x="13576" y="1316"/>
                  <a:pt x="13592" y="1293"/>
                </a:cubicBezTo>
                <a:cubicBezTo>
                  <a:pt x="13591" y="1261"/>
                  <a:pt x="13553" y="1232"/>
                  <a:pt x="13580" y="1198"/>
                </a:cubicBezTo>
                <a:cubicBezTo>
                  <a:pt x="13622" y="1180"/>
                  <a:pt x="13647" y="1266"/>
                  <a:pt x="13661" y="1330"/>
                </a:cubicBezTo>
                <a:cubicBezTo>
                  <a:pt x="13717" y="1238"/>
                  <a:pt x="13798" y="1252"/>
                  <a:pt x="13863" y="1277"/>
                </a:cubicBezTo>
                <a:cubicBezTo>
                  <a:pt x="13713" y="1072"/>
                  <a:pt x="13979" y="1094"/>
                  <a:pt x="14027" y="1083"/>
                </a:cubicBezTo>
                <a:cubicBezTo>
                  <a:pt x="13991" y="944"/>
                  <a:pt x="14170" y="840"/>
                  <a:pt x="14210" y="832"/>
                </a:cubicBezTo>
                <a:cubicBezTo>
                  <a:pt x="14261" y="822"/>
                  <a:pt x="14312" y="775"/>
                  <a:pt x="14363" y="775"/>
                </a:cubicBezTo>
                <a:cubicBezTo>
                  <a:pt x="14407" y="775"/>
                  <a:pt x="14459" y="830"/>
                  <a:pt x="14503" y="793"/>
                </a:cubicBezTo>
                <a:cubicBezTo>
                  <a:pt x="14498" y="788"/>
                  <a:pt x="14492" y="783"/>
                  <a:pt x="14487" y="779"/>
                </a:cubicBezTo>
                <a:cubicBezTo>
                  <a:pt x="14517" y="749"/>
                  <a:pt x="14548" y="734"/>
                  <a:pt x="14581" y="740"/>
                </a:cubicBezTo>
                <a:cubicBezTo>
                  <a:pt x="14561" y="676"/>
                  <a:pt x="14601" y="623"/>
                  <a:pt x="14626" y="609"/>
                </a:cubicBezTo>
                <a:cubicBezTo>
                  <a:pt x="14585" y="613"/>
                  <a:pt x="14548" y="605"/>
                  <a:pt x="14508" y="634"/>
                </a:cubicBezTo>
                <a:cubicBezTo>
                  <a:pt x="14462" y="667"/>
                  <a:pt x="14473" y="606"/>
                  <a:pt x="14459" y="556"/>
                </a:cubicBezTo>
                <a:cubicBezTo>
                  <a:pt x="14460" y="479"/>
                  <a:pt x="14527" y="435"/>
                  <a:pt x="14551" y="527"/>
                </a:cubicBezTo>
                <a:cubicBezTo>
                  <a:pt x="14560" y="477"/>
                  <a:pt x="14693" y="523"/>
                  <a:pt x="14701" y="559"/>
                </a:cubicBezTo>
                <a:cubicBezTo>
                  <a:pt x="14700" y="582"/>
                  <a:pt x="14694" y="594"/>
                  <a:pt x="14681" y="596"/>
                </a:cubicBezTo>
                <a:cubicBezTo>
                  <a:pt x="14702" y="596"/>
                  <a:pt x="14866" y="624"/>
                  <a:pt x="14821" y="675"/>
                </a:cubicBezTo>
                <a:cubicBezTo>
                  <a:pt x="14855" y="679"/>
                  <a:pt x="14888" y="691"/>
                  <a:pt x="14922" y="685"/>
                </a:cubicBezTo>
                <a:cubicBezTo>
                  <a:pt x="14919" y="702"/>
                  <a:pt x="14914" y="720"/>
                  <a:pt x="14910" y="737"/>
                </a:cubicBezTo>
                <a:cubicBezTo>
                  <a:pt x="15020" y="724"/>
                  <a:pt x="15099" y="715"/>
                  <a:pt x="15207" y="776"/>
                </a:cubicBezTo>
                <a:cubicBezTo>
                  <a:pt x="15345" y="854"/>
                  <a:pt x="15319" y="939"/>
                  <a:pt x="15222" y="1066"/>
                </a:cubicBezTo>
                <a:cubicBezTo>
                  <a:pt x="15260" y="1028"/>
                  <a:pt x="15315" y="1081"/>
                  <a:pt x="15354" y="1085"/>
                </a:cubicBezTo>
                <a:cubicBezTo>
                  <a:pt x="15354" y="1064"/>
                  <a:pt x="15355" y="1043"/>
                  <a:pt x="15355" y="1023"/>
                </a:cubicBezTo>
                <a:cubicBezTo>
                  <a:pt x="15424" y="1132"/>
                  <a:pt x="15462" y="1089"/>
                  <a:pt x="15544" y="1088"/>
                </a:cubicBezTo>
                <a:cubicBezTo>
                  <a:pt x="15608" y="1085"/>
                  <a:pt x="15671" y="1110"/>
                  <a:pt x="15735" y="1109"/>
                </a:cubicBezTo>
                <a:cubicBezTo>
                  <a:pt x="15725" y="1125"/>
                  <a:pt x="15720" y="1153"/>
                  <a:pt x="15711" y="1170"/>
                </a:cubicBezTo>
                <a:cubicBezTo>
                  <a:pt x="15767" y="1211"/>
                  <a:pt x="15845" y="1182"/>
                  <a:pt x="15903" y="1177"/>
                </a:cubicBezTo>
                <a:cubicBezTo>
                  <a:pt x="15887" y="1161"/>
                  <a:pt x="15868" y="1147"/>
                  <a:pt x="15851" y="1137"/>
                </a:cubicBezTo>
                <a:cubicBezTo>
                  <a:pt x="15948" y="1046"/>
                  <a:pt x="16329" y="1094"/>
                  <a:pt x="16339" y="1370"/>
                </a:cubicBezTo>
                <a:cubicBezTo>
                  <a:pt x="16385" y="1408"/>
                  <a:pt x="16434" y="1449"/>
                  <a:pt x="16484" y="1467"/>
                </a:cubicBezTo>
                <a:cubicBezTo>
                  <a:pt x="16427" y="1224"/>
                  <a:pt x="16564" y="1401"/>
                  <a:pt x="16608" y="1387"/>
                </a:cubicBezTo>
                <a:cubicBezTo>
                  <a:pt x="16671" y="1364"/>
                  <a:pt x="16729" y="1373"/>
                  <a:pt x="16792" y="1362"/>
                </a:cubicBezTo>
                <a:cubicBezTo>
                  <a:pt x="16732" y="1317"/>
                  <a:pt x="16770" y="1222"/>
                  <a:pt x="16816" y="1210"/>
                </a:cubicBezTo>
                <a:cubicBezTo>
                  <a:pt x="16775" y="1213"/>
                  <a:pt x="16742" y="1144"/>
                  <a:pt x="16797" y="1133"/>
                </a:cubicBezTo>
                <a:cubicBezTo>
                  <a:pt x="16836" y="1125"/>
                  <a:pt x="16879" y="1141"/>
                  <a:pt x="16912" y="1180"/>
                </a:cubicBezTo>
                <a:cubicBezTo>
                  <a:pt x="16985" y="1265"/>
                  <a:pt x="17098" y="1182"/>
                  <a:pt x="17168" y="1279"/>
                </a:cubicBezTo>
                <a:cubicBezTo>
                  <a:pt x="17196" y="1214"/>
                  <a:pt x="17310" y="1270"/>
                  <a:pt x="17339" y="1293"/>
                </a:cubicBezTo>
                <a:cubicBezTo>
                  <a:pt x="17371" y="1319"/>
                  <a:pt x="17367" y="1353"/>
                  <a:pt x="17398" y="1369"/>
                </a:cubicBezTo>
                <a:cubicBezTo>
                  <a:pt x="17428" y="1384"/>
                  <a:pt x="17455" y="1397"/>
                  <a:pt x="17486" y="1403"/>
                </a:cubicBezTo>
                <a:cubicBezTo>
                  <a:pt x="17531" y="1412"/>
                  <a:pt x="17570" y="1476"/>
                  <a:pt x="17617" y="1452"/>
                </a:cubicBezTo>
                <a:cubicBezTo>
                  <a:pt x="17643" y="1439"/>
                  <a:pt x="17666" y="1425"/>
                  <a:pt x="17694" y="1422"/>
                </a:cubicBezTo>
                <a:cubicBezTo>
                  <a:pt x="17778" y="1412"/>
                  <a:pt x="17865" y="1416"/>
                  <a:pt x="17946" y="1460"/>
                </a:cubicBezTo>
                <a:cubicBezTo>
                  <a:pt x="18025" y="1503"/>
                  <a:pt x="18055" y="1598"/>
                  <a:pt x="18142" y="1596"/>
                </a:cubicBezTo>
                <a:cubicBezTo>
                  <a:pt x="18230" y="1596"/>
                  <a:pt x="18317" y="1630"/>
                  <a:pt x="18405" y="1630"/>
                </a:cubicBezTo>
                <a:cubicBezTo>
                  <a:pt x="18429" y="1630"/>
                  <a:pt x="18444" y="1561"/>
                  <a:pt x="18474" y="1561"/>
                </a:cubicBezTo>
                <a:cubicBezTo>
                  <a:pt x="18492" y="1561"/>
                  <a:pt x="18535" y="1598"/>
                  <a:pt x="18543" y="1574"/>
                </a:cubicBezTo>
                <a:cubicBezTo>
                  <a:pt x="18563" y="1518"/>
                  <a:pt x="18647" y="1570"/>
                  <a:pt x="18673" y="1573"/>
                </a:cubicBezTo>
                <a:cubicBezTo>
                  <a:pt x="18866" y="1573"/>
                  <a:pt x="19050" y="1703"/>
                  <a:pt x="19239" y="1764"/>
                </a:cubicBezTo>
                <a:cubicBezTo>
                  <a:pt x="19408" y="1819"/>
                  <a:pt x="19562" y="1961"/>
                  <a:pt x="19731" y="1990"/>
                </a:cubicBezTo>
                <a:cubicBezTo>
                  <a:pt x="19776" y="1998"/>
                  <a:pt x="19970" y="2079"/>
                  <a:pt x="19979" y="2180"/>
                </a:cubicBezTo>
                <a:cubicBezTo>
                  <a:pt x="20015" y="2210"/>
                  <a:pt x="19993" y="2265"/>
                  <a:pt x="19968" y="2268"/>
                </a:cubicBezTo>
                <a:cubicBezTo>
                  <a:pt x="19976" y="2282"/>
                  <a:pt x="20004" y="2357"/>
                  <a:pt x="20010" y="2383"/>
                </a:cubicBezTo>
                <a:cubicBezTo>
                  <a:pt x="20011" y="2384"/>
                  <a:pt x="20011" y="2386"/>
                  <a:pt x="20011" y="2388"/>
                </a:cubicBezTo>
                <a:cubicBezTo>
                  <a:pt x="19995" y="2523"/>
                  <a:pt x="19852" y="2396"/>
                  <a:pt x="19800" y="2374"/>
                </a:cubicBezTo>
                <a:cubicBezTo>
                  <a:pt x="19745" y="2350"/>
                  <a:pt x="19707" y="2276"/>
                  <a:pt x="19647" y="2276"/>
                </a:cubicBezTo>
                <a:cubicBezTo>
                  <a:pt x="19612" y="2276"/>
                  <a:pt x="19583" y="2280"/>
                  <a:pt x="19550" y="2249"/>
                </a:cubicBezTo>
                <a:cubicBezTo>
                  <a:pt x="19577" y="2323"/>
                  <a:pt x="19533" y="2374"/>
                  <a:pt x="19503" y="2388"/>
                </a:cubicBezTo>
                <a:cubicBezTo>
                  <a:pt x="19579" y="2415"/>
                  <a:pt x="19649" y="2520"/>
                  <a:pt x="19722" y="2580"/>
                </a:cubicBezTo>
                <a:cubicBezTo>
                  <a:pt x="19776" y="2626"/>
                  <a:pt x="19771" y="2711"/>
                  <a:pt x="19734" y="2730"/>
                </a:cubicBezTo>
                <a:cubicBezTo>
                  <a:pt x="19679" y="2668"/>
                  <a:pt x="19604" y="2694"/>
                  <a:pt x="19559" y="2772"/>
                </a:cubicBezTo>
                <a:cubicBezTo>
                  <a:pt x="19525" y="2831"/>
                  <a:pt x="19507" y="2923"/>
                  <a:pt x="19472" y="2976"/>
                </a:cubicBezTo>
                <a:cubicBezTo>
                  <a:pt x="19477" y="2976"/>
                  <a:pt x="19485" y="3078"/>
                  <a:pt x="19482" y="3099"/>
                </a:cubicBezTo>
                <a:cubicBezTo>
                  <a:pt x="19431" y="3059"/>
                  <a:pt x="19361" y="2937"/>
                  <a:pt x="19303" y="2972"/>
                </a:cubicBezTo>
                <a:cubicBezTo>
                  <a:pt x="19228" y="2972"/>
                  <a:pt x="19283" y="3126"/>
                  <a:pt x="19195" y="3006"/>
                </a:cubicBezTo>
                <a:cubicBezTo>
                  <a:pt x="19181" y="3014"/>
                  <a:pt x="19203" y="3152"/>
                  <a:pt x="19156" y="3092"/>
                </a:cubicBezTo>
                <a:cubicBezTo>
                  <a:pt x="19130" y="3059"/>
                  <a:pt x="19083" y="3059"/>
                  <a:pt x="19117" y="3087"/>
                </a:cubicBezTo>
                <a:cubicBezTo>
                  <a:pt x="19181" y="3139"/>
                  <a:pt x="19116" y="3301"/>
                  <a:pt x="19199" y="3301"/>
                </a:cubicBezTo>
                <a:cubicBezTo>
                  <a:pt x="19228" y="3307"/>
                  <a:pt x="19278" y="3358"/>
                  <a:pt x="19280" y="3421"/>
                </a:cubicBezTo>
                <a:cubicBezTo>
                  <a:pt x="19281" y="3466"/>
                  <a:pt x="19357" y="3519"/>
                  <a:pt x="19373" y="3548"/>
                </a:cubicBezTo>
                <a:cubicBezTo>
                  <a:pt x="19398" y="3585"/>
                  <a:pt x="19390" y="3617"/>
                  <a:pt x="19375" y="3660"/>
                </a:cubicBezTo>
                <a:cubicBezTo>
                  <a:pt x="19365" y="3687"/>
                  <a:pt x="19345" y="3639"/>
                  <a:pt x="19333" y="3630"/>
                </a:cubicBezTo>
                <a:cubicBezTo>
                  <a:pt x="19328" y="3661"/>
                  <a:pt x="19479" y="3899"/>
                  <a:pt x="19415" y="3900"/>
                </a:cubicBezTo>
                <a:cubicBezTo>
                  <a:pt x="19398" y="3900"/>
                  <a:pt x="19342" y="3849"/>
                  <a:pt x="19362" y="3931"/>
                </a:cubicBezTo>
                <a:cubicBezTo>
                  <a:pt x="19378" y="3995"/>
                  <a:pt x="19429" y="4058"/>
                  <a:pt x="19457" y="4107"/>
                </a:cubicBezTo>
                <a:cubicBezTo>
                  <a:pt x="19439" y="4105"/>
                  <a:pt x="19363" y="4074"/>
                  <a:pt x="19352" y="4102"/>
                </a:cubicBezTo>
                <a:cubicBezTo>
                  <a:pt x="19357" y="4156"/>
                  <a:pt x="19397" y="4178"/>
                  <a:pt x="19401" y="4256"/>
                </a:cubicBezTo>
                <a:cubicBezTo>
                  <a:pt x="19403" y="4301"/>
                  <a:pt x="19386" y="4419"/>
                  <a:pt x="19356" y="4419"/>
                </a:cubicBezTo>
                <a:cubicBezTo>
                  <a:pt x="19306" y="4419"/>
                  <a:pt x="19183" y="4147"/>
                  <a:pt x="19153" y="4084"/>
                </a:cubicBezTo>
                <a:cubicBezTo>
                  <a:pt x="19098" y="3968"/>
                  <a:pt x="19033" y="3878"/>
                  <a:pt x="18978" y="3761"/>
                </a:cubicBezTo>
                <a:cubicBezTo>
                  <a:pt x="18921" y="3638"/>
                  <a:pt x="18916" y="3563"/>
                  <a:pt x="18888" y="3425"/>
                </a:cubicBezTo>
                <a:cubicBezTo>
                  <a:pt x="18859" y="3291"/>
                  <a:pt x="18863" y="3371"/>
                  <a:pt x="18916" y="3301"/>
                </a:cubicBezTo>
                <a:cubicBezTo>
                  <a:pt x="18930" y="3283"/>
                  <a:pt x="18954" y="3016"/>
                  <a:pt x="18944" y="2993"/>
                </a:cubicBezTo>
                <a:cubicBezTo>
                  <a:pt x="18952" y="2946"/>
                  <a:pt x="18912" y="2969"/>
                  <a:pt x="18973" y="2905"/>
                </a:cubicBezTo>
                <a:cubicBezTo>
                  <a:pt x="18977" y="2858"/>
                  <a:pt x="18966" y="2826"/>
                  <a:pt x="18940" y="2778"/>
                </a:cubicBezTo>
                <a:cubicBezTo>
                  <a:pt x="18942" y="2802"/>
                  <a:pt x="18941" y="2827"/>
                  <a:pt x="18942" y="2852"/>
                </a:cubicBezTo>
                <a:cubicBezTo>
                  <a:pt x="18883" y="2762"/>
                  <a:pt x="18854" y="3037"/>
                  <a:pt x="18830" y="2974"/>
                </a:cubicBezTo>
                <a:cubicBezTo>
                  <a:pt x="18803" y="2907"/>
                  <a:pt x="18791" y="2949"/>
                  <a:pt x="18779" y="2927"/>
                </a:cubicBezTo>
                <a:cubicBezTo>
                  <a:pt x="18772" y="2915"/>
                  <a:pt x="18779" y="2882"/>
                  <a:pt x="18769" y="2872"/>
                </a:cubicBezTo>
                <a:cubicBezTo>
                  <a:pt x="18757" y="2860"/>
                  <a:pt x="18745" y="2793"/>
                  <a:pt x="18736" y="2793"/>
                </a:cubicBezTo>
                <a:cubicBezTo>
                  <a:pt x="18718" y="2770"/>
                  <a:pt x="18673" y="2775"/>
                  <a:pt x="18652" y="2778"/>
                </a:cubicBezTo>
                <a:cubicBezTo>
                  <a:pt x="18624" y="2781"/>
                  <a:pt x="18592" y="2764"/>
                  <a:pt x="18598" y="2840"/>
                </a:cubicBezTo>
                <a:cubicBezTo>
                  <a:pt x="18603" y="2896"/>
                  <a:pt x="18567" y="3002"/>
                  <a:pt x="18585" y="3048"/>
                </a:cubicBezTo>
                <a:cubicBezTo>
                  <a:pt x="18603" y="3078"/>
                  <a:pt x="18701" y="3060"/>
                  <a:pt x="18692" y="3144"/>
                </a:cubicBezTo>
                <a:cubicBezTo>
                  <a:pt x="18685" y="3212"/>
                  <a:pt x="18603" y="3176"/>
                  <a:pt x="18578" y="3187"/>
                </a:cubicBezTo>
                <a:cubicBezTo>
                  <a:pt x="18500" y="3221"/>
                  <a:pt x="18468" y="3219"/>
                  <a:pt x="18401" y="3135"/>
                </a:cubicBezTo>
                <a:cubicBezTo>
                  <a:pt x="18413" y="3133"/>
                  <a:pt x="18424" y="3122"/>
                  <a:pt x="18436" y="3121"/>
                </a:cubicBezTo>
                <a:cubicBezTo>
                  <a:pt x="18403" y="3095"/>
                  <a:pt x="18354" y="3080"/>
                  <a:pt x="18317" y="3083"/>
                </a:cubicBezTo>
                <a:cubicBezTo>
                  <a:pt x="18326" y="3099"/>
                  <a:pt x="18330" y="3123"/>
                  <a:pt x="18339" y="3139"/>
                </a:cubicBezTo>
                <a:cubicBezTo>
                  <a:pt x="18250" y="3156"/>
                  <a:pt x="18162" y="3113"/>
                  <a:pt x="18074" y="3132"/>
                </a:cubicBezTo>
                <a:cubicBezTo>
                  <a:pt x="18040" y="3139"/>
                  <a:pt x="17985" y="3111"/>
                  <a:pt x="17956" y="3151"/>
                </a:cubicBezTo>
                <a:cubicBezTo>
                  <a:pt x="17939" y="3173"/>
                  <a:pt x="17949" y="3225"/>
                  <a:pt x="17933" y="3256"/>
                </a:cubicBezTo>
                <a:cubicBezTo>
                  <a:pt x="17914" y="3289"/>
                  <a:pt x="17947" y="3320"/>
                  <a:pt x="17939" y="3361"/>
                </a:cubicBezTo>
                <a:cubicBezTo>
                  <a:pt x="17932" y="3394"/>
                  <a:pt x="17908" y="3424"/>
                  <a:pt x="17899" y="3460"/>
                </a:cubicBezTo>
                <a:cubicBezTo>
                  <a:pt x="17881" y="3508"/>
                  <a:pt x="17891" y="3583"/>
                  <a:pt x="17873" y="3641"/>
                </a:cubicBezTo>
                <a:cubicBezTo>
                  <a:pt x="17862" y="3673"/>
                  <a:pt x="17835" y="3722"/>
                  <a:pt x="17833" y="3763"/>
                </a:cubicBezTo>
                <a:cubicBezTo>
                  <a:pt x="17881" y="3817"/>
                  <a:pt x="17929" y="3740"/>
                  <a:pt x="17962" y="3859"/>
                </a:cubicBezTo>
                <a:cubicBezTo>
                  <a:pt x="17985" y="3944"/>
                  <a:pt x="18030" y="3848"/>
                  <a:pt x="18046" y="3945"/>
                </a:cubicBezTo>
                <a:cubicBezTo>
                  <a:pt x="18040" y="3897"/>
                  <a:pt x="18039" y="3869"/>
                  <a:pt x="18044" y="3826"/>
                </a:cubicBezTo>
                <a:cubicBezTo>
                  <a:pt x="18152" y="3829"/>
                  <a:pt x="18272" y="3929"/>
                  <a:pt x="18326" y="4104"/>
                </a:cubicBezTo>
                <a:cubicBezTo>
                  <a:pt x="18340" y="4152"/>
                  <a:pt x="18370" y="4165"/>
                  <a:pt x="18373" y="4227"/>
                </a:cubicBezTo>
                <a:cubicBezTo>
                  <a:pt x="18376" y="4293"/>
                  <a:pt x="18375" y="4342"/>
                  <a:pt x="18392" y="4404"/>
                </a:cubicBezTo>
                <a:cubicBezTo>
                  <a:pt x="18428" y="4529"/>
                  <a:pt x="18523" y="4683"/>
                  <a:pt x="18490" y="4842"/>
                </a:cubicBezTo>
                <a:cubicBezTo>
                  <a:pt x="18477" y="4903"/>
                  <a:pt x="18472" y="4994"/>
                  <a:pt x="18479" y="5057"/>
                </a:cubicBezTo>
                <a:cubicBezTo>
                  <a:pt x="18491" y="5165"/>
                  <a:pt x="18464" y="5227"/>
                  <a:pt x="18456" y="5327"/>
                </a:cubicBezTo>
                <a:cubicBezTo>
                  <a:pt x="18447" y="5443"/>
                  <a:pt x="18429" y="5544"/>
                  <a:pt x="18398" y="5637"/>
                </a:cubicBezTo>
                <a:cubicBezTo>
                  <a:pt x="18344" y="5804"/>
                  <a:pt x="18279" y="5672"/>
                  <a:pt x="18229" y="5628"/>
                </a:cubicBezTo>
                <a:cubicBezTo>
                  <a:pt x="18223" y="5722"/>
                  <a:pt x="18192" y="5681"/>
                  <a:pt x="18181" y="5725"/>
                </a:cubicBezTo>
                <a:cubicBezTo>
                  <a:pt x="18196" y="5750"/>
                  <a:pt x="18209" y="5785"/>
                  <a:pt x="18220" y="5817"/>
                </a:cubicBezTo>
                <a:cubicBezTo>
                  <a:pt x="18133" y="5768"/>
                  <a:pt x="18206" y="5973"/>
                  <a:pt x="18200" y="6028"/>
                </a:cubicBezTo>
                <a:cubicBezTo>
                  <a:pt x="18193" y="6100"/>
                  <a:pt x="18135" y="6157"/>
                  <a:pt x="18115" y="6205"/>
                </a:cubicBezTo>
                <a:cubicBezTo>
                  <a:pt x="18083" y="6284"/>
                  <a:pt x="18204" y="6324"/>
                  <a:pt x="18203" y="6323"/>
                </a:cubicBezTo>
                <a:cubicBezTo>
                  <a:pt x="18264" y="6443"/>
                  <a:pt x="18341" y="6545"/>
                  <a:pt x="18369" y="6717"/>
                </a:cubicBezTo>
                <a:cubicBezTo>
                  <a:pt x="18380" y="6770"/>
                  <a:pt x="18396" y="6825"/>
                  <a:pt x="18392" y="6886"/>
                </a:cubicBezTo>
                <a:cubicBezTo>
                  <a:pt x="18390" y="6911"/>
                  <a:pt x="18361" y="7025"/>
                  <a:pt x="18351" y="7031"/>
                </a:cubicBezTo>
                <a:cubicBezTo>
                  <a:pt x="18340" y="7042"/>
                  <a:pt x="18329" y="7020"/>
                  <a:pt x="18318" y="7008"/>
                </a:cubicBezTo>
                <a:cubicBezTo>
                  <a:pt x="18318" y="7008"/>
                  <a:pt x="18318" y="7008"/>
                  <a:pt x="18318" y="7008"/>
                </a:cubicBezTo>
                <a:cubicBezTo>
                  <a:pt x="18306" y="7020"/>
                  <a:pt x="18289" y="7036"/>
                  <a:pt x="18265" y="7060"/>
                </a:cubicBezTo>
                <a:cubicBezTo>
                  <a:pt x="18176" y="7146"/>
                  <a:pt x="18184" y="6950"/>
                  <a:pt x="18167" y="6847"/>
                </a:cubicBezTo>
                <a:cubicBezTo>
                  <a:pt x="18164" y="6776"/>
                  <a:pt x="18129" y="6739"/>
                  <a:pt x="18117" y="6676"/>
                </a:cubicBezTo>
                <a:cubicBezTo>
                  <a:pt x="18101" y="6595"/>
                  <a:pt x="18141" y="6632"/>
                  <a:pt x="18113" y="6550"/>
                </a:cubicBezTo>
                <a:cubicBezTo>
                  <a:pt x="18101" y="6586"/>
                  <a:pt x="18090" y="6580"/>
                  <a:pt x="18078" y="6540"/>
                </a:cubicBezTo>
                <a:cubicBezTo>
                  <a:pt x="18074" y="6547"/>
                  <a:pt x="18018" y="6576"/>
                  <a:pt x="18018" y="6576"/>
                </a:cubicBezTo>
                <a:cubicBezTo>
                  <a:pt x="18004" y="6566"/>
                  <a:pt x="17996" y="6503"/>
                  <a:pt x="17977" y="6485"/>
                </a:cubicBezTo>
                <a:cubicBezTo>
                  <a:pt x="17941" y="6449"/>
                  <a:pt x="17958" y="6346"/>
                  <a:pt x="17946" y="6282"/>
                </a:cubicBezTo>
                <a:cubicBezTo>
                  <a:pt x="17932" y="6208"/>
                  <a:pt x="17786" y="6152"/>
                  <a:pt x="17782" y="6276"/>
                </a:cubicBezTo>
                <a:cubicBezTo>
                  <a:pt x="17777" y="6477"/>
                  <a:pt x="17641" y="6326"/>
                  <a:pt x="17711" y="6274"/>
                </a:cubicBezTo>
                <a:cubicBezTo>
                  <a:pt x="17654" y="6210"/>
                  <a:pt x="17746" y="6023"/>
                  <a:pt x="17662" y="6023"/>
                </a:cubicBezTo>
                <a:cubicBezTo>
                  <a:pt x="17652" y="6023"/>
                  <a:pt x="17607" y="6146"/>
                  <a:pt x="17601" y="6164"/>
                </a:cubicBezTo>
                <a:cubicBezTo>
                  <a:pt x="17571" y="6205"/>
                  <a:pt x="17565" y="6407"/>
                  <a:pt x="17498" y="6306"/>
                </a:cubicBezTo>
                <a:cubicBezTo>
                  <a:pt x="17500" y="6461"/>
                  <a:pt x="17576" y="6387"/>
                  <a:pt x="17610" y="6440"/>
                </a:cubicBezTo>
                <a:cubicBezTo>
                  <a:pt x="17617" y="6451"/>
                  <a:pt x="17648" y="6655"/>
                  <a:pt x="17669" y="6553"/>
                </a:cubicBezTo>
                <a:cubicBezTo>
                  <a:pt x="17682" y="6491"/>
                  <a:pt x="17710" y="6439"/>
                  <a:pt x="17745" y="6467"/>
                </a:cubicBezTo>
                <a:cubicBezTo>
                  <a:pt x="17785" y="6498"/>
                  <a:pt x="17900" y="6520"/>
                  <a:pt x="17885" y="6642"/>
                </a:cubicBezTo>
                <a:cubicBezTo>
                  <a:pt x="17879" y="6694"/>
                  <a:pt x="17813" y="6679"/>
                  <a:pt x="17790" y="6712"/>
                </a:cubicBezTo>
                <a:cubicBezTo>
                  <a:pt x="17756" y="6758"/>
                  <a:pt x="17742" y="6879"/>
                  <a:pt x="17731" y="6952"/>
                </a:cubicBezTo>
                <a:cubicBezTo>
                  <a:pt x="17765" y="6966"/>
                  <a:pt x="17821" y="7061"/>
                  <a:pt x="17838" y="7109"/>
                </a:cubicBezTo>
                <a:cubicBezTo>
                  <a:pt x="17860" y="7168"/>
                  <a:pt x="17880" y="7244"/>
                  <a:pt x="17903" y="7299"/>
                </a:cubicBezTo>
                <a:cubicBezTo>
                  <a:pt x="17915" y="7327"/>
                  <a:pt x="17941" y="7302"/>
                  <a:pt x="17949" y="7356"/>
                </a:cubicBezTo>
                <a:cubicBezTo>
                  <a:pt x="17960" y="7417"/>
                  <a:pt x="18024" y="7446"/>
                  <a:pt x="17993" y="7519"/>
                </a:cubicBezTo>
                <a:cubicBezTo>
                  <a:pt x="18050" y="7613"/>
                  <a:pt x="18001" y="7612"/>
                  <a:pt x="17976" y="7670"/>
                </a:cubicBezTo>
                <a:cubicBezTo>
                  <a:pt x="18050" y="7659"/>
                  <a:pt x="18061" y="7824"/>
                  <a:pt x="18068" y="7928"/>
                </a:cubicBezTo>
                <a:cubicBezTo>
                  <a:pt x="18062" y="7926"/>
                  <a:pt x="18057" y="7924"/>
                  <a:pt x="18051" y="7922"/>
                </a:cubicBezTo>
                <a:cubicBezTo>
                  <a:pt x="18061" y="7974"/>
                  <a:pt x="18075" y="8133"/>
                  <a:pt x="18021" y="8076"/>
                </a:cubicBezTo>
                <a:cubicBezTo>
                  <a:pt x="17985" y="8265"/>
                  <a:pt x="17976" y="8451"/>
                  <a:pt x="17931" y="8631"/>
                </a:cubicBezTo>
                <a:cubicBezTo>
                  <a:pt x="17905" y="8733"/>
                  <a:pt x="17776" y="8976"/>
                  <a:pt x="17715" y="8976"/>
                </a:cubicBezTo>
                <a:cubicBezTo>
                  <a:pt x="17652" y="8976"/>
                  <a:pt x="17598" y="9022"/>
                  <a:pt x="17552" y="9095"/>
                </a:cubicBezTo>
                <a:cubicBezTo>
                  <a:pt x="17535" y="9123"/>
                  <a:pt x="17448" y="9179"/>
                  <a:pt x="17431" y="9181"/>
                </a:cubicBezTo>
                <a:cubicBezTo>
                  <a:pt x="17364" y="9184"/>
                  <a:pt x="17449" y="9297"/>
                  <a:pt x="17408" y="9353"/>
                </a:cubicBezTo>
                <a:cubicBezTo>
                  <a:pt x="17507" y="9324"/>
                  <a:pt x="17425" y="9636"/>
                  <a:pt x="17370" y="9636"/>
                </a:cubicBezTo>
                <a:cubicBezTo>
                  <a:pt x="17270" y="9636"/>
                  <a:pt x="17288" y="9365"/>
                  <a:pt x="17361" y="9358"/>
                </a:cubicBezTo>
                <a:cubicBezTo>
                  <a:pt x="17350" y="9334"/>
                  <a:pt x="17325" y="9190"/>
                  <a:pt x="17324" y="9156"/>
                </a:cubicBezTo>
                <a:cubicBezTo>
                  <a:pt x="17316" y="9189"/>
                  <a:pt x="17291" y="9190"/>
                  <a:pt x="17281" y="9161"/>
                </a:cubicBezTo>
                <a:cubicBezTo>
                  <a:pt x="17243" y="9088"/>
                  <a:pt x="17248" y="9160"/>
                  <a:pt x="17219" y="9197"/>
                </a:cubicBezTo>
                <a:cubicBezTo>
                  <a:pt x="17182" y="9244"/>
                  <a:pt x="17166" y="9275"/>
                  <a:pt x="17150" y="9354"/>
                </a:cubicBezTo>
                <a:cubicBezTo>
                  <a:pt x="17124" y="9477"/>
                  <a:pt x="17087" y="9557"/>
                  <a:pt x="17164" y="9664"/>
                </a:cubicBezTo>
                <a:cubicBezTo>
                  <a:pt x="17188" y="9696"/>
                  <a:pt x="17206" y="9784"/>
                  <a:pt x="17231" y="9835"/>
                </a:cubicBezTo>
                <a:cubicBezTo>
                  <a:pt x="17328" y="10031"/>
                  <a:pt x="17424" y="10197"/>
                  <a:pt x="17432" y="10502"/>
                </a:cubicBezTo>
                <a:cubicBezTo>
                  <a:pt x="17438" y="10648"/>
                  <a:pt x="17430" y="10811"/>
                  <a:pt x="17361" y="10885"/>
                </a:cubicBezTo>
                <a:cubicBezTo>
                  <a:pt x="17340" y="10914"/>
                  <a:pt x="17293" y="10991"/>
                  <a:pt x="17270" y="10968"/>
                </a:cubicBezTo>
                <a:cubicBezTo>
                  <a:pt x="17263" y="11100"/>
                  <a:pt x="17151" y="11291"/>
                  <a:pt x="17090" y="11258"/>
                </a:cubicBezTo>
                <a:cubicBezTo>
                  <a:pt x="17118" y="11181"/>
                  <a:pt x="17097" y="11088"/>
                  <a:pt x="17116" y="11006"/>
                </a:cubicBezTo>
                <a:cubicBezTo>
                  <a:pt x="17073" y="10993"/>
                  <a:pt x="17046" y="10880"/>
                  <a:pt x="17017" y="10842"/>
                </a:cubicBezTo>
                <a:cubicBezTo>
                  <a:pt x="16989" y="10905"/>
                  <a:pt x="16971" y="10844"/>
                  <a:pt x="16968" y="10780"/>
                </a:cubicBezTo>
                <a:cubicBezTo>
                  <a:pt x="16965" y="10686"/>
                  <a:pt x="16934" y="10728"/>
                  <a:pt x="16913" y="10691"/>
                </a:cubicBezTo>
                <a:cubicBezTo>
                  <a:pt x="16895" y="10659"/>
                  <a:pt x="16880" y="10623"/>
                  <a:pt x="16865" y="10602"/>
                </a:cubicBezTo>
                <a:cubicBezTo>
                  <a:pt x="16810" y="10628"/>
                  <a:pt x="16803" y="10558"/>
                  <a:pt x="16804" y="10467"/>
                </a:cubicBezTo>
                <a:cubicBezTo>
                  <a:pt x="16795" y="10469"/>
                  <a:pt x="16786" y="10471"/>
                  <a:pt x="16776" y="10471"/>
                </a:cubicBezTo>
                <a:cubicBezTo>
                  <a:pt x="16798" y="10597"/>
                  <a:pt x="16682" y="11080"/>
                  <a:pt x="16768" y="11080"/>
                </a:cubicBezTo>
                <a:cubicBezTo>
                  <a:pt x="16779" y="11119"/>
                  <a:pt x="16820" y="11218"/>
                  <a:pt x="16823" y="11285"/>
                </a:cubicBezTo>
                <a:cubicBezTo>
                  <a:pt x="16827" y="11367"/>
                  <a:pt x="16810" y="11442"/>
                  <a:pt x="16872" y="11466"/>
                </a:cubicBezTo>
                <a:cubicBezTo>
                  <a:pt x="16934" y="11490"/>
                  <a:pt x="16960" y="11614"/>
                  <a:pt x="17010" y="11684"/>
                </a:cubicBezTo>
                <a:cubicBezTo>
                  <a:pt x="17073" y="11771"/>
                  <a:pt x="17031" y="11872"/>
                  <a:pt x="17050" y="11981"/>
                </a:cubicBezTo>
                <a:cubicBezTo>
                  <a:pt x="17057" y="12023"/>
                  <a:pt x="17049" y="12073"/>
                  <a:pt x="17056" y="12112"/>
                </a:cubicBezTo>
                <a:cubicBezTo>
                  <a:pt x="17078" y="12149"/>
                  <a:pt x="17089" y="12165"/>
                  <a:pt x="17099" y="12229"/>
                </a:cubicBezTo>
                <a:cubicBezTo>
                  <a:pt x="17116" y="12345"/>
                  <a:pt x="17111" y="12381"/>
                  <a:pt x="17094" y="12493"/>
                </a:cubicBezTo>
                <a:cubicBezTo>
                  <a:pt x="17063" y="12447"/>
                  <a:pt x="17032" y="12400"/>
                  <a:pt x="17001" y="12354"/>
                </a:cubicBezTo>
                <a:lnTo>
                  <a:pt x="17015" y="12354"/>
                </a:lnTo>
                <a:cubicBezTo>
                  <a:pt x="16947" y="12235"/>
                  <a:pt x="16823" y="12103"/>
                  <a:pt x="16823" y="11890"/>
                </a:cubicBezTo>
                <a:cubicBezTo>
                  <a:pt x="16823" y="11666"/>
                  <a:pt x="16752" y="11500"/>
                  <a:pt x="16690" y="11329"/>
                </a:cubicBezTo>
                <a:cubicBezTo>
                  <a:pt x="16685" y="11373"/>
                  <a:pt x="16662" y="11399"/>
                  <a:pt x="16649" y="11349"/>
                </a:cubicBezTo>
                <a:cubicBezTo>
                  <a:pt x="16630" y="11269"/>
                  <a:pt x="16644" y="11146"/>
                  <a:pt x="16653" y="11067"/>
                </a:cubicBezTo>
                <a:cubicBezTo>
                  <a:pt x="16657" y="11029"/>
                  <a:pt x="16641" y="11028"/>
                  <a:pt x="16632" y="10979"/>
                </a:cubicBezTo>
                <a:cubicBezTo>
                  <a:pt x="16621" y="10918"/>
                  <a:pt x="16639" y="10808"/>
                  <a:pt x="16637" y="10738"/>
                </a:cubicBezTo>
                <a:cubicBezTo>
                  <a:pt x="16630" y="10655"/>
                  <a:pt x="16627" y="10548"/>
                  <a:pt x="16613" y="10479"/>
                </a:cubicBezTo>
                <a:cubicBezTo>
                  <a:pt x="16601" y="10423"/>
                  <a:pt x="16577" y="10425"/>
                  <a:pt x="16571" y="10334"/>
                </a:cubicBezTo>
                <a:cubicBezTo>
                  <a:pt x="16565" y="10247"/>
                  <a:pt x="16545" y="10134"/>
                  <a:pt x="16532" y="10049"/>
                </a:cubicBezTo>
                <a:cubicBezTo>
                  <a:pt x="16527" y="10041"/>
                  <a:pt x="16495" y="9936"/>
                  <a:pt x="16493" y="9923"/>
                </a:cubicBezTo>
                <a:cubicBezTo>
                  <a:pt x="16479" y="9986"/>
                  <a:pt x="16436" y="10018"/>
                  <a:pt x="16416" y="10076"/>
                </a:cubicBezTo>
                <a:close/>
                <a:moveTo>
                  <a:pt x="12039" y="6848"/>
                </a:moveTo>
                <a:cubicBezTo>
                  <a:pt x="12004" y="6889"/>
                  <a:pt x="11971" y="6901"/>
                  <a:pt x="11932" y="6892"/>
                </a:cubicBezTo>
                <a:cubicBezTo>
                  <a:pt x="11932" y="6932"/>
                  <a:pt x="11903" y="6952"/>
                  <a:pt x="11887" y="6931"/>
                </a:cubicBezTo>
                <a:cubicBezTo>
                  <a:pt x="11912" y="7084"/>
                  <a:pt x="11966" y="6955"/>
                  <a:pt x="12013" y="6961"/>
                </a:cubicBezTo>
                <a:cubicBezTo>
                  <a:pt x="11972" y="6961"/>
                  <a:pt x="12039" y="6848"/>
                  <a:pt x="12039" y="6848"/>
                </a:cubicBezTo>
                <a:close/>
                <a:moveTo>
                  <a:pt x="11471" y="6912"/>
                </a:moveTo>
                <a:cubicBezTo>
                  <a:pt x="11473" y="6912"/>
                  <a:pt x="11474" y="6911"/>
                  <a:pt x="11475" y="6911"/>
                </a:cubicBezTo>
                <a:cubicBezTo>
                  <a:pt x="11473" y="6910"/>
                  <a:pt x="11471" y="6909"/>
                  <a:pt x="11471" y="6912"/>
                </a:cubicBezTo>
                <a:close/>
                <a:moveTo>
                  <a:pt x="11509" y="6902"/>
                </a:moveTo>
                <a:cubicBezTo>
                  <a:pt x="11498" y="6908"/>
                  <a:pt x="11487" y="6911"/>
                  <a:pt x="11475" y="6911"/>
                </a:cubicBezTo>
                <a:cubicBezTo>
                  <a:pt x="11478" y="6913"/>
                  <a:pt x="11481" y="6917"/>
                  <a:pt x="11471" y="6912"/>
                </a:cubicBezTo>
                <a:cubicBezTo>
                  <a:pt x="11469" y="6937"/>
                  <a:pt x="11323" y="6767"/>
                  <a:pt x="11326" y="6909"/>
                </a:cubicBezTo>
                <a:cubicBezTo>
                  <a:pt x="11338" y="6910"/>
                  <a:pt x="11523" y="6995"/>
                  <a:pt x="11509" y="6902"/>
                </a:cubicBezTo>
                <a:close/>
                <a:moveTo>
                  <a:pt x="11163" y="3222"/>
                </a:moveTo>
                <a:cubicBezTo>
                  <a:pt x="11158" y="3206"/>
                  <a:pt x="11134" y="3222"/>
                  <a:pt x="11128" y="3223"/>
                </a:cubicBezTo>
                <a:cubicBezTo>
                  <a:pt x="11129" y="3223"/>
                  <a:pt x="11129" y="3223"/>
                  <a:pt x="11127" y="3223"/>
                </a:cubicBezTo>
                <a:cubicBezTo>
                  <a:pt x="10995" y="3248"/>
                  <a:pt x="11196" y="3337"/>
                  <a:pt x="11163" y="3222"/>
                </a:cubicBezTo>
                <a:close/>
                <a:moveTo>
                  <a:pt x="9199" y="4318"/>
                </a:moveTo>
                <a:cubicBezTo>
                  <a:pt x="9237" y="4364"/>
                  <a:pt x="9417" y="4225"/>
                  <a:pt x="9445" y="4143"/>
                </a:cubicBezTo>
                <a:cubicBezTo>
                  <a:pt x="9480" y="4037"/>
                  <a:pt x="9429" y="3960"/>
                  <a:pt x="9472" y="3886"/>
                </a:cubicBezTo>
                <a:cubicBezTo>
                  <a:pt x="9496" y="3845"/>
                  <a:pt x="9487" y="3733"/>
                  <a:pt x="9463" y="3699"/>
                </a:cubicBezTo>
                <a:cubicBezTo>
                  <a:pt x="9443" y="3670"/>
                  <a:pt x="9366" y="3695"/>
                  <a:pt x="9346" y="3719"/>
                </a:cubicBezTo>
                <a:cubicBezTo>
                  <a:pt x="9338" y="3728"/>
                  <a:pt x="9268" y="3818"/>
                  <a:pt x="9314" y="3838"/>
                </a:cubicBezTo>
                <a:cubicBezTo>
                  <a:pt x="9293" y="3875"/>
                  <a:pt x="9200" y="3806"/>
                  <a:pt x="9207" y="3909"/>
                </a:cubicBezTo>
                <a:cubicBezTo>
                  <a:pt x="9211" y="3977"/>
                  <a:pt x="9194" y="4039"/>
                  <a:pt x="9251" y="4049"/>
                </a:cubicBezTo>
                <a:cubicBezTo>
                  <a:pt x="9233" y="4073"/>
                  <a:pt x="9154" y="4219"/>
                  <a:pt x="9181" y="4224"/>
                </a:cubicBezTo>
                <a:cubicBezTo>
                  <a:pt x="9160" y="4247"/>
                  <a:pt x="9196" y="4315"/>
                  <a:pt x="9199" y="4318"/>
                </a:cubicBezTo>
                <a:close/>
                <a:moveTo>
                  <a:pt x="10468" y="511"/>
                </a:moveTo>
                <a:cubicBezTo>
                  <a:pt x="10485" y="525"/>
                  <a:pt x="10535" y="553"/>
                  <a:pt x="10582" y="560"/>
                </a:cubicBezTo>
                <a:cubicBezTo>
                  <a:pt x="10490" y="583"/>
                  <a:pt x="10602" y="674"/>
                  <a:pt x="10627" y="696"/>
                </a:cubicBezTo>
                <a:cubicBezTo>
                  <a:pt x="10646" y="713"/>
                  <a:pt x="10674" y="760"/>
                  <a:pt x="10697" y="760"/>
                </a:cubicBezTo>
                <a:cubicBezTo>
                  <a:pt x="10732" y="761"/>
                  <a:pt x="10714" y="667"/>
                  <a:pt x="10738" y="643"/>
                </a:cubicBezTo>
                <a:cubicBezTo>
                  <a:pt x="10789" y="591"/>
                  <a:pt x="10813" y="455"/>
                  <a:pt x="10883" y="557"/>
                </a:cubicBezTo>
                <a:cubicBezTo>
                  <a:pt x="10923" y="615"/>
                  <a:pt x="10877" y="618"/>
                  <a:pt x="10913" y="650"/>
                </a:cubicBezTo>
                <a:cubicBezTo>
                  <a:pt x="10975" y="704"/>
                  <a:pt x="11012" y="631"/>
                  <a:pt x="11070" y="613"/>
                </a:cubicBezTo>
                <a:cubicBezTo>
                  <a:pt x="11024" y="536"/>
                  <a:pt x="10901" y="482"/>
                  <a:pt x="10842" y="463"/>
                </a:cubicBezTo>
                <a:cubicBezTo>
                  <a:pt x="10813" y="453"/>
                  <a:pt x="10606" y="272"/>
                  <a:pt x="10654" y="433"/>
                </a:cubicBezTo>
                <a:cubicBezTo>
                  <a:pt x="10612" y="369"/>
                  <a:pt x="10549" y="349"/>
                  <a:pt x="10497" y="360"/>
                </a:cubicBezTo>
                <a:cubicBezTo>
                  <a:pt x="10457" y="369"/>
                  <a:pt x="10404" y="462"/>
                  <a:pt x="10468" y="511"/>
                </a:cubicBezTo>
                <a:close/>
                <a:moveTo>
                  <a:pt x="11139" y="347"/>
                </a:moveTo>
                <a:cubicBezTo>
                  <a:pt x="11078" y="266"/>
                  <a:pt x="10828" y="245"/>
                  <a:pt x="10763" y="340"/>
                </a:cubicBezTo>
                <a:cubicBezTo>
                  <a:pt x="10841" y="419"/>
                  <a:pt x="11071" y="517"/>
                  <a:pt x="11139" y="347"/>
                </a:cubicBezTo>
                <a:close/>
                <a:moveTo>
                  <a:pt x="11139" y="347"/>
                </a:moveTo>
                <a:cubicBezTo>
                  <a:pt x="11139" y="349"/>
                  <a:pt x="11138" y="351"/>
                  <a:pt x="11137" y="353"/>
                </a:cubicBezTo>
                <a:cubicBezTo>
                  <a:pt x="11139" y="349"/>
                  <a:pt x="11139" y="347"/>
                  <a:pt x="11139" y="347"/>
                </a:cubicBezTo>
                <a:close/>
                <a:moveTo>
                  <a:pt x="9181" y="4224"/>
                </a:moveTo>
                <a:cubicBezTo>
                  <a:pt x="9179" y="4223"/>
                  <a:pt x="9177" y="4228"/>
                  <a:pt x="9181" y="4224"/>
                </a:cubicBezTo>
                <a:cubicBezTo>
                  <a:pt x="9181" y="4224"/>
                  <a:pt x="9181" y="4224"/>
                  <a:pt x="9181" y="4224"/>
                </a:cubicBezTo>
                <a:close/>
                <a:moveTo>
                  <a:pt x="9490" y="3554"/>
                </a:moveTo>
                <a:cubicBezTo>
                  <a:pt x="9492" y="3588"/>
                  <a:pt x="9422" y="3648"/>
                  <a:pt x="9444" y="3666"/>
                </a:cubicBezTo>
                <a:cubicBezTo>
                  <a:pt x="9443" y="3665"/>
                  <a:pt x="9443" y="3664"/>
                  <a:pt x="9444" y="3666"/>
                </a:cubicBezTo>
                <a:cubicBezTo>
                  <a:pt x="9454" y="3673"/>
                  <a:pt x="9447" y="3668"/>
                  <a:pt x="9444" y="3666"/>
                </a:cubicBezTo>
                <a:cubicBezTo>
                  <a:pt x="9455" y="3674"/>
                  <a:pt x="9475" y="3615"/>
                  <a:pt x="9482" y="3634"/>
                </a:cubicBezTo>
                <a:cubicBezTo>
                  <a:pt x="9487" y="3647"/>
                  <a:pt x="9464" y="3727"/>
                  <a:pt x="9485" y="3716"/>
                </a:cubicBezTo>
                <a:cubicBezTo>
                  <a:pt x="9495" y="3657"/>
                  <a:pt x="9494" y="3702"/>
                  <a:pt x="9507" y="3701"/>
                </a:cubicBezTo>
                <a:cubicBezTo>
                  <a:pt x="9524" y="3699"/>
                  <a:pt x="9494" y="3654"/>
                  <a:pt x="9507" y="3634"/>
                </a:cubicBezTo>
                <a:cubicBezTo>
                  <a:pt x="9526" y="3604"/>
                  <a:pt x="9548" y="3684"/>
                  <a:pt x="9539" y="3711"/>
                </a:cubicBezTo>
                <a:cubicBezTo>
                  <a:pt x="9536" y="3720"/>
                  <a:pt x="9475" y="3803"/>
                  <a:pt x="9520" y="3818"/>
                </a:cubicBezTo>
                <a:cubicBezTo>
                  <a:pt x="9521" y="3763"/>
                  <a:pt x="9597" y="3826"/>
                  <a:pt x="9619" y="3771"/>
                </a:cubicBezTo>
                <a:cubicBezTo>
                  <a:pt x="9585" y="3856"/>
                  <a:pt x="9601" y="3871"/>
                  <a:pt x="9638" y="3888"/>
                </a:cubicBezTo>
                <a:cubicBezTo>
                  <a:pt x="9647" y="3963"/>
                  <a:pt x="9609" y="4014"/>
                  <a:pt x="9578" y="4017"/>
                </a:cubicBezTo>
                <a:cubicBezTo>
                  <a:pt x="9510" y="4023"/>
                  <a:pt x="9549" y="4017"/>
                  <a:pt x="9559" y="4110"/>
                </a:cubicBezTo>
                <a:cubicBezTo>
                  <a:pt x="9569" y="4197"/>
                  <a:pt x="9487" y="4194"/>
                  <a:pt x="9487" y="4254"/>
                </a:cubicBezTo>
                <a:cubicBezTo>
                  <a:pt x="9487" y="4307"/>
                  <a:pt x="9554" y="4281"/>
                  <a:pt x="9570" y="4279"/>
                </a:cubicBezTo>
                <a:cubicBezTo>
                  <a:pt x="9570" y="4279"/>
                  <a:pt x="9596" y="4322"/>
                  <a:pt x="9626" y="4295"/>
                </a:cubicBezTo>
                <a:cubicBezTo>
                  <a:pt x="9604" y="4367"/>
                  <a:pt x="9553" y="4342"/>
                  <a:pt x="9519" y="4389"/>
                </a:cubicBezTo>
                <a:cubicBezTo>
                  <a:pt x="9500" y="4416"/>
                  <a:pt x="9447" y="4492"/>
                  <a:pt x="9433" y="4525"/>
                </a:cubicBezTo>
                <a:cubicBezTo>
                  <a:pt x="9477" y="4553"/>
                  <a:pt x="9498" y="4470"/>
                  <a:pt x="9538" y="4493"/>
                </a:cubicBezTo>
                <a:cubicBezTo>
                  <a:pt x="9583" y="4519"/>
                  <a:pt x="9582" y="4377"/>
                  <a:pt x="9640" y="4444"/>
                </a:cubicBezTo>
                <a:cubicBezTo>
                  <a:pt x="9661" y="4469"/>
                  <a:pt x="9886" y="4393"/>
                  <a:pt x="9886" y="4338"/>
                </a:cubicBezTo>
                <a:cubicBezTo>
                  <a:pt x="9885" y="4320"/>
                  <a:pt x="9825" y="4308"/>
                  <a:pt x="9830" y="4309"/>
                </a:cubicBezTo>
                <a:cubicBezTo>
                  <a:pt x="9856" y="4299"/>
                  <a:pt x="9910" y="4199"/>
                  <a:pt x="9903" y="4134"/>
                </a:cubicBezTo>
                <a:cubicBezTo>
                  <a:pt x="9891" y="4021"/>
                  <a:pt x="9839" y="4120"/>
                  <a:pt x="9818" y="4086"/>
                </a:cubicBezTo>
                <a:cubicBezTo>
                  <a:pt x="9793" y="4045"/>
                  <a:pt x="9820" y="3889"/>
                  <a:pt x="9764" y="3841"/>
                </a:cubicBezTo>
                <a:cubicBezTo>
                  <a:pt x="9714" y="3799"/>
                  <a:pt x="9723" y="3681"/>
                  <a:pt x="9675" y="3615"/>
                </a:cubicBezTo>
                <a:cubicBezTo>
                  <a:pt x="9629" y="3552"/>
                  <a:pt x="9678" y="3492"/>
                  <a:pt x="9706" y="3426"/>
                </a:cubicBezTo>
                <a:cubicBezTo>
                  <a:pt x="9756" y="3308"/>
                  <a:pt x="9606" y="3379"/>
                  <a:pt x="9595" y="3371"/>
                </a:cubicBezTo>
                <a:cubicBezTo>
                  <a:pt x="9573" y="3354"/>
                  <a:pt x="9672" y="3259"/>
                  <a:pt x="9646" y="3222"/>
                </a:cubicBezTo>
                <a:cubicBezTo>
                  <a:pt x="9623" y="3191"/>
                  <a:pt x="9543" y="3220"/>
                  <a:pt x="9529" y="3261"/>
                </a:cubicBezTo>
                <a:cubicBezTo>
                  <a:pt x="9501" y="3338"/>
                  <a:pt x="9489" y="3365"/>
                  <a:pt x="9483" y="3459"/>
                </a:cubicBezTo>
                <a:cubicBezTo>
                  <a:pt x="9480" y="3512"/>
                  <a:pt x="9465" y="3486"/>
                  <a:pt x="9456" y="3517"/>
                </a:cubicBezTo>
                <a:cubicBezTo>
                  <a:pt x="9441" y="3567"/>
                  <a:pt x="9475" y="3597"/>
                  <a:pt x="9490" y="3554"/>
                </a:cubicBezTo>
                <a:close/>
                <a:moveTo>
                  <a:pt x="9137" y="2228"/>
                </a:moveTo>
                <a:cubicBezTo>
                  <a:pt x="9144" y="2241"/>
                  <a:pt x="9152" y="2254"/>
                  <a:pt x="9137" y="2228"/>
                </a:cubicBezTo>
                <a:cubicBezTo>
                  <a:pt x="9137" y="2228"/>
                  <a:pt x="9137" y="2228"/>
                  <a:pt x="9137" y="2228"/>
                </a:cubicBezTo>
                <a:close/>
                <a:moveTo>
                  <a:pt x="9131" y="2218"/>
                </a:moveTo>
                <a:cubicBezTo>
                  <a:pt x="9131" y="2218"/>
                  <a:pt x="9131" y="2218"/>
                  <a:pt x="9131" y="2218"/>
                </a:cubicBezTo>
                <a:cubicBezTo>
                  <a:pt x="9132" y="2219"/>
                  <a:pt x="9132" y="2219"/>
                  <a:pt x="9132" y="2220"/>
                </a:cubicBezTo>
                <a:cubicBezTo>
                  <a:pt x="9132" y="2219"/>
                  <a:pt x="9131" y="2218"/>
                  <a:pt x="9131" y="2218"/>
                </a:cubicBezTo>
                <a:close/>
                <a:moveTo>
                  <a:pt x="8638" y="2450"/>
                </a:moveTo>
                <a:cubicBezTo>
                  <a:pt x="8667" y="2488"/>
                  <a:pt x="8736" y="2480"/>
                  <a:pt x="8771" y="2505"/>
                </a:cubicBezTo>
                <a:cubicBezTo>
                  <a:pt x="8842" y="2555"/>
                  <a:pt x="8872" y="2481"/>
                  <a:pt x="8939" y="2469"/>
                </a:cubicBezTo>
                <a:cubicBezTo>
                  <a:pt x="8975" y="2463"/>
                  <a:pt x="9187" y="2313"/>
                  <a:pt x="9131" y="2218"/>
                </a:cubicBezTo>
                <a:cubicBezTo>
                  <a:pt x="9131" y="2218"/>
                  <a:pt x="9131" y="2218"/>
                  <a:pt x="9131" y="2218"/>
                </a:cubicBezTo>
                <a:cubicBezTo>
                  <a:pt x="9130" y="2217"/>
                  <a:pt x="9130" y="2217"/>
                  <a:pt x="9131" y="2218"/>
                </a:cubicBezTo>
                <a:cubicBezTo>
                  <a:pt x="9102" y="2169"/>
                  <a:pt x="9065" y="2138"/>
                  <a:pt x="9034" y="2095"/>
                </a:cubicBezTo>
                <a:cubicBezTo>
                  <a:pt x="9026" y="2084"/>
                  <a:pt x="8971" y="2132"/>
                  <a:pt x="8954" y="2137"/>
                </a:cubicBezTo>
                <a:cubicBezTo>
                  <a:pt x="8862" y="2165"/>
                  <a:pt x="8804" y="2114"/>
                  <a:pt x="8740" y="2253"/>
                </a:cubicBezTo>
                <a:cubicBezTo>
                  <a:pt x="8739" y="2069"/>
                  <a:pt x="8613" y="2066"/>
                  <a:pt x="8575" y="2219"/>
                </a:cubicBezTo>
                <a:cubicBezTo>
                  <a:pt x="8591" y="2230"/>
                  <a:pt x="8699" y="2190"/>
                  <a:pt x="8690" y="2250"/>
                </a:cubicBezTo>
                <a:cubicBezTo>
                  <a:pt x="8681" y="2309"/>
                  <a:pt x="8612" y="2271"/>
                  <a:pt x="8594" y="2314"/>
                </a:cubicBezTo>
                <a:cubicBezTo>
                  <a:pt x="8595" y="2310"/>
                  <a:pt x="8656" y="2343"/>
                  <a:pt x="8661" y="2352"/>
                </a:cubicBezTo>
                <a:cubicBezTo>
                  <a:pt x="8699" y="2418"/>
                  <a:pt x="8652" y="2404"/>
                  <a:pt x="8638" y="2450"/>
                </a:cubicBezTo>
                <a:close/>
                <a:moveTo>
                  <a:pt x="14887" y="11612"/>
                </a:moveTo>
                <a:cubicBezTo>
                  <a:pt x="14866" y="11612"/>
                  <a:pt x="14866" y="11776"/>
                  <a:pt x="14887" y="11776"/>
                </a:cubicBezTo>
                <a:cubicBezTo>
                  <a:pt x="14909" y="11776"/>
                  <a:pt x="14909" y="11612"/>
                  <a:pt x="14887" y="11612"/>
                </a:cubicBezTo>
                <a:close/>
                <a:moveTo>
                  <a:pt x="14917" y="12208"/>
                </a:moveTo>
                <a:cubicBezTo>
                  <a:pt x="14897" y="12208"/>
                  <a:pt x="14897" y="12301"/>
                  <a:pt x="14917" y="12301"/>
                </a:cubicBezTo>
                <a:cubicBezTo>
                  <a:pt x="14937" y="12301"/>
                  <a:pt x="14937" y="12208"/>
                  <a:pt x="14917" y="12208"/>
                </a:cubicBezTo>
                <a:close/>
                <a:moveTo>
                  <a:pt x="14917" y="12029"/>
                </a:moveTo>
                <a:cubicBezTo>
                  <a:pt x="14908" y="12029"/>
                  <a:pt x="14903" y="12048"/>
                  <a:pt x="14902" y="12070"/>
                </a:cubicBezTo>
                <a:cubicBezTo>
                  <a:pt x="14900" y="12047"/>
                  <a:pt x="14895" y="12029"/>
                  <a:pt x="14887" y="12029"/>
                </a:cubicBezTo>
                <a:cubicBezTo>
                  <a:pt x="14866" y="12029"/>
                  <a:pt x="14866" y="12155"/>
                  <a:pt x="14887" y="12155"/>
                </a:cubicBezTo>
                <a:cubicBezTo>
                  <a:pt x="14897" y="12155"/>
                  <a:pt x="14902" y="12129"/>
                  <a:pt x="14903" y="12101"/>
                </a:cubicBezTo>
                <a:cubicBezTo>
                  <a:pt x="14905" y="12119"/>
                  <a:pt x="14909" y="12133"/>
                  <a:pt x="14917" y="12133"/>
                </a:cubicBezTo>
                <a:cubicBezTo>
                  <a:pt x="14937" y="12133"/>
                  <a:pt x="14937" y="12029"/>
                  <a:pt x="14917" y="12029"/>
                </a:cubicBezTo>
                <a:close/>
                <a:moveTo>
                  <a:pt x="14858" y="11910"/>
                </a:moveTo>
                <a:cubicBezTo>
                  <a:pt x="14838" y="11910"/>
                  <a:pt x="14838" y="11997"/>
                  <a:pt x="14858" y="11997"/>
                </a:cubicBezTo>
                <a:cubicBezTo>
                  <a:pt x="14878" y="11997"/>
                  <a:pt x="14878" y="11910"/>
                  <a:pt x="14858" y="11910"/>
                </a:cubicBezTo>
                <a:close/>
                <a:moveTo>
                  <a:pt x="14917" y="11791"/>
                </a:moveTo>
                <a:cubicBezTo>
                  <a:pt x="14896" y="11791"/>
                  <a:pt x="14896" y="11927"/>
                  <a:pt x="14917" y="11927"/>
                </a:cubicBezTo>
                <a:cubicBezTo>
                  <a:pt x="14938" y="11927"/>
                  <a:pt x="14938" y="11791"/>
                  <a:pt x="14917" y="11791"/>
                </a:cubicBezTo>
                <a:close/>
                <a:moveTo>
                  <a:pt x="18007" y="11245"/>
                </a:moveTo>
                <a:cubicBezTo>
                  <a:pt x="18006" y="11243"/>
                  <a:pt x="18004" y="11241"/>
                  <a:pt x="18007" y="11245"/>
                </a:cubicBezTo>
                <a:cubicBezTo>
                  <a:pt x="18009" y="11249"/>
                  <a:pt x="18008" y="11247"/>
                  <a:pt x="18007" y="11245"/>
                </a:cubicBezTo>
                <a:cubicBezTo>
                  <a:pt x="18011" y="11252"/>
                  <a:pt x="18169" y="10941"/>
                  <a:pt x="18174" y="10906"/>
                </a:cubicBezTo>
                <a:cubicBezTo>
                  <a:pt x="18156" y="10886"/>
                  <a:pt x="18146" y="10778"/>
                  <a:pt x="18136" y="10779"/>
                </a:cubicBezTo>
                <a:cubicBezTo>
                  <a:pt x="18142" y="10778"/>
                  <a:pt x="18125" y="10950"/>
                  <a:pt x="18116" y="10969"/>
                </a:cubicBezTo>
                <a:cubicBezTo>
                  <a:pt x="18104" y="10995"/>
                  <a:pt x="17992" y="11219"/>
                  <a:pt x="18007" y="11245"/>
                </a:cubicBezTo>
                <a:close/>
                <a:moveTo>
                  <a:pt x="18126" y="9977"/>
                </a:moveTo>
                <a:cubicBezTo>
                  <a:pt x="18135" y="9941"/>
                  <a:pt x="18120" y="10003"/>
                  <a:pt x="18126" y="9977"/>
                </a:cubicBezTo>
                <a:cubicBezTo>
                  <a:pt x="18126" y="9977"/>
                  <a:pt x="18126" y="9977"/>
                  <a:pt x="18126" y="9977"/>
                </a:cubicBezTo>
                <a:close/>
                <a:moveTo>
                  <a:pt x="18126" y="9977"/>
                </a:moveTo>
                <a:cubicBezTo>
                  <a:pt x="18116" y="10017"/>
                  <a:pt x="18159" y="10255"/>
                  <a:pt x="18184" y="10260"/>
                </a:cubicBezTo>
                <a:cubicBezTo>
                  <a:pt x="18192" y="10246"/>
                  <a:pt x="18195" y="10228"/>
                  <a:pt x="18193" y="10207"/>
                </a:cubicBezTo>
                <a:cubicBezTo>
                  <a:pt x="18196" y="10193"/>
                  <a:pt x="18205" y="10337"/>
                  <a:pt x="18221" y="10355"/>
                </a:cubicBezTo>
                <a:cubicBezTo>
                  <a:pt x="18249" y="10384"/>
                  <a:pt x="18270" y="10329"/>
                  <a:pt x="18297" y="10355"/>
                </a:cubicBezTo>
                <a:cubicBezTo>
                  <a:pt x="18294" y="10352"/>
                  <a:pt x="18357" y="10467"/>
                  <a:pt x="18353" y="10423"/>
                </a:cubicBezTo>
                <a:cubicBezTo>
                  <a:pt x="18347" y="10400"/>
                  <a:pt x="18343" y="10377"/>
                  <a:pt x="18340" y="10353"/>
                </a:cubicBezTo>
                <a:cubicBezTo>
                  <a:pt x="18368" y="10364"/>
                  <a:pt x="18430" y="10562"/>
                  <a:pt x="18456" y="10536"/>
                </a:cubicBezTo>
                <a:cubicBezTo>
                  <a:pt x="18482" y="10508"/>
                  <a:pt x="18419" y="10411"/>
                  <a:pt x="18419" y="10378"/>
                </a:cubicBezTo>
                <a:cubicBezTo>
                  <a:pt x="18430" y="10386"/>
                  <a:pt x="18473" y="10401"/>
                  <a:pt x="18465" y="10346"/>
                </a:cubicBezTo>
                <a:cubicBezTo>
                  <a:pt x="18457" y="10299"/>
                  <a:pt x="18400" y="10318"/>
                  <a:pt x="18382" y="10299"/>
                </a:cubicBezTo>
                <a:cubicBezTo>
                  <a:pt x="18319" y="10234"/>
                  <a:pt x="18286" y="10331"/>
                  <a:pt x="18257" y="10188"/>
                </a:cubicBezTo>
                <a:cubicBezTo>
                  <a:pt x="18247" y="10139"/>
                  <a:pt x="18230" y="10058"/>
                  <a:pt x="18247" y="10005"/>
                </a:cubicBezTo>
                <a:cubicBezTo>
                  <a:pt x="18266" y="9946"/>
                  <a:pt x="18315" y="9916"/>
                  <a:pt x="18296" y="9818"/>
                </a:cubicBezTo>
                <a:cubicBezTo>
                  <a:pt x="18287" y="9776"/>
                  <a:pt x="18265" y="9769"/>
                  <a:pt x="18269" y="9716"/>
                </a:cubicBezTo>
                <a:cubicBezTo>
                  <a:pt x="18262" y="9685"/>
                  <a:pt x="18276" y="9639"/>
                  <a:pt x="18270" y="9608"/>
                </a:cubicBezTo>
                <a:cubicBezTo>
                  <a:pt x="18192" y="9621"/>
                  <a:pt x="18130" y="9545"/>
                  <a:pt x="18149" y="9767"/>
                </a:cubicBezTo>
                <a:cubicBezTo>
                  <a:pt x="18153" y="9811"/>
                  <a:pt x="18149" y="9869"/>
                  <a:pt x="18157" y="9910"/>
                </a:cubicBezTo>
                <a:cubicBezTo>
                  <a:pt x="18180" y="10029"/>
                  <a:pt x="18137" y="9935"/>
                  <a:pt x="18126" y="9977"/>
                </a:cubicBezTo>
                <a:close/>
                <a:moveTo>
                  <a:pt x="18373" y="10770"/>
                </a:moveTo>
                <a:cubicBezTo>
                  <a:pt x="18365" y="10762"/>
                  <a:pt x="18304" y="10693"/>
                  <a:pt x="18302" y="10735"/>
                </a:cubicBezTo>
                <a:cubicBezTo>
                  <a:pt x="18300" y="10769"/>
                  <a:pt x="18300" y="10849"/>
                  <a:pt x="18305" y="10892"/>
                </a:cubicBezTo>
                <a:cubicBezTo>
                  <a:pt x="18311" y="10939"/>
                  <a:pt x="18407" y="10959"/>
                  <a:pt x="18361" y="11016"/>
                </a:cubicBezTo>
                <a:cubicBezTo>
                  <a:pt x="18326" y="11060"/>
                  <a:pt x="18358" y="11106"/>
                  <a:pt x="18380" y="11141"/>
                </a:cubicBezTo>
                <a:cubicBezTo>
                  <a:pt x="18437" y="11233"/>
                  <a:pt x="18391" y="11047"/>
                  <a:pt x="18412" y="11011"/>
                </a:cubicBezTo>
                <a:cubicBezTo>
                  <a:pt x="18412" y="11029"/>
                  <a:pt x="18408" y="11091"/>
                  <a:pt x="18420" y="11099"/>
                </a:cubicBezTo>
                <a:cubicBezTo>
                  <a:pt x="18430" y="11106"/>
                  <a:pt x="18441" y="11036"/>
                  <a:pt x="18450" y="11028"/>
                </a:cubicBezTo>
                <a:cubicBezTo>
                  <a:pt x="18450" y="11088"/>
                  <a:pt x="18489" y="11112"/>
                  <a:pt x="18500" y="11052"/>
                </a:cubicBezTo>
                <a:cubicBezTo>
                  <a:pt x="18508" y="11014"/>
                  <a:pt x="18455" y="10969"/>
                  <a:pt x="18455" y="10915"/>
                </a:cubicBezTo>
                <a:cubicBezTo>
                  <a:pt x="18453" y="10807"/>
                  <a:pt x="18444" y="10847"/>
                  <a:pt x="18406" y="10869"/>
                </a:cubicBezTo>
                <a:cubicBezTo>
                  <a:pt x="18381" y="10883"/>
                  <a:pt x="18389" y="10788"/>
                  <a:pt x="18374" y="10771"/>
                </a:cubicBezTo>
                <a:cubicBezTo>
                  <a:pt x="18372" y="10769"/>
                  <a:pt x="18372" y="10769"/>
                  <a:pt x="18373" y="10770"/>
                </a:cubicBezTo>
                <a:close/>
                <a:moveTo>
                  <a:pt x="18373" y="10770"/>
                </a:moveTo>
                <a:cubicBezTo>
                  <a:pt x="18373" y="10770"/>
                  <a:pt x="18374" y="10771"/>
                  <a:pt x="18374" y="10771"/>
                </a:cubicBezTo>
                <a:cubicBezTo>
                  <a:pt x="18390" y="10789"/>
                  <a:pt x="18375" y="10773"/>
                  <a:pt x="18373" y="10770"/>
                </a:cubicBezTo>
                <a:close/>
                <a:moveTo>
                  <a:pt x="18550" y="10721"/>
                </a:moveTo>
                <a:cubicBezTo>
                  <a:pt x="18501" y="10616"/>
                  <a:pt x="18542" y="10536"/>
                  <a:pt x="18450" y="10545"/>
                </a:cubicBezTo>
                <a:cubicBezTo>
                  <a:pt x="18445" y="10594"/>
                  <a:pt x="18478" y="10619"/>
                  <a:pt x="18490" y="10647"/>
                </a:cubicBezTo>
                <a:cubicBezTo>
                  <a:pt x="18529" y="10740"/>
                  <a:pt x="18446" y="10681"/>
                  <a:pt x="18461" y="10761"/>
                </a:cubicBezTo>
                <a:cubicBezTo>
                  <a:pt x="18470" y="10805"/>
                  <a:pt x="18491" y="10791"/>
                  <a:pt x="18493" y="10838"/>
                </a:cubicBezTo>
                <a:cubicBezTo>
                  <a:pt x="18495" y="10881"/>
                  <a:pt x="18495" y="10978"/>
                  <a:pt x="18534" y="10961"/>
                </a:cubicBezTo>
                <a:cubicBezTo>
                  <a:pt x="18535" y="10904"/>
                  <a:pt x="18504" y="10846"/>
                  <a:pt x="18511" y="10797"/>
                </a:cubicBezTo>
                <a:cubicBezTo>
                  <a:pt x="18517" y="10745"/>
                  <a:pt x="18588" y="10806"/>
                  <a:pt x="18550" y="10722"/>
                </a:cubicBezTo>
                <a:cubicBezTo>
                  <a:pt x="18551" y="10724"/>
                  <a:pt x="18551" y="10725"/>
                  <a:pt x="18550" y="10721"/>
                </a:cubicBezTo>
                <a:close/>
                <a:moveTo>
                  <a:pt x="18567" y="11018"/>
                </a:moveTo>
                <a:cubicBezTo>
                  <a:pt x="18535" y="11058"/>
                  <a:pt x="18599" y="11108"/>
                  <a:pt x="18532" y="11148"/>
                </a:cubicBezTo>
                <a:cubicBezTo>
                  <a:pt x="18518" y="11179"/>
                  <a:pt x="18528" y="11169"/>
                  <a:pt x="18524" y="11213"/>
                </a:cubicBezTo>
                <a:cubicBezTo>
                  <a:pt x="18476" y="11205"/>
                  <a:pt x="18515" y="11239"/>
                  <a:pt x="18483" y="11279"/>
                </a:cubicBezTo>
                <a:cubicBezTo>
                  <a:pt x="18464" y="11302"/>
                  <a:pt x="18459" y="11211"/>
                  <a:pt x="18438" y="11195"/>
                </a:cubicBezTo>
                <a:cubicBezTo>
                  <a:pt x="18402" y="11167"/>
                  <a:pt x="18299" y="11449"/>
                  <a:pt x="18340" y="11468"/>
                </a:cubicBezTo>
                <a:cubicBezTo>
                  <a:pt x="18361" y="11478"/>
                  <a:pt x="18362" y="11323"/>
                  <a:pt x="18380" y="11341"/>
                </a:cubicBezTo>
                <a:cubicBezTo>
                  <a:pt x="18404" y="11365"/>
                  <a:pt x="18415" y="11418"/>
                  <a:pt x="18440" y="11352"/>
                </a:cubicBezTo>
                <a:cubicBezTo>
                  <a:pt x="18464" y="11290"/>
                  <a:pt x="18504" y="11376"/>
                  <a:pt x="18487" y="11430"/>
                </a:cubicBezTo>
                <a:cubicBezTo>
                  <a:pt x="18463" y="11508"/>
                  <a:pt x="18487" y="11574"/>
                  <a:pt x="18519" y="11619"/>
                </a:cubicBezTo>
                <a:cubicBezTo>
                  <a:pt x="18549" y="11661"/>
                  <a:pt x="18543" y="11619"/>
                  <a:pt x="18568" y="11616"/>
                </a:cubicBezTo>
                <a:cubicBezTo>
                  <a:pt x="18578" y="11615"/>
                  <a:pt x="18574" y="11707"/>
                  <a:pt x="18597" y="11648"/>
                </a:cubicBezTo>
                <a:cubicBezTo>
                  <a:pt x="18620" y="11587"/>
                  <a:pt x="18574" y="11526"/>
                  <a:pt x="18581" y="11463"/>
                </a:cubicBezTo>
                <a:cubicBezTo>
                  <a:pt x="18595" y="11337"/>
                  <a:pt x="18631" y="11489"/>
                  <a:pt x="18637" y="11535"/>
                </a:cubicBezTo>
                <a:cubicBezTo>
                  <a:pt x="18632" y="11471"/>
                  <a:pt x="18688" y="11246"/>
                  <a:pt x="18630" y="11212"/>
                </a:cubicBezTo>
                <a:cubicBezTo>
                  <a:pt x="18631" y="11213"/>
                  <a:pt x="18602" y="10974"/>
                  <a:pt x="18567" y="11018"/>
                </a:cubicBezTo>
                <a:close/>
                <a:moveTo>
                  <a:pt x="18509" y="12893"/>
                </a:moveTo>
                <a:cubicBezTo>
                  <a:pt x="18509" y="12925"/>
                  <a:pt x="18580" y="12922"/>
                  <a:pt x="18583" y="12922"/>
                </a:cubicBezTo>
                <a:cubicBezTo>
                  <a:pt x="18586" y="12922"/>
                  <a:pt x="18657" y="12925"/>
                  <a:pt x="18657" y="12893"/>
                </a:cubicBezTo>
                <a:cubicBezTo>
                  <a:pt x="18657" y="12848"/>
                  <a:pt x="18509" y="12848"/>
                  <a:pt x="18509" y="12893"/>
                </a:cubicBezTo>
                <a:close/>
                <a:moveTo>
                  <a:pt x="18807" y="12706"/>
                </a:moveTo>
                <a:cubicBezTo>
                  <a:pt x="18809" y="12681"/>
                  <a:pt x="18744" y="12467"/>
                  <a:pt x="18805" y="12498"/>
                </a:cubicBezTo>
                <a:cubicBezTo>
                  <a:pt x="18822" y="12507"/>
                  <a:pt x="18834" y="12488"/>
                  <a:pt x="18822" y="12454"/>
                </a:cubicBezTo>
                <a:cubicBezTo>
                  <a:pt x="18804" y="12407"/>
                  <a:pt x="18822" y="12428"/>
                  <a:pt x="18830" y="12382"/>
                </a:cubicBezTo>
                <a:cubicBezTo>
                  <a:pt x="18829" y="12388"/>
                  <a:pt x="18828" y="12396"/>
                  <a:pt x="18830" y="12382"/>
                </a:cubicBezTo>
                <a:cubicBezTo>
                  <a:pt x="18832" y="12374"/>
                  <a:pt x="18831" y="12377"/>
                  <a:pt x="18831" y="12382"/>
                </a:cubicBezTo>
                <a:cubicBezTo>
                  <a:pt x="18835" y="12359"/>
                  <a:pt x="18837" y="12335"/>
                  <a:pt x="18836" y="12310"/>
                </a:cubicBezTo>
                <a:cubicBezTo>
                  <a:pt x="18826" y="12307"/>
                  <a:pt x="18750" y="12335"/>
                  <a:pt x="18793" y="12255"/>
                </a:cubicBezTo>
                <a:cubicBezTo>
                  <a:pt x="18834" y="12179"/>
                  <a:pt x="18819" y="12103"/>
                  <a:pt x="18785" y="12201"/>
                </a:cubicBezTo>
                <a:cubicBezTo>
                  <a:pt x="18736" y="12338"/>
                  <a:pt x="18732" y="12594"/>
                  <a:pt x="18807" y="12706"/>
                </a:cubicBezTo>
                <a:close/>
                <a:moveTo>
                  <a:pt x="18703" y="13208"/>
                </a:moveTo>
                <a:cubicBezTo>
                  <a:pt x="18702" y="13214"/>
                  <a:pt x="18702" y="13213"/>
                  <a:pt x="18703" y="13208"/>
                </a:cubicBezTo>
                <a:cubicBezTo>
                  <a:pt x="18703" y="13208"/>
                  <a:pt x="18703" y="13208"/>
                  <a:pt x="18703" y="13208"/>
                </a:cubicBezTo>
                <a:close/>
                <a:moveTo>
                  <a:pt x="18706" y="13195"/>
                </a:moveTo>
                <a:cubicBezTo>
                  <a:pt x="18705" y="13200"/>
                  <a:pt x="18704" y="13205"/>
                  <a:pt x="18703" y="13208"/>
                </a:cubicBezTo>
                <a:cubicBezTo>
                  <a:pt x="18704" y="13206"/>
                  <a:pt x="18704" y="13201"/>
                  <a:pt x="18706" y="13195"/>
                </a:cubicBezTo>
                <a:close/>
                <a:moveTo>
                  <a:pt x="18708" y="13182"/>
                </a:moveTo>
                <a:cubicBezTo>
                  <a:pt x="18707" y="13187"/>
                  <a:pt x="18706" y="13191"/>
                  <a:pt x="18706" y="13195"/>
                </a:cubicBezTo>
                <a:cubicBezTo>
                  <a:pt x="18707" y="13190"/>
                  <a:pt x="18707" y="13185"/>
                  <a:pt x="18708" y="13182"/>
                </a:cubicBezTo>
                <a:close/>
                <a:moveTo>
                  <a:pt x="18631" y="13116"/>
                </a:moveTo>
                <a:cubicBezTo>
                  <a:pt x="18604" y="13180"/>
                  <a:pt x="18689" y="13281"/>
                  <a:pt x="18709" y="13177"/>
                </a:cubicBezTo>
                <a:cubicBezTo>
                  <a:pt x="18703" y="13131"/>
                  <a:pt x="18653" y="13062"/>
                  <a:pt x="18631" y="13116"/>
                </a:cubicBezTo>
                <a:close/>
                <a:moveTo>
                  <a:pt x="18709" y="13177"/>
                </a:moveTo>
                <a:cubicBezTo>
                  <a:pt x="18709" y="13177"/>
                  <a:pt x="18709" y="13179"/>
                  <a:pt x="18708" y="13182"/>
                </a:cubicBezTo>
                <a:cubicBezTo>
                  <a:pt x="18708" y="13180"/>
                  <a:pt x="18709" y="13179"/>
                  <a:pt x="18709" y="13177"/>
                </a:cubicBezTo>
                <a:close/>
                <a:moveTo>
                  <a:pt x="18965" y="13209"/>
                </a:moveTo>
                <a:cubicBezTo>
                  <a:pt x="18958" y="13205"/>
                  <a:pt x="18901" y="13061"/>
                  <a:pt x="18883" y="13049"/>
                </a:cubicBezTo>
                <a:cubicBezTo>
                  <a:pt x="18852" y="13028"/>
                  <a:pt x="18785" y="12995"/>
                  <a:pt x="18776" y="13084"/>
                </a:cubicBezTo>
                <a:cubicBezTo>
                  <a:pt x="18772" y="13116"/>
                  <a:pt x="18944" y="13197"/>
                  <a:pt x="18965" y="13209"/>
                </a:cubicBezTo>
                <a:close/>
                <a:moveTo>
                  <a:pt x="18564" y="13963"/>
                </a:moveTo>
                <a:cubicBezTo>
                  <a:pt x="18566" y="13969"/>
                  <a:pt x="18565" y="13967"/>
                  <a:pt x="18564" y="13963"/>
                </a:cubicBezTo>
                <a:cubicBezTo>
                  <a:pt x="18564" y="13963"/>
                  <a:pt x="18564" y="13963"/>
                  <a:pt x="18564" y="13963"/>
                </a:cubicBezTo>
                <a:close/>
                <a:moveTo>
                  <a:pt x="18561" y="13948"/>
                </a:moveTo>
                <a:cubicBezTo>
                  <a:pt x="18548" y="13893"/>
                  <a:pt x="18349" y="13990"/>
                  <a:pt x="18322" y="13989"/>
                </a:cubicBezTo>
                <a:cubicBezTo>
                  <a:pt x="18309" y="13988"/>
                  <a:pt x="18111" y="13990"/>
                  <a:pt x="18215" y="14056"/>
                </a:cubicBezTo>
                <a:cubicBezTo>
                  <a:pt x="18236" y="14069"/>
                  <a:pt x="18567" y="13974"/>
                  <a:pt x="18561" y="13948"/>
                </a:cubicBezTo>
                <a:close/>
                <a:moveTo>
                  <a:pt x="18561" y="13948"/>
                </a:moveTo>
                <a:cubicBezTo>
                  <a:pt x="18563" y="13956"/>
                  <a:pt x="18564" y="13960"/>
                  <a:pt x="18564" y="13963"/>
                </a:cubicBezTo>
                <a:cubicBezTo>
                  <a:pt x="18562" y="13954"/>
                  <a:pt x="18557" y="13931"/>
                  <a:pt x="18561" y="13948"/>
                </a:cubicBezTo>
                <a:close/>
                <a:moveTo>
                  <a:pt x="18149" y="14016"/>
                </a:moveTo>
                <a:cubicBezTo>
                  <a:pt x="18158" y="13879"/>
                  <a:pt x="17924" y="13927"/>
                  <a:pt x="17984" y="14067"/>
                </a:cubicBezTo>
                <a:cubicBezTo>
                  <a:pt x="17996" y="14094"/>
                  <a:pt x="18146" y="14057"/>
                  <a:pt x="18149" y="14016"/>
                </a:cubicBezTo>
                <a:close/>
                <a:moveTo>
                  <a:pt x="18149" y="14016"/>
                </a:moveTo>
                <a:cubicBezTo>
                  <a:pt x="18146" y="14057"/>
                  <a:pt x="18151" y="13986"/>
                  <a:pt x="18149" y="14016"/>
                </a:cubicBezTo>
                <a:cubicBezTo>
                  <a:pt x="18149" y="14016"/>
                  <a:pt x="18149" y="14016"/>
                  <a:pt x="18149" y="14016"/>
                </a:cubicBezTo>
                <a:close/>
                <a:moveTo>
                  <a:pt x="17948" y="14037"/>
                </a:moveTo>
                <a:cubicBezTo>
                  <a:pt x="17968" y="14025"/>
                  <a:pt x="17987" y="13996"/>
                  <a:pt x="17971" y="13952"/>
                </a:cubicBezTo>
                <a:cubicBezTo>
                  <a:pt x="17943" y="13876"/>
                  <a:pt x="17880" y="14078"/>
                  <a:pt x="17948" y="14037"/>
                </a:cubicBezTo>
                <a:close/>
                <a:moveTo>
                  <a:pt x="17644" y="13955"/>
                </a:moveTo>
                <a:cubicBezTo>
                  <a:pt x="17673" y="13961"/>
                  <a:pt x="17781" y="14035"/>
                  <a:pt x="17800" y="14018"/>
                </a:cubicBezTo>
                <a:cubicBezTo>
                  <a:pt x="17825" y="13996"/>
                  <a:pt x="17819" y="13933"/>
                  <a:pt x="17848" y="14007"/>
                </a:cubicBezTo>
                <a:cubicBezTo>
                  <a:pt x="17870" y="14062"/>
                  <a:pt x="17903" y="13959"/>
                  <a:pt x="17868" y="13927"/>
                </a:cubicBezTo>
                <a:cubicBezTo>
                  <a:pt x="17873" y="13932"/>
                  <a:pt x="17880" y="13938"/>
                  <a:pt x="17868" y="13927"/>
                </a:cubicBezTo>
                <a:cubicBezTo>
                  <a:pt x="17862" y="13922"/>
                  <a:pt x="17862" y="13922"/>
                  <a:pt x="17865" y="13924"/>
                </a:cubicBezTo>
                <a:cubicBezTo>
                  <a:pt x="17826" y="13891"/>
                  <a:pt x="17781" y="13852"/>
                  <a:pt x="17738" y="13846"/>
                </a:cubicBezTo>
                <a:cubicBezTo>
                  <a:pt x="17625" y="13828"/>
                  <a:pt x="17776" y="13728"/>
                  <a:pt x="17776" y="13727"/>
                </a:cubicBezTo>
                <a:cubicBezTo>
                  <a:pt x="17767" y="13694"/>
                  <a:pt x="17618" y="13733"/>
                  <a:pt x="17581" y="13686"/>
                </a:cubicBezTo>
                <a:cubicBezTo>
                  <a:pt x="17527" y="13617"/>
                  <a:pt x="17555" y="13734"/>
                  <a:pt x="17490" y="13732"/>
                </a:cubicBezTo>
                <a:cubicBezTo>
                  <a:pt x="17416" y="13730"/>
                  <a:pt x="17216" y="13409"/>
                  <a:pt x="17179" y="13703"/>
                </a:cubicBezTo>
                <a:cubicBezTo>
                  <a:pt x="17206" y="13704"/>
                  <a:pt x="17222" y="13717"/>
                  <a:pt x="17239" y="13760"/>
                </a:cubicBezTo>
                <a:cubicBezTo>
                  <a:pt x="17265" y="13822"/>
                  <a:pt x="17308" y="13823"/>
                  <a:pt x="17344" y="13843"/>
                </a:cubicBezTo>
                <a:cubicBezTo>
                  <a:pt x="17397" y="13872"/>
                  <a:pt x="17450" y="13849"/>
                  <a:pt x="17502" y="13889"/>
                </a:cubicBezTo>
                <a:cubicBezTo>
                  <a:pt x="17552" y="13928"/>
                  <a:pt x="17591" y="13945"/>
                  <a:pt x="17644" y="13955"/>
                </a:cubicBezTo>
                <a:close/>
                <a:moveTo>
                  <a:pt x="17194" y="13497"/>
                </a:moveTo>
                <a:cubicBezTo>
                  <a:pt x="17204" y="13462"/>
                  <a:pt x="17197" y="13486"/>
                  <a:pt x="17194" y="13497"/>
                </a:cubicBezTo>
                <a:cubicBezTo>
                  <a:pt x="17205" y="13458"/>
                  <a:pt x="17226" y="13121"/>
                  <a:pt x="17217" y="13082"/>
                </a:cubicBezTo>
                <a:cubicBezTo>
                  <a:pt x="17228" y="13090"/>
                  <a:pt x="17239" y="13101"/>
                  <a:pt x="17249" y="13115"/>
                </a:cubicBezTo>
                <a:cubicBezTo>
                  <a:pt x="17249" y="13094"/>
                  <a:pt x="17271" y="13030"/>
                  <a:pt x="17254" y="13021"/>
                </a:cubicBezTo>
                <a:cubicBezTo>
                  <a:pt x="17212" y="13001"/>
                  <a:pt x="17234" y="12921"/>
                  <a:pt x="17209" y="12875"/>
                </a:cubicBezTo>
                <a:cubicBezTo>
                  <a:pt x="17192" y="12842"/>
                  <a:pt x="17145" y="12877"/>
                  <a:pt x="17149" y="12930"/>
                </a:cubicBezTo>
                <a:cubicBezTo>
                  <a:pt x="17152" y="12976"/>
                  <a:pt x="17197" y="12975"/>
                  <a:pt x="17204" y="13044"/>
                </a:cubicBezTo>
                <a:cubicBezTo>
                  <a:pt x="17172" y="12971"/>
                  <a:pt x="17123" y="12976"/>
                  <a:pt x="17111" y="12883"/>
                </a:cubicBezTo>
                <a:cubicBezTo>
                  <a:pt x="17093" y="12746"/>
                  <a:pt x="17082" y="12803"/>
                  <a:pt x="17041" y="12716"/>
                </a:cubicBezTo>
                <a:cubicBezTo>
                  <a:pt x="17011" y="12651"/>
                  <a:pt x="17070" y="12602"/>
                  <a:pt x="17055" y="12544"/>
                </a:cubicBezTo>
                <a:cubicBezTo>
                  <a:pt x="17043" y="12500"/>
                  <a:pt x="16982" y="12408"/>
                  <a:pt x="16963" y="12372"/>
                </a:cubicBezTo>
                <a:cubicBezTo>
                  <a:pt x="16882" y="12226"/>
                  <a:pt x="16785" y="12148"/>
                  <a:pt x="16711" y="11988"/>
                </a:cubicBezTo>
                <a:cubicBezTo>
                  <a:pt x="16681" y="11924"/>
                  <a:pt x="16635" y="11764"/>
                  <a:pt x="16594" y="11748"/>
                </a:cubicBezTo>
                <a:cubicBezTo>
                  <a:pt x="16580" y="11742"/>
                  <a:pt x="16452" y="11672"/>
                  <a:pt x="16448" y="11679"/>
                </a:cubicBezTo>
                <a:cubicBezTo>
                  <a:pt x="16402" y="11752"/>
                  <a:pt x="16593" y="12069"/>
                  <a:pt x="16607" y="12125"/>
                </a:cubicBezTo>
                <a:cubicBezTo>
                  <a:pt x="16633" y="12233"/>
                  <a:pt x="16693" y="12256"/>
                  <a:pt x="16713" y="12364"/>
                </a:cubicBezTo>
                <a:cubicBezTo>
                  <a:pt x="16735" y="12487"/>
                  <a:pt x="16761" y="12552"/>
                  <a:pt x="16793" y="12662"/>
                </a:cubicBezTo>
                <a:cubicBezTo>
                  <a:pt x="16816" y="12740"/>
                  <a:pt x="16851" y="12848"/>
                  <a:pt x="16852" y="12942"/>
                </a:cubicBezTo>
                <a:cubicBezTo>
                  <a:pt x="16854" y="13030"/>
                  <a:pt x="16910" y="13097"/>
                  <a:pt x="16933" y="13158"/>
                </a:cubicBezTo>
                <a:cubicBezTo>
                  <a:pt x="16962" y="13234"/>
                  <a:pt x="16979" y="13308"/>
                  <a:pt x="17022" y="13366"/>
                </a:cubicBezTo>
                <a:cubicBezTo>
                  <a:pt x="17043" y="13395"/>
                  <a:pt x="17089" y="13534"/>
                  <a:pt x="17108" y="13542"/>
                </a:cubicBezTo>
                <a:cubicBezTo>
                  <a:pt x="17103" y="13519"/>
                  <a:pt x="17104" y="13498"/>
                  <a:pt x="17110" y="13477"/>
                </a:cubicBezTo>
                <a:cubicBezTo>
                  <a:pt x="17119" y="13492"/>
                  <a:pt x="17129" y="13505"/>
                  <a:pt x="17140" y="13515"/>
                </a:cubicBezTo>
                <a:cubicBezTo>
                  <a:pt x="17140" y="13515"/>
                  <a:pt x="17190" y="13510"/>
                  <a:pt x="17194" y="13497"/>
                </a:cubicBezTo>
                <a:cubicBezTo>
                  <a:pt x="17193" y="13502"/>
                  <a:pt x="17192" y="13504"/>
                  <a:pt x="17194" y="13497"/>
                </a:cubicBezTo>
                <a:close/>
                <a:moveTo>
                  <a:pt x="18315" y="12543"/>
                </a:moveTo>
                <a:cubicBezTo>
                  <a:pt x="18371" y="12539"/>
                  <a:pt x="18462" y="12605"/>
                  <a:pt x="18512" y="12549"/>
                </a:cubicBezTo>
                <a:cubicBezTo>
                  <a:pt x="18534" y="12526"/>
                  <a:pt x="18594" y="12311"/>
                  <a:pt x="18570" y="12328"/>
                </a:cubicBezTo>
                <a:cubicBezTo>
                  <a:pt x="18554" y="12339"/>
                  <a:pt x="18529" y="12427"/>
                  <a:pt x="18516" y="12444"/>
                </a:cubicBezTo>
                <a:cubicBezTo>
                  <a:pt x="18479" y="12492"/>
                  <a:pt x="18434" y="12492"/>
                  <a:pt x="18392" y="12470"/>
                </a:cubicBezTo>
                <a:cubicBezTo>
                  <a:pt x="18330" y="12437"/>
                  <a:pt x="18271" y="12364"/>
                  <a:pt x="18218" y="12487"/>
                </a:cubicBezTo>
                <a:cubicBezTo>
                  <a:pt x="18178" y="12580"/>
                  <a:pt x="18182" y="12772"/>
                  <a:pt x="18163" y="12886"/>
                </a:cubicBezTo>
                <a:cubicBezTo>
                  <a:pt x="18145" y="12998"/>
                  <a:pt x="18100" y="13092"/>
                  <a:pt x="18150" y="13197"/>
                </a:cubicBezTo>
                <a:cubicBezTo>
                  <a:pt x="18194" y="13292"/>
                  <a:pt x="18146" y="13376"/>
                  <a:pt x="18161" y="13482"/>
                </a:cubicBezTo>
                <a:cubicBezTo>
                  <a:pt x="18176" y="13586"/>
                  <a:pt x="18215" y="13506"/>
                  <a:pt x="18222" y="13450"/>
                </a:cubicBezTo>
                <a:cubicBezTo>
                  <a:pt x="18233" y="13367"/>
                  <a:pt x="18234" y="13277"/>
                  <a:pt x="18233" y="13192"/>
                </a:cubicBezTo>
                <a:cubicBezTo>
                  <a:pt x="18232" y="13157"/>
                  <a:pt x="18230" y="13125"/>
                  <a:pt x="18228" y="13091"/>
                </a:cubicBezTo>
                <a:cubicBezTo>
                  <a:pt x="18239" y="13079"/>
                  <a:pt x="18268" y="12995"/>
                  <a:pt x="18281" y="13063"/>
                </a:cubicBezTo>
                <a:cubicBezTo>
                  <a:pt x="18291" y="13117"/>
                  <a:pt x="18269" y="13124"/>
                  <a:pt x="18267" y="13168"/>
                </a:cubicBezTo>
                <a:cubicBezTo>
                  <a:pt x="18264" y="13212"/>
                  <a:pt x="18304" y="13244"/>
                  <a:pt x="18316" y="13265"/>
                </a:cubicBezTo>
                <a:cubicBezTo>
                  <a:pt x="18275" y="13423"/>
                  <a:pt x="18348" y="13348"/>
                  <a:pt x="18382" y="13318"/>
                </a:cubicBezTo>
                <a:cubicBezTo>
                  <a:pt x="18401" y="13301"/>
                  <a:pt x="18366" y="13060"/>
                  <a:pt x="18353" y="13021"/>
                </a:cubicBezTo>
                <a:cubicBezTo>
                  <a:pt x="18301" y="12865"/>
                  <a:pt x="18347" y="12949"/>
                  <a:pt x="18393" y="12818"/>
                </a:cubicBezTo>
                <a:cubicBezTo>
                  <a:pt x="18404" y="12788"/>
                  <a:pt x="18492" y="12666"/>
                  <a:pt x="18407" y="12714"/>
                </a:cubicBezTo>
                <a:cubicBezTo>
                  <a:pt x="18355" y="12744"/>
                  <a:pt x="18326" y="12772"/>
                  <a:pt x="18285" y="12829"/>
                </a:cubicBezTo>
                <a:cubicBezTo>
                  <a:pt x="18270" y="12850"/>
                  <a:pt x="18129" y="12555"/>
                  <a:pt x="18315" y="12543"/>
                </a:cubicBezTo>
                <a:close/>
                <a:moveTo>
                  <a:pt x="18036" y="8753"/>
                </a:moveTo>
                <a:cubicBezTo>
                  <a:pt x="18034" y="8811"/>
                  <a:pt x="18072" y="9023"/>
                  <a:pt x="18105" y="9028"/>
                </a:cubicBezTo>
                <a:cubicBezTo>
                  <a:pt x="18106" y="8982"/>
                  <a:pt x="18173" y="8517"/>
                  <a:pt x="18120" y="8516"/>
                </a:cubicBezTo>
                <a:cubicBezTo>
                  <a:pt x="18121" y="8516"/>
                  <a:pt x="18122" y="8516"/>
                  <a:pt x="18120" y="8516"/>
                </a:cubicBezTo>
                <a:cubicBezTo>
                  <a:pt x="18103" y="8516"/>
                  <a:pt x="18115" y="8516"/>
                  <a:pt x="18120" y="8516"/>
                </a:cubicBezTo>
                <a:cubicBezTo>
                  <a:pt x="18072" y="8516"/>
                  <a:pt x="18040" y="8669"/>
                  <a:pt x="18036" y="8753"/>
                </a:cubicBezTo>
                <a:close/>
                <a:moveTo>
                  <a:pt x="19073" y="5519"/>
                </a:moveTo>
                <a:cubicBezTo>
                  <a:pt x="19071" y="5515"/>
                  <a:pt x="19127" y="5409"/>
                  <a:pt x="19092" y="5420"/>
                </a:cubicBezTo>
                <a:cubicBezTo>
                  <a:pt x="19075" y="5425"/>
                  <a:pt x="19057" y="5491"/>
                  <a:pt x="19073" y="5519"/>
                </a:cubicBezTo>
                <a:close/>
                <a:moveTo>
                  <a:pt x="19092" y="5420"/>
                </a:moveTo>
                <a:cubicBezTo>
                  <a:pt x="19101" y="5417"/>
                  <a:pt x="19083" y="5423"/>
                  <a:pt x="19092" y="5420"/>
                </a:cubicBezTo>
                <a:cubicBezTo>
                  <a:pt x="19092" y="5420"/>
                  <a:pt x="19092" y="5420"/>
                  <a:pt x="19092" y="5420"/>
                </a:cubicBezTo>
                <a:close/>
                <a:moveTo>
                  <a:pt x="19362" y="4469"/>
                </a:moveTo>
                <a:cubicBezTo>
                  <a:pt x="19352" y="4454"/>
                  <a:pt x="19320" y="4624"/>
                  <a:pt x="19365" y="4572"/>
                </a:cubicBezTo>
                <a:cubicBezTo>
                  <a:pt x="19382" y="4552"/>
                  <a:pt x="19375" y="4489"/>
                  <a:pt x="19362" y="4469"/>
                </a:cubicBezTo>
                <a:close/>
                <a:moveTo>
                  <a:pt x="19365" y="4572"/>
                </a:moveTo>
                <a:cubicBezTo>
                  <a:pt x="19357" y="4581"/>
                  <a:pt x="19375" y="4560"/>
                  <a:pt x="19365" y="4572"/>
                </a:cubicBezTo>
                <a:cubicBezTo>
                  <a:pt x="19365" y="4572"/>
                  <a:pt x="19365" y="4572"/>
                  <a:pt x="19365" y="4572"/>
                </a:cubicBezTo>
                <a:close/>
                <a:moveTo>
                  <a:pt x="19192" y="5301"/>
                </a:moveTo>
                <a:cubicBezTo>
                  <a:pt x="19186" y="5297"/>
                  <a:pt x="19157" y="5328"/>
                  <a:pt x="19141" y="5321"/>
                </a:cubicBezTo>
                <a:cubicBezTo>
                  <a:pt x="19141" y="5318"/>
                  <a:pt x="19129" y="5468"/>
                  <a:pt x="19134" y="5469"/>
                </a:cubicBezTo>
                <a:cubicBezTo>
                  <a:pt x="19143" y="5457"/>
                  <a:pt x="19148" y="5440"/>
                  <a:pt x="19149" y="5419"/>
                </a:cubicBezTo>
                <a:cubicBezTo>
                  <a:pt x="19153" y="5401"/>
                  <a:pt x="19202" y="5310"/>
                  <a:pt x="19192" y="5301"/>
                </a:cubicBezTo>
                <a:close/>
                <a:moveTo>
                  <a:pt x="19276" y="5181"/>
                </a:moveTo>
                <a:cubicBezTo>
                  <a:pt x="19264" y="5174"/>
                  <a:pt x="19242" y="5284"/>
                  <a:pt x="19250" y="5289"/>
                </a:cubicBezTo>
                <a:cubicBezTo>
                  <a:pt x="19259" y="5278"/>
                  <a:pt x="19265" y="5262"/>
                  <a:pt x="19269" y="5240"/>
                </a:cubicBezTo>
                <a:cubicBezTo>
                  <a:pt x="19268" y="5247"/>
                  <a:pt x="19266" y="5252"/>
                  <a:pt x="19270" y="5238"/>
                </a:cubicBezTo>
                <a:cubicBezTo>
                  <a:pt x="19273" y="5227"/>
                  <a:pt x="19272" y="5229"/>
                  <a:pt x="19271" y="5234"/>
                </a:cubicBezTo>
                <a:cubicBezTo>
                  <a:pt x="19276" y="5218"/>
                  <a:pt x="19278" y="5200"/>
                  <a:pt x="19276" y="5181"/>
                </a:cubicBezTo>
                <a:close/>
                <a:moveTo>
                  <a:pt x="19310" y="5077"/>
                </a:moveTo>
                <a:cubicBezTo>
                  <a:pt x="19319" y="5072"/>
                  <a:pt x="19326" y="5061"/>
                  <a:pt x="19330" y="5044"/>
                </a:cubicBezTo>
                <a:cubicBezTo>
                  <a:pt x="19329" y="5049"/>
                  <a:pt x="19328" y="5053"/>
                  <a:pt x="19331" y="5044"/>
                </a:cubicBezTo>
                <a:cubicBezTo>
                  <a:pt x="19337" y="5030"/>
                  <a:pt x="19338" y="5016"/>
                  <a:pt x="19334" y="5002"/>
                </a:cubicBezTo>
                <a:cubicBezTo>
                  <a:pt x="19321" y="4998"/>
                  <a:pt x="19300" y="5073"/>
                  <a:pt x="19310" y="5077"/>
                </a:cubicBezTo>
                <a:close/>
                <a:moveTo>
                  <a:pt x="19352" y="4824"/>
                </a:moveTo>
                <a:cubicBezTo>
                  <a:pt x="19332" y="4824"/>
                  <a:pt x="19332" y="4895"/>
                  <a:pt x="19352" y="4895"/>
                </a:cubicBezTo>
                <a:cubicBezTo>
                  <a:pt x="19371" y="4895"/>
                  <a:pt x="19371" y="4824"/>
                  <a:pt x="19352" y="4824"/>
                </a:cubicBezTo>
                <a:close/>
                <a:moveTo>
                  <a:pt x="19352" y="4725"/>
                </a:moveTo>
                <a:cubicBezTo>
                  <a:pt x="19373" y="4725"/>
                  <a:pt x="19373" y="4585"/>
                  <a:pt x="19352" y="4585"/>
                </a:cubicBezTo>
                <a:cubicBezTo>
                  <a:pt x="19330" y="4585"/>
                  <a:pt x="19330" y="4725"/>
                  <a:pt x="19352" y="4725"/>
                </a:cubicBezTo>
                <a:close/>
                <a:moveTo>
                  <a:pt x="18630" y="7331"/>
                </a:moveTo>
                <a:cubicBezTo>
                  <a:pt x="18630" y="7331"/>
                  <a:pt x="18630" y="7339"/>
                  <a:pt x="18630" y="7331"/>
                </a:cubicBezTo>
                <a:cubicBezTo>
                  <a:pt x="18630" y="7331"/>
                  <a:pt x="18630" y="7331"/>
                  <a:pt x="18630" y="7331"/>
                </a:cubicBezTo>
                <a:close/>
                <a:moveTo>
                  <a:pt x="18517" y="7425"/>
                </a:moveTo>
                <a:cubicBezTo>
                  <a:pt x="18518" y="7406"/>
                  <a:pt x="18501" y="7271"/>
                  <a:pt x="18498" y="7278"/>
                </a:cubicBezTo>
                <a:cubicBezTo>
                  <a:pt x="18516" y="7245"/>
                  <a:pt x="18544" y="7552"/>
                  <a:pt x="18561" y="7572"/>
                </a:cubicBezTo>
                <a:cubicBezTo>
                  <a:pt x="18651" y="7681"/>
                  <a:pt x="18592" y="7360"/>
                  <a:pt x="18630" y="7332"/>
                </a:cubicBezTo>
                <a:cubicBezTo>
                  <a:pt x="18626" y="7299"/>
                  <a:pt x="18557" y="7205"/>
                  <a:pt x="18563" y="7198"/>
                </a:cubicBezTo>
                <a:cubicBezTo>
                  <a:pt x="18534" y="7235"/>
                  <a:pt x="18522" y="7120"/>
                  <a:pt x="18501" y="7150"/>
                </a:cubicBezTo>
                <a:cubicBezTo>
                  <a:pt x="18495" y="7159"/>
                  <a:pt x="18454" y="7233"/>
                  <a:pt x="18451" y="7243"/>
                </a:cubicBezTo>
                <a:cubicBezTo>
                  <a:pt x="18443" y="7271"/>
                  <a:pt x="18507" y="7422"/>
                  <a:pt x="18517" y="7425"/>
                </a:cubicBezTo>
                <a:close/>
                <a:moveTo>
                  <a:pt x="18451" y="7243"/>
                </a:moveTo>
                <a:cubicBezTo>
                  <a:pt x="18458" y="7221"/>
                  <a:pt x="18444" y="7266"/>
                  <a:pt x="18451" y="7243"/>
                </a:cubicBezTo>
                <a:cubicBezTo>
                  <a:pt x="18451" y="7243"/>
                  <a:pt x="18451" y="7243"/>
                  <a:pt x="18451" y="7243"/>
                </a:cubicBezTo>
                <a:close/>
                <a:moveTo>
                  <a:pt x="18766" y="7260"/>
                </a:moveTo>
                <a:cubicBezTo>
                  <a:pt x="18766" y="7261"/>
                  <a:pt x="18766" y="7260"/>
                  <a:pt x="18766" y="7260"/>
                </a:cubicBezTo>
                <a:cubicBezTo>
                  <a:pt x="18757" y="7241"/>
                  <a:pt x="18779" y="7173"/>
                  <a:pt x="18790" y="7169"/>
                </a:cubicBezTo>
                <a:cubicBezTo>
                  <a:pt x="18753" y="7005"/>
                  <a:pt x="18645" y="7150"/>
                  <a:pt x="18627" y="7248"/>
                </a:cubicBezTo>
                <a:cubicBezTo>
                  <a:pt x="18651" y="7218"/>
                  <a:pt x="18674" y="7350"/>
                  <a:pt x="18705" y="7343"/>
                </a:cubicBezTo>
                <a:cubicBezTo>
                  <a:pt x="18710" y="7252"/>
                  <a:pt x="18721" y="7161"/>
                  <a:pt x="18766" y="7260"/>
                </a:cubicBezTo>
                <a:close/>
                <a:moveTo>
                  <a:pt x="18948" y="6999"/>
                </a:moveTo>
                <a:cubicBezTo>
                  <a:pt x="18984" y="7023"/>
                  <a:pt x="18983" y="6977"/>
                  <a:pt x="18991" y="6930"/>
                </a:cubicBezTo>
                <a:cubicBezTo>
                  <a:pt x="19006" y="6843"/>
                  <a:pt x="19025" y="7027"/>
                  <a:pt x="19036" y="6989"/>
                </a:cubicBezTo>
                <a:cubicBezTo>
                  <a:pt x="19043" y="6966"/>
                  <a:pt x="19039" y="6819"/>
                  <a:pt x="19077" y="6846"/>
                </a:cubicBezTo>
                <a:cubicBezTo>
                  <a:pt x="19078" y="7071"/>
                  <a:pt x="19113" y="6821"/>
                  <a:pt x="19126" y="6803"/>
                </a:cubicBezTo>
                <a:cubicBezTo>
                  <a:pt x="19065" y="6744"/>
                  <a:pt x="19092" y="6638"/>
                  <a:pt x="19072" y="6533"/>
                </a:cubicBezTo>
                <a:cubicBezTo>
                  <a:pt x="19047" y="6408"/>
                  <a:pt x="19058" y="6426"/>
                  <a:pt x="19055" y="6317"/>
                </a:cubicBezTo>
                <a:cubicBezTo>
                  <a:pt x="19051" y="6212"/>
                  <a:pt x="19052" y="6179"/>
                  <a:pt x="19009" y="6092"/>
                </a:cubicBezTo>
                <a:cubicBezTo>
                  <a:pt x="18991" y="6055"/>
                  <a:pt x="18920" y="5888"/>
                  <a:pt x="18903" y="5901"/>
                </a:cubicBezTo>
                <a:cubicBezTo>
                  <a:pt x="18871" y="5925"/>
                  <a:pt x="18870" y="5982"/>
                  <a:pt x="18875" y="6042"/>
                </a:cubicBezTo>
                <a:cubicBezTo>
                  <a:pt x="18885" y="6150"/>
                  <a:pt x="18921" y="6237"/>
                  <a:pt x="18935" y="6357"/>
                </a:cubicBezTo>
                <a:cubicBezTo>
                  <a:pt x="18947" y="6467"/>
                  <a:pt x="18909" y="6567"/>
                  <a:pt x="18867" y="6623"/>
                </a:cubicBezTo>
                <a:cubicBezTo>
                  <a:pt x="18809" y="6700"/>
                  <a:pt x="18822" y="6522"/>
                  <a:pt x="18813" y="6529"/>
                </a:cubicBezTo>
                <a:cubicBezTo>
                  <a:pt x="18787" y="6549"/>
                  <a:pt x="18804" y="6688"/>
                  <a:pt x="18794" y="6735"/>
                </a:cubicBezTo>
                <a:cubicBezTo>
                  <a:pt x="18767" y="6872"/>
                  <a:pt x="18825" y="6830"/>
                  <a:pt x="18739" y="6812"/>
                </a:cubicBezTo>
                <a:cubicBezTo>
                  <a:pt x="18719" y="6807"/>
                  <a:pt x="18628" y="6840"/>
                  <a:pt x="18608" y="6856"/>
                </a:cubicBezTo>
                <a:cubicBezTo>
                  <a:pt x="18606" y="6858"/>
                  <a:pt x="18511" y="7073"/>
                  <a:pt x="18509" y="7028"/>
                </a:cubicBezTo>
                <a:cubicBezTo>
                  <a:pt x="18518" y="7202"/>
                  <a:pt x="18728" y="6974"/>
                  <a:pt x="18775" y="6990"/>
                </a:cubicBezTo>
                <a:cubicBezTo>
                  <a:pt x="18816" y="7005"/>
                  <a:pt x="18802" y="7127"/>
                  <a:pt x="18850" y="7172"/>
                </a:cubicBezTo>
                <a:cubicBezTo>
                  <a:pt x="18869" y="7190"/>
                  <a:pt x="18895" y="7080"/>
                  <a:pt x="18905" y="7049"/>
                </a:cubicBezTo>
                <a:cubicBezTo>
                  <a:pt x="18915" y="7016"/>
                  <a:pt x="18856" y="6999"/>
                  <a:pt x="18877" y="6949"/>
                </a:cubicBezTo>
                <a:cubicBezTo>
                  <a:pt x="18888" y="6921"/>
                  <a:pt x="18937" y="6991"/>
                  <a:pt x="18948" y="6999"/>
                </a:cubicBezTo>
                <a:close/>
                <a:moveTo>
                  <a:pt x="19033" y="5496"/>
                </a:moveTo>
                <a:cubicBezTo>
                  <a:pt x="19032" y="5510"/>
                  <a:pt x="19033" y="5504"/>
                  <a:pt x="19033" y="5496"/>
                </a:cubicBezTo>
                <a:cubicBezTo>
                  <a:pt x="19033" y="5496"/>
                  <a:pt x="19033" y="5496"/>
                  <a:pt x="19033" y="5496"/>
                </a:cubicBezTo>
                <a:close/>
                <a:moveTo>
                  <a:pt x="19096" y="5643"/>
                </a:moveTo>
                <a:cubicBezTo>
                  <a:pt x="19039" y="5690"/>
                  <a:pt x="19002" y="5692"/>
                  <a:pt x="19011" y="5817"/>
                </a:cubicBezTo>
                <a:cubicBezTo>
                  <a:pt x="19015" y="5882"/>
                  <a:pt x="18926" y="5785"/>
                  <a:pt x="18918" y="5777"/>
                </a:cubicBezTo>
                <a:cubicBezTo>
                  <a:pt x="18904" y="5761"/>
                  <a:pt x="18816" y="5740"/>
                  <a:pt x="18805" y="5767"/>
                </a:cubicBezTo>
                <a:cubicBezTo>
                  <a:pt x="18779" y="5830"/>
                  <a:pt x="18882" y="5840"/>
                  <a:pt x="18887" y="5867"/>
                </a:cubicBezTo>
                <a:cubicBezTo>
                  <a:pt x="18887" y="5866"/>
                  <a:pt x="18832" y="5946"/>
                  <a:pt x="18823" y="5929"/>
                </a:cubicBezTo>
                <a:cubicBezTo>
                  <a:pt x="18807" y="5898"/>
                  <a:pt x="18821" y="5867"/>
                  <a:pt x="18798" y="5836"/>
                </a:cubicBezTo>
                <a:cubicBezTo>
                  <a:pt x="18766" y="5792"/>
                  <a:pt x="18759" y="5767"/>
                  <a:pt x="18783" y="5706"/>
                </a:cubicBezTo>
                <a:cubicBezTo>
                  <a:pt x="18804" y="5654"/>
                  <a:pt x="18767" y="5681"/>
                  <a:pt x="18768" y="5639"/>
                </a:cubicBezTo>
                <a:cubicBezTo>
                  <a:pt x="18776" y="5627"/>
                  <a:pt x="18820" y="5654"/>
                  <a:pt x="18827" y="5653"/>
                </a:cubicBezTo>
                <a:cubicBezTo>
                  <a:pt x="18847" y="5598"/>
                  <a:pt x="18758" y="5355"/>
                  <a:pt x="18745" y="5315"/>
                </a:cubicBezTo>
                <a:cubicBezTo>
                  <a:pt x="18770" y="5226"/>
                  <a:pt x="18978" y="5679"/>
                  <a:pt x="19034" y="5483"/>
                </a:cubicBezTo>
                <a:cubicBezTo>
                  <a:pt x="19033" y="5488"/>
                  <a:pt x="19033" y="5492"/>
                  <a:pt x="19033" y="5495"/>
                </a:cubicBezTo>
                <a:cubicBezTo>
                  <a:pt x="19033" y="5489"/>
                  <a:pt x="19034" y="5483"/>
                  <a:pt x="19034" y="5483"/>
                </a:cubicBezTo>
                <a:cubicBezTo>
                  <a:pt x="19031" y="5535"/>
                  <a:pt x="19065" y="5653"/>
                  <a:pt x="19096" y="5643"/>
                </a:cubicBezTo>
                <a:close/>
                <a:moveTo>
                  <a:pt x="18829" y="5159"/>
                </a:moveTo>
                <a:cubicBezTo>
                  <a:pt x="18830" y="5165"/>
                  <a:pt x="18832" y="5171"/>
                  <a:pt x="18833" y="5178"/>
                </a:cubicBezTo>
                <a:cubicBezTo>
                  <a:pt x="18832" y="5172"/>
                  <a:pt x="18831" y="5165"/>
                  <a:pt x="18829" y="5159"/>
                </a:cubicBezTo>
                <a:close/>
                <a:moveTo>
                  <a:pt x="18411" y="4270"/>
                </a:moveTo>
                <a:cubicBezTo>
                  <a:pt x="18476" y="4384"/>
                  <a:pt x="18539" y="4512"/>
                  <a:pt x="18578" y="4673"/>
                </a:cubicBezTo>
                <a:cubicBezTo>
                  <a:pt x="18589" y="4717"/>
                  <a:pt x="18587" y="4762"/>
                  <a:pt x="18611" y="4788"/>
                </a:cubicBezTo>
                <a:cubicBezTo>
                  <a:pt x="18654" y="4833"/>
                  <a:pt x="18640" y="4894"/>
                  <a:pt x="18667" y="4958"/>
                </a:cubicBezTo>
                <a:cubicBezTo>
                  <a:pt x="18688" y="5009"/>
                  <a:pt x="18721" y="5189"/>
                  <a:pt x="18758" y="5198"/>
                </a:cubicBezTo>
                <a:cubicBezTo>
                  <a:pt x="18731" y="5032"/>
                  <a:pt x="18809" y="5077"/>
                  <a:pt x="18829" y="5159"/>
                </a:cubicBezTo>
                <a:cubicBezTo>
                  <a:pt x="18800" y="5007"/>
                  <a:pt x="18697" y="4982"/>
                  <a:pt x="18670" y="4815"/>
                </a:cubicBezTo>
                <a:cubicBezTo>
                  <a:pt x="18665" y="4783"/>
                  <a:pt x="18625" y="4655"/>
                  <a:pt x="18664" y="4658"/>
                </a:cubicBezTo>
                <a:cubicBezTo>
                  <a:pt x="18705" y="4660"/>
                  <a:pt x="18748" y="4715"/>
                  <a:pt x="18776" y="4766"/>
                </a:cubicBezTo>
                <a:cubicBezTo>
                  <a:pt x="18702" y="4609"/>
                  <a:pt x="18610" y="4462"/>
                  <a:pt x="18530" y="4314"/>
                </a:cubicBezTo>
                <a:cubicBezTo>
                  <a:pt x="18458" y="4180"/>
                  <a:pt x="18403" y="3947"/>
                  <a:pt x="18305" y="3871"/>
                </a:cubicBezTo>
                <a:cubicBezTo>
                  <a:pt x="18294" y="3902"/>
                  <a:pt x="18353" y="3989"/>
                  <a:pt x="18357" y="4038"/>
                </a:cubicBezTo>
                <a:cubicBezTo>
                  <a:pt x="18351" y="4037"/>
                  <a:pt x="18316" y="3951"/>
                  <a:pt x="18317" y="4024"/>
                </a:cubicBezTo>
                <a:cubicBezTo>
                  <a:pt x="18317" y="4021"/>
                  <a:pt x="18317" y="4019"/>
                  <a:pt x="18317" y="4024"/>
                </a:cubicBezTo>
                <a:cubicBezTo>
                  <a:pt x="18317" y="4032"/>
                  <a:pt x="18317" y="4028"/>
                  <a:pt x="18317" y="4025"/>
                </a:cubicBezTo>
                <a:cubicBezTo>
                  <a:pt x="18318" y="4067"/>
                  <a:pt x="18395" y="4244"/>
                  <a:pt x="18411" y="4270"/>
                </a:cubicBezTo>
                <a:close/>
                <a:moveTo>
                  <a:pt x="16915" y="995"/>
                </a:moveTo>
                <a:cubicBezTo>
                  <a:pt x="16973" y="1013"/>
                  <a:pt x="17071" y="1079"/>
                  <a:pt x="17120" y="990"/>
                </a:cubicBezTo>
                <a:cubicBezTo>
                  <a:pt x="17085" y="977"/>
                  <a:pt x="16908" y="917"/>
                  <a:pt x="16884" y="963"/>
                </a:cubicBezTo>
                <a:cubicBezTo>
                  <a:pt x="16889" y="988"/>
                  <a:pt x="16900" y="998"/>
                  <a:pt x="16915" y="995"/>
                </a:cubicBezTo>
                <a:close/>
                <a:moveTo>
                  <a:pt x="16473" y="977"/>
                </a:moveTo>
                <a:cubicBezTo>
                  <a:pt x="16455" y="968"/>
                  <a:pt x="16513" y="997"/>
                  <a:pt x="16473" y="977"/>
                </a:cubicBezTo>
                <a:cubicBezTo>
                  <a:pt x="16473" y="977"/>
                  <a:pt x="16473" y="977"/>
                  <a:pt x="16473" y="977"/>
                </a:cubicBezTo>
                <a:close/>
                <a:moveTo>
                  <a:pt x="16473" y="977"/>
                </a:moveTo>
                <a:cubicBezTo>
                  <a:pt x="16549" y="1015"/>
                  <a:pt x="16593" y="1009"/>
                  <a:pt x="16666" y="993"/>
                </a:cubicBezTo>
                <a:cubicBezTo>
                  <a:pt x="16704" y="985"/>
                  <a:pt x="16742" y="1004"/>
                  <a:pt x="16780" y="986"/>
                </a:cubicBezTo>
                <a:cubicBezTo>
                  <a:pt x="16831" y="961"/>
                  <a:pt x="16799" y="903"/>
                  <a:pt x="16763" y="890"/>
                </a:cubicBezTo>
                <a:cubicBezTo>
                  <a:pt x="16716" y="873"/>
                  <a:pt x="16665" y="891"/>
                  <a:pt x="16620" y="863"/>
                </a:cubicBezTo>
                <a:cubicBezTo>
                  <a:pt x="16577" y="836"/>
                  <a:pt x="16567" y="885"/>
                  <a:pt x="16533" y="881"/>
                </a:cubicBezTo>
                <a:cubicBezTo>
                  <a:pt x="16492" y="876"/>
                  <a:pt x="16458" y="831"/>
                  <a:pt x="16412" y="834"/>
                </a:cubicBezTo>
                <a:cubicBezTo>
                  <a:pt x="16394" y="930"/>
                  <a:pt x="16439" y="960"/>
                  <a:pt x="16473" y="977"/>
                </a:cubicBezTo>
                <a:close/>
                <a:moveTo>
                  <a:pt x="14103" y="391"/>
                </a:moveTo>
                <a:cubicBezTo>
                  <a:pt x="14107" y="387"/>
                  <a:pt x="14115" y="385"/>
                  <a:pt x="14128" y="389"/>
                </a:cubicBezTo>
                <a:cubicBezTo>
                  <a:pt x="14094" y="421"/>
                  <a:pt x="14179" y="477"/>
                  <a:pt x="14191" y="479"/>
                </a:cubicBezTo>
                <a:cubicBezTo>
                  <a:pt x="14217" y="485"/>
                  <a:pt x="14423" y="551"/>
                  <a:pt x="14430" y="498"/>
                </a:cubicBezTo>
                <a:cubicBezTo>
                  <a:pt x="14398" y="476"/>
                  <a:pt x="14389" y="413"/>
                  <a:pt x="14360" y="388"/>
                </a:cubicBezTo>
                <a:cubicBezTo>
                  <a:pt x="14332" y="364"/>
                  <a:pt x="14297" y="374"/>
                  <a:pt x="14267" y="365"/>
                </a:cubicBezTo>
                <a:cubicBezTo>
                  <a:pt x="14196" y="343"/>
                  <a:pt x="14159" y="229"/>
                  <a:pt x="14079" y="241"/>
                </a:cubicBezTo>
                <a:cubicBezTo>
                  <a:pt x="14051" y="245"/>
                  <a:pt x="13977" y="256"/>
                  <a:pt x="13986" y="347"/>
                </a:cubicBezTo>
                <a:cubicBezTo>
                  <a:pt x="13998" y="452"/>
                  <a:pt x="14059" y="404"/>
                  <a:pt x="14103" y="391"/>
                </a:cubicBezTo>
                <a:close/>
                <a:moveTo>
                  <a:pt x="14103" y="391"/>
                </a:moveTo>
                <a:cubicBezTo>
                  <a:pt x="14094" y="399"/>
                  <a:pt x="14103" y="413"/>
                  <a:pt x="14128" y="389"/>
                </a:cubicBezTo>
                <a:cubicBezTo>
                  <a:pt x="14121" y="387"/>
                  <a:pt x="14112" y="388"/>
                  <a:pt x="14103" y="391"/>
                </a:cubicBezTo>
                <a:close/>
                <a:moveTo>
                  <a:pt x="12029" y="300"/>
                </a:moveTo>
                <a:cubicBezTo>
                  <a:pt x="12031" y="299"/>
                  <a:pt x="12032" y="298"/>
                  <a:pt x="12036" y="299"/>
                </a:cubicBezTo>
                <a:cubicBezTo>
                  <a:pt x="12036" y="304"/>
                  <a:pt x="12034" y="306"/>
                  <a:pt x="12033" y="307"/>
                </a:cubicBezTo>
                <a:cubicBezTo>
                  <a:pt x="12030" y="313"/>
                  <a:pt x="12028" y="318"/>
                  <a:pt x="12024" y="323"/>
                </a:cubicBezTo>
                <a:cubicBezTo>
                  <a:pt x="12042" y="312"/>
                  <a:pt x="12083" y="341"/>
                  <a:pt x="12095" y="345"/>
                </a:cubicBezTo>
                <a:cubicBezTo>
                  <a:pt x="12130" y="356"/>
                  <a:pt x="12165" y="311"/>
                  <a:pt x="12192" y="275"/>
                </a:cubicBezTo>
                <a:cubicBezTo>
                  <a:pt x="12139" y="217"/>
                  <a:pt x="12128" y="313"/>
                  <a:pt x="12082" y="293"/>
                </a:cubicBezTo>
                <a:cubicBezTo>
                  <a:pt x="12038" y="274"/>
                  <a:pt x="11993" y="262"/>
                  <a:pt x="11946" y="284"/>
                </a:cubicBezTo>
                <a:cubicBezTo>
                  <a:pt x="11955" y="337"/>
                  <a:pt x="12005" y="304"/>
                  <a:pt x="12029" y="300"/>
                </a:cubicBezTo>
                <a:close/>
                <a:moveTo>
                  <a:pt x="12029" y="300"/>
                </a:moveTo>
                <a:cubicBezTo>
                  <a:pt x="12024" y="302"/>
                  <a:pt x="12029" y="308"/>
                  <a:pt x="12033" y="307"/>
                </a:cubicBezTo>
                <a:cubicBezTo>
                  <a:pt x="12034" y="304"/>
                  <a:pt x="12035" y="302"/>
                  <a:pt x="12036" y="299"/>
                </a:cubicBezTo>
                <a:cubicBezTo>
                  <a:pt x="12034" y="299"/>
                  <a:pt x="12032" y="299"/>
                  <a:pt x="12029" y="300"/>
                </a:cubicBezTo>
                <a:close/>
                <a:moveTo>
                  <a:pt x="12024" y="323"/>
                </a:moveTo>
                <a:cubicBezTo>
                  <a:pt x="12022" y="324"/>
                  <a:pt x="12020" y="327"/>
                  <a:pt x="12018" y="330"/>
                </a:cubicBezTo>
                <a:cubicBezTo>
                  <a:pt x="12021" y="328"/>
                  <a:pt x="12022" y="325"/>
                  <a:pt x="12024" y="323"/>
                </a:cubicBezTo>
                <a:close/>
                <a:moveTo>
                  <a:pt x="12358" y="302"/>
                </a:moveTo>
                <a:cubicBezTo>
                  <a:pt x="12351" y="305"/>
                  <a:pt x="12346" y="307"/>
                  <a:pt x="12359" y="301"/>
                </a:cubicBezTo>
                <a:cubicBezTo>
                  <a:pt x="12379" y="292"/>
                  <a:pt x="12368" y="297"/>
                  <a:pt x="12359" y="301"/>
                </a:cubicBezTo>
                <a:cubicBezTo>
                  <a:pt x="12393" y="286"/>
                  <a:pt x="12400" y="352"/>
                  <a:pt x="12428" y="371"/>
                </a:cubicBezTo>
                <a:cubicBezTo>
                  <a:pt x="12469" y="398"/>
                  <a:pt x="12499" y="355"/>
                  <a:pt x="12537" y="334"/>
                </a:cubicBezTo>
                <a:cubicBezTo>
                  <a:pt x="12554" y="324"/>
                  <a:pt x="12681" y="339"/>
                  <a:pt x="12677" y="280"/>
                </a:cubicBezTo>
                <a:cubicBezTo>
                  <a:pt x="12657" y="254"/>
                  <a:pt x="12623" y="247"/>
                  <a:pt x="12594" y="265"/>
                </a:cubicBezTo>
                <a:cubicBezTo>
                  <a:pt x="12556" y="289"/>
                  <a:pt x="12523" y="300"/>
                  <a:pt x="12483" y="289"/>
                </a:cubicBezTo>
                <a:cubicBezTo>
                  <a:pt x="12485" y="289"/>
                  <a:pt x="12482" y="193"/>
                  <a:pt x="12471" y="182"/>
                </a:cubicBezTo>
                <a:cubicBezTo>
                  <a:pt x="12443" y="155"/>
                  <a:pt x="12372" y="232"/>
                  <a:pt x="12343" y="245"/>
                </a:cubicBezTo>
                <a:cubicBezTo>
                  <a:pt x="12321" y="255"/>
                  <a:pt x="12331" y="290"/>
                  <a:pt x="12314" y="310"/>
                </a:cubicBezTo>
                <a:cubicBezTo>
                  <a:pt x="12304" y="322"/>
                  <a:pt x="12281" y="295"/>
                  <a:pt x="12272" y="317"/>
                </a:cubicBezTo>
                <a:cubicBezTo>
                  <a:pt x="12255" y="357"/>
                  <a:pt x="12347" y="307"/>
                  <a:pt x="12358" y="302"/>
                </a:cubicBezTo>
                <a:close/>
                <a:moveTo>
                  <a:pt x="12358" y="302"/>
                </a:moveTo>
                <a:cubicBezTo>
                  <a:pt x="12358" y="302"/>
                  <a:pt x="12358" y="301"/>
                  <a:pt x="12359" y="301"/>
                </a:cubicBezTo>
                <a:cubicBezTo>
                  <a:pt x="12359" y="301"/>
                  <a:pt x="12359" y="301"/>
                  <a:pt x="12359" y="301"/>
                </a:cubicBezTo>
                <a:cubicBezTo>
                  <a:pt x="12359" y="301"/>
                  <a:pt x="12358" y="302"/>
                  <a:pt x="12358" y="302"/>
                </a:cubicBezTo>
                <a:close/>
                <a:moveTo>
                  <a:pt x="12742" y="303"/>
                </a:moveTo>
                <a:cubicBezTo>
                  <a:pt x="12739" y="303"/>
                  <a:pt x="12737" y="303"/>
                  <a:pt x="12742" y="303"/>
                </a:cubicBezTo>
                <a:cubicBezTo>
                  <a:pt x="12764" y="302"/>
                  <a:pt x="12774" y="307"/>
                  <a:pt x="12793" y="279"/>
                </a:cubicBezTo>
                <a:cubicBezTo>
                  <a:pt x="12782" y="217"/>
                  <a:pt x="12712" y="254"/>
                  <a:pt x="12688" y="274"/>
                </a:cubicBezTo>
                <a:cubicBezTo>
                  <a:pt x="12667" y="292"/>
                  <a:pt x="12738" y="303"/>
                  <a:pt x="12742" y="303"/>
                </a:cubicBezTo>
                <a:close/>
                <a:moveTo>
                  <a:pt x="12545" y="1097"/>
                </a:moveTo>
                <a:cubicBezTo>
                  <a:pt x="12547" y="1115"/>
                  <a:pt x="12574" y="1146"/>
                  <a:pt x="12554" y="1161"/>
                </a:cubicBezTo>
                <a:cubicBezTo>
                  <a:pt x="12519" y="1187"/>
                  <a:pt x="12539" y="1264"/>
                  <a:pt x="12526" y="1304"/>
                </a:cubicBezTo>
                <a:cubicBezTo>
                  <a:pt x="12517" y="1331"/>
                  <a:pt x="12479" y="1318"/>
                  <a:pt x="12478" y="1360"/>
                </a:cubicBezTo>
                <a:cubicBezTo>
                  <a:pt x="12476" y="1430"/>
                  <a:pt x="12532" y="1418"/>
                  <a:pt x="12552" y="1419"/>
                </a:cubicBezTo>
                <a:cubicBezTo>
                  <a:pt x="12592" y="1423"/>
                  <a:pt x="12602" y="1491"/>
                  <a:pt x="12638" y="1511"/>
                </a:cubicBezTo>
                <a:cubicBezTo>
                  <a:pt x="12678" y="1532"/>
                  <a:pt x="12773" y="1554"/>
                  <a:pt x="12811" y="1524"/>
                </a:cubicBezTo>
                <a:cubicBezTo>
                  <a:pt x="12814" y="1506"/>
                  <a:pt x="12709" y="1418"/>
                  <a:pt x="12695" y="1375"/>
                </a:cubicBezTo>
                <a:cubicBezTo>
                  <a:pt x="12650" y="1244"/>
                  <a:pt x="12729" y="1096"/>
                  <a:pt x="12777" y="1030"/>
                </a:cubicBezTo>
                <a:cubicBezTo>
                  <a:pt x="12895" y="865"/>
                  <a:pt x="13042" y="905"/>
                  <a:pt x="13161" y="769"/>
                </a:cubicBezTo>
                <a:cubicBezTo>
                  <a:pt x="13117" y="641"/>
                  <a:pt x="13029" y="763"/>
                  <a:pt x="12974" y="782"/>
                </a:cubicBezTo>
                <a:cubicBezTo>
                  <a:pt x="12899" y="808"/>
                  <a:pt x="12827" y="809"/>
                  <a:pt x="12754" y="837"/>
                </a:cubicBezTo>
                <a:cubicBezTo>
                  <a:pt x="12723" y="849"/>
                  <a:pt x="12529" y="985"/>
                  <a:pt x="12545" y="1097"/>
                </a:cubicBezTo>
                <a:close/>
                <a:moveTo>
                  <a:pt x="12754" y="837"/>
                </a:moveTo>
                <a:cubicBezTo>
                  <a:pt x="12766" y="832"/>
                  <a:pt x="12717" y="851"/>
                  <a:pt x="12754" y="837"/>
                </a:cubicBezTo>
                <a:cubicBezTo>
                  <a:pt x="12754" y="837"/>
                  <a:pt x="12754" y="837"/>
                  <a:pt x="12754" y="837"/>
                </a:cubicBezTo>
                <a:close/>
                <a:moveTo>
                  <a:pt x="15435" y="11127"/>
                </a:moveTo>
                <a:cubicBezTo>
                  <a:pt x="15344" y="10815"/>
                  <a:pt x="15356" y="11392"/>
                  <a:pt x="15369" y="11507"/>
                </a:cubicBezTo>
                <a:cubicBezTo>
                  <a:pt x="15383" y="11645"/>
                  <a:pt x="15421" y="11641"/>
                  <a:pt x="15476" y="11563"/>
                </a:cubicBezTo>
                <a:cubicBezTo>
                  <a:pt x="15549" y="11458"/>
                  <a:pt x="15466" y="11233"/>
                  <a:pt x="15435" y="11127"/>
                </a:cubicBezTo>
                <a:cubicBezTo>
                  <a:pt x="15432" y="11117"/>
                  <a:pt x="15433" y="11120"/>
                  <a:pt x="15435" y="11127"/>
                </a:cubicBezTo>
                <a:close/>
                <a:moveTo>
                  <a:pt x="18435" y="13505"/>
                </a:moveTo>
                <a:cubicBezTo>
                  <a:pt x="18445" y="13474"/>
                  <a:pt x="18440" y="13339"/>
                  <a:pt x="18417" y="13339"/>
                </a:cubicBezTo>
                <a:cubicBezTo>
                  <a:pt x="18362" y="13339"/>
                  <a:pt x="18400" y="13611"/>
                  <a:pt x="18435" y="13505"/>
                </a:cubicBezTo>
                <a:close/>
                <a:moveTo>
                  <a:pt x="19678" y="12982"/>
                </a:moveTo>
                <a:cubicBezTo>
                  <a:pt x="19673" y="12979"/>
                  <a:pt x="19378" y="12679"/>
                  <a:pt x="19404" y="12913"/>
                </a:cubicBezTo>
                <a:cubicBezTo>
                  <a:pt x="19341" y="12945"/>
                  <a:pt x="19349" y="13007"/>
                  <a:pt x="19303" y="13092"/>
                </a:cubicBezTo>
                <a:cubicBezTo>
                  <a:pt x="19269" y="13156"/>
                  <a:pt x="19272" y="12975"/>
                  <a:pt x="19231" y="12975"/>
                </a:cubicBezTo>
                <a:cubicBezTo>
                  <a:pt x="19219" y="12975"/>
                  <a:pt x="19234" y="12831"/>
                  <a:pt x="19234" y="12823"/>
                </a:cubicBezTo>
                <a:cubicBezTo>
                  <a:pt x="19237" y="12711"/>
                  <a:pt x="19208" y="12713"/>
                  <a:pt x="19172" y="12677"/>
                </a:cubicBezTo>
                <a:cubicBezTo>
                  <a:pt x="19138" y="12677"/>
                  <a:pt x="19009" y="12584"/>
                  <a:pt x="18988" y="12716"/>
                </a:cubicBezTo>
                <a:cubicBezTo>
                  <a:pt x="18941" y="12663"/>
                  <a:pt x="18964" y="12845"/>
                  <a:pt x="19020" y="12868"/>
                </a:cubicBezTo>
                <a:cubicBezTo>
                  <a:pt x="19055" y="12882"/>
                  <a:pt x="19038" y="12984"/>
                  <a:pt x="19080" y="13001"/>
                </a:cubicBezTo>
                <a:cubicBezTo>
                  <a:pt x="19023" y="13023"/>
                  <a:pt x="19089" y="13161"/>
                  <a:pt x="19096" y="13217"/>
                </a:cubicBezTo>
                <a:cubicBezTo>
                  <a:pt x="19118" y="13398"/>
                  <a:pt x="19164" y="13185"/>
                  <a:pt x="19198" y="13228"/>
                </a:cubicBezTo>
                <a:cubicBezTo>
                  <a:pt x="19273" y="13322"/>
                  <a:pt x="19330" y="13387"/>
                  <a:pt x="19418" y="13444"/>
                </a:cubicBezTo>
                <a:cubicBezTo>
                  <a:pt x="19438" y="13469"/>
                  <a:pt x="19513" y="13624"/>
                  <a:pt x="19502" y="13686"/>
                </a:cubicBezTo>
                <a:cubicBezTo>
                  <a:pt x="19483" y="13777"/>
                  <a:pt x="19518" y="13721"/>
                  <a:pt x="19468" y="13778"/>
                </a:cubicBezTo>
                <a:cubicBezTo>
                  <a:pt x="19433" y="13815"/>
                  <a:pt x="19414" y="13889"/>
                  <a:pt x="19415" y="13967"/>
                </a:cubicBezTo>
                <a:cubicBezTo>
                  <a:pt x="19416" y="14004"/>
                  <a:pt x="19496" y="13984"/>
                  <a:pt x="19513" y="13984"/>
                </a:cubicBezTo>
                <a:cubicBezTo>
                  <a:pt x="19525" y="13984"/>
                  <a:pt x="19569" y="13953"/>
                  <a:pt x="19586" y="13948"/>
                </a:cubicBezTo>
                <a:cubicBezTo>
                  <a:pt x="19612" y="13964"/>
                  <a:pt x="19658" y="14069"/>
                  <a:pt x="19683" y="14116"/>
                </a:cubicBezTo>
                <a:cubicBezTo>
                  <a:pt x="19684" y="14120"/>
                  <a:pt x="19685" y="14122"/>
                  <a:pt x="19686" y="14122"/>
                </a:cubicBezTo>
                <a:cubicBezTo>
                  <a:pt x="19739" y="14112"/>
                  <a:pt x="19896" y="14151"/>
                  <a:pt x="19853" y="13972"/>
                </a:cubicBezTo>
                <a:cubicBezTo>
                  <a:pt x="19975" y="13799"/>
                  <a:pt x="20028" y="13972"/>
                  <a:pt x="20097" y="14168"/>
                </a:cubicBezTo>
                <a:cubicBezTo>
                  <a:pt x="20136" y="14278"/>
                  <a:pt x="20174" y="14268"/>
                  <a:pt x="20232" y="14297"/>
                </a:cubicBezTo>
                <a:cubicBezTo>
                  <a:pt x="20268" y="14302"/>
                  <a:pt x="20307" y="14387"/>
                  <a:pt x="20343" y="14364"/>
                </a:cubicBezTo>
                <a:cubicBezTo>
                  <a:pt x="20342" y="14365"/>
                  <a:pt x="20342" y="14365"/>
                  <a:pt x="20343" y="14364"/>
                </a:cubicBezTo>
                <a:cubicBezTo>
                  <a:pt x="20352" y="14358"/>
                  <a:pt x="20346" y="14362"/>
                  <a:pt x="20343" y="14364"/>
                </a:cubicBezTo>
                <a:cubicBezTo>
                  <a:pt x="20412" y="14315"/>
                  <a:pt x="20304" y="14122"/>
                  <a:pt x="20272" y="14121"/>
                </a:cubicBezTo>
                <a:cubicBezTo>
                  <a:pt x="20284" y="14054"/>
                  <a:pt x="20222" y="14010"/>
                  <a:pt x="20213" y="13926"/>
                </a:cubicBezTo>
                <a:cubicBezTo>
                  <a:pt x="20205" y="13856"/>
                  <a:pt x="20148" y="13806"/>
                  <a:pt x="20134" y="13726"/>
                </a:cubicBezTo>
                <a:cubicBezTo>
                  <a:pt x="20170" y="13714"/>
                  <a:pt x="20189" y="13752"/>
                  <a:pt x="20199" y="13681"/>
                </a:cubicBezTo>
                <a:cubicBezTo>
                  <a:pt x="20203" y="13576"/>
                  <a:pt x="20111" y="13452"/>
                  <a:pt x="20062" y="13462"/>
                </a:cubicBezTo>
                <a:cubicBezTo>
                  <a:pt x="20112" y="13282"/>
                  <a:pt x="19750" y="13006"/>
                  <a:pt x="19686" y="12988"/>
                </a:cubicBezTo>
                <a:cubicBezTo>
                  <a:pt x="19684" y="12987"/>
                  <a:pt x="19681" y="12985"/>
                  <a:pt x="19678" y="12982"/>
                </a:cubicBezTo>
                <a:close/>
                <a:moveTo>
                  <a:pt x="17922" y="13244"/>
                </a:moveTo>
                <a:cubicBezTo>
                  <a:pt x="17922" y="13244"/>
                  <a:pt x="17922" y="13244"/>
                  <a:pt x="17922" y="13244"/>
                </a:cubicBezTo>
                <a:cubicBezTo>
                  <a:pt x="17923" y="13247"/>
                  <a:pt x="17925" y="13255"/>
                  <a:pt x="17922" y="13244"/>
                </a:cubicBezTo>
                <a:close/>
                <a:moveTo>
                  <a:pt x="17820" y="13268"/>
                </a:moveTo>
                <a:cubicBezTo>
                  <a:pt x="17843" y="13328"/>
                  <a:pt x="17909" y="13197"/>
                  <a:pt x="17922" y="13244"/>
                </a:cubicBezTo>
                <a:cubicBezTo>
                  <a:pt x="17922" y="13243"/>
                  <a:pt x="17921" y="13242"/>
                  <a:pt x="17922" y="13244"/>
                </a:cubicBezTo>
                <a:cubicBezTo>
                  <a:pt x="17947" y="13336"/>
                  <a:pt x="17975" y="13189"/>
                  <a:pt x="17975" y="13151"/>
                </a:cubicBezTo>
                <a:cubicBezTo>
                  <a:pt x="17977" y="13076"/>
                  <a:pt x="17955" y="13125"/>
                  <a:pt x="17973" y="13070"/>
                </a:cubicBezTo>
                <a:cubicBezTo>
                  <a:pt x="17971" y="13075"/>
                  <a:pt x="17989" y="13011"/>
                  <a:pt x="17989" y="13010"/>
                </a:cubicBezTo>
                <a:cubicBezTo>
                  <a:pt x="17996" y="12927"/>
                  <a:pt x="17983" y="12901"/>
                  <a:pt x="17998" y="12838"/>
                </a:cubicBezTo>
                <a:cubicBezTo>
                  <a:pt x="18010" y="12787"/>
                  <a:pt x="18074" y="12747"/>
                  <a:pt x="18065" y="12653"/>
                </a:cubicBezTo>
                <a:cubicBezTo>
                  <a:pt x="18078" y="12568"/>
                  <a:pt x="18045" y="12496"/>
                  <a:pt x="18117" y="12485"/>
                </a:cubicBezTo>
                <a:cubicBezTo>
                  <a:pt x="18143" y="12455"/>
                  <a:pt x="18191" y="12454"/>
                  <a:pt x="18143" y="12372"/>
                </a:cubicBezTo>
                <a:cubicBezTo>
                  <a:pt x="18124" y="12339"/>
                  <a:pt x="18102" y="12311"/>
                  <a:pt x="18083" y="12277"/>
                </a:cubicBezTo>
                <a:cubicBezTo>
                  <a:pt x="18129" y="12189"/>
                  <a:pt x="18053" y="12140"/>
                  <a:pt x="18059" y="12057"/>
                </a:cubicBezTo>
                <a:cubicBezTo>
                  <a:pt x="18062" y="12065"/>
                  <a:pt x="18064" y="12073"/>
                  <a:pt x="18066" y="12081"/>
                </a:cubicBezTo>
                <a:cubicBezTo>
                  <a:pt x="18071" y="12047"/>
                  <a:pt x="18069" y="11970"/>
                  <a:pt x="18087" y="11946"/>
                </a:cubicBezTo>
                <a:cubicBezTo>
                  <a:pt x="18133" y="11884"/>
                  <a:pt x="18158" y="11912"/>
                  <a:pt x="18116" y="11824"/>
                </a:cubicBezTo>
                <a:cubicBezTo>
                  <a:pt x="18151" y="11824"/>
                  <a:pt x="18222" y="11729"/>
                  <a:pt x="18158" y="11689"/>
                </a:cubicBezTo>
                <a:cubicBezTo>
                  <a:pt x="18108" y="11658"/>
                  <a:pt x="18081" y="11608"/>
                  <a:pt x="18057" y="11538"/>
                </a:cubicBezTo>
                <a:cubicBezTo>
                  <a:pt x="18041" y="11492"/>
                  <a:pt x="18015" y="11396"/>
                  <a:pt x="17978" y="11447"/>
                </a:cubicBezTo>
                <a:cubicBezTo>
                  <a:pt x="17948" y="11488"/>
                  <a:pt x="17913" y="11615"/>
                  <a:pt x="17927" y="11676"/>
                </a:cubicBezTo>
                <a:cubicBezTo>
                  <a:pt x="17877" y="11652"/>
                  <a:pt x="17888" y="11770"/>
                  <a:pt x="17849" y="11801"/>
                </a:cubicBezTo>
                <a:cubicBezTo>
                  <a:pt x="17791" y="11848"/>
                  <a:pt x="17785" y="11875"/>
                  <a:pt x="17746" y="11969"/>
                </a:cubicBezTo>
                <a:cubicBezTo>
                  <a:pt x="17727" y="12016"/>
                  <a:pt x="17720" y="12067"/>
                  <a:pt x="17689" y="12078"/>
                </a:cubicBezTo>
                <a:cubicBezTo>
                  <a:pt x="17644" y="12095"/>
                  <a:pt x="17592" y="12128"/>
                  <a:pt x="17584" y="12230"/>
                </a:cubicBezTo>
                <a:cubicBezTo>
                  <a:pt x="17580" y="12272"/>
                  <a:pt x="17591" y="12337"/>
                  <a:pt x="17559" y="12307"/>
                </a:cubicBezTo>
                <a:cubicBezTo>
                  <a:pt x="17524" y="12274"/>
                  <a:pt x="17500" y="12299"/>
                  <a:pt x="17508" y="12206"/>
                </a:cubicBezTo>
                <a:cubicBezTo>
                  <a:pt x="17432" y="12256"/>
                  <a:pt x="17390" y="12422"/>
                  <a:pt x="17437" y="12583"/>
                </a:cubicBezTo>
                <a:cubicBezTo>
                  <a:pt x="17440" y="12593"/>
                  <a:pt x="17438" y="12813"/>
                  <a:pt x="17467" y="12813"/>
                </a:cubicBezTo>
                <a:cubicBezTo>
                  <a:pt x="17482" y="12813"/>
                  <a:pt x="17508" y="12775"/>
                  <a:pt x="17500" y="12836"/>
                </a:cubicBezTo>
                <a:cubicBezTo>
                  <a:pt x="17475" y="12891"/>
                  <a:pt x="17502" y="12891"/>
                  <a:pt x="17505" y="12941"/>
                </a:cubicBezTo>
                <a:cubicBezTo>
                  <a:pt x="17518" y="13126"/>
                  <a:pt x="17537" y="13116"/>
                  <a:pt x="17619" y="13099"/>
                </a:cubicBezTo>
                <a:cubicBezTo>
                  <a:pt x="17612" y="13291"/>
                  <a:pt x="17718" y="13078"/>
                  <a:pt x="17758" y="13174"/>
                </a:cubicBezTo>
                <a:cubicBezTo>
                  <a:pt x="17766" y="13193"/>
                  <a:pt x="17803" y="13185"/>
                  <a:pt x="17813" y="13188"/>
                </a:cubicBezTo>
                <a:cubicBezTo>
                  <a:pt x="17824" y="13192"/>
                  <a:pt x="17813" y="13252"/>
                  <a:pt x="17820" y="13268"/>
                </a:cubicBezTo>
                <a:close/>
                <a:moveTo>
                  <a:pt x="18409" y="14289"/>
                </a:moveTo>
                <a:cubicBezTo>
                  <a:pt x="18449" y="14337"/>
                  <a:pt x="18528" y="14187"/>
                  <a:pt x="18555" y="14173"/>
                </a:cubicBezTo>
                <a:cubicBezTo>
                  <a:pt x="18606" y="14145"/>
                  <a:pt x="18682" y="14098"/>
                  <a:pt x="18720" y="14019"/>
                </a:cubicBezTo>
                <a:cubicBezTo>
                  <a:pt x="18733" y="13992"/>
                  <a:pt x="18739" y="13935"/>
                  <a:pt x="18710" y="13935"/>
                </a:cubicBezTo>
                <a:cubicBezTo>
                  <a:pt x="18652" y="13935"/>
                  <a:pt x="18564" y="13966"/>
                  <a:pt x="18517" y="14011"/>
                </a:cubicBezTo>
                <a:cubicBezTo>
                  <a:pt x="18487" y="14039"/>
                  <a:pt x="18340" y="14209"/>
                  <a:pt x="18409" y="14289"/>
                </a:cubicBezTo>
                <a:close/>
                <a:moveTo>
                  <a:pt x="18203" y="10475"/>
                </a:moveTo>
                <a:cubicBezTo>
                  <a:pt x="18209" y="10488"/>
                  <a:pt x="18206" y="10482"/>
                  <a:pt x="18203" y="10475"/>
                </a:cubicBezTo>
                <a:cubicBezTo>
                  <a:pt x="18213" y="10499"/>
                  <a:pt x="18236" y="10665"/>
                  <a:pt x="18260" y="10591"/>
                </a:cubicBezTo>
                <a:cubicBezTo>
                  <a:pt x="18302" y="10463"/>
                  <a:pt x="18185" y="10410"/>
                  <a:pt x="18184" y="10430"/>
                </a:cubicBezTo>
                <a:cubicBezTo>
                  <a:pt x="18188" y="10447"/>
                  <a:pt x="18195" y="10462"/>
                  <a:pt x="18203" y="10474"/>
                </a:cubicBezTo>
                <a:cubicBezTo>
                  <a:pt x="18200" y="10468"/>
                  <a:pt x="18198" y="10463"/>
                  <a:pt x="18203" y="10475"/>
                </a:cubicBezTo>
                <a:close/>
                <a:moveTo>
                  <a:pt x="18203" y="10474"/>
                </a:moveTo>
                <a:cubicBezTo>
                  <a:pt x="18203" y="10475"/>
                  <a:pt x="18203" y="10475"/>
                  <a:pt x="18203" y="10475"/>
                </a:cubicBezTo>
                <a:cubicBezTo>
                  <a:pt x="18203" y="10475"/>
                  <a:pt x="18203" y="10475"/>
                  <a:pt x="18203" y="10475"/>
                </a:cubicBezTo>
                <a:cubicBezTo>
                  <a:pt x="18203" y="10475"/>
                  <a:pt x="18203" y="10474"/>
                  <a:pt x="18203" y="10474"/>
                </a:cubicBezTo>
                <a:close/>
                <a:moveTo>
                  <a:pt x="18208" y="14137"/>
                </a:moveTo>
                <a:cubicBezTo>
                  <a:pt x="18218" y="14147"/>
                  <a:pt x="18241" y="14172"/>
                  <a:pt x="18208" y="14136"/>
                </a:cubicBezTo>
                <a:cubicBezTo>
                  <a:pt x="18202" y="14131"/>
                  <a:pt x="18204" y="14132"/>
                  <a:pt x="18208" y="14136"/>
                </a:cubicBezTo>
                <a:cubicBezTo>
                  <a:pt x="18196" y="14124"/>
                  <a:pt x="18128" y="14084"/>
                  <a:pt x="18125" y="14144"/>
                </a:cubicBezTo>
                <a:cubicBezTo>
                  <a:pt x="18117" y="14275"/>
                  <a:pt x="18321" y="14257"/>
                  <a:pt x="18208" y="14137"/>
                </a:cubicBezTo>
                <a:close/>
                <a:moveTo>
                  <a:pt x="20300" y="13583"/>
                </a:moveTo>
                <a:cubicBezTo>
                  <a:pt x="20327" y="13605"/>
                  <a:pt x="20306" y="13588"/>
                  <a:pt x="20300" y="13583"/>
                </a:cubicBezTo>
                <a:cubicBezTo>
                  <a:pt x="20353" y="13625"/>
                  <a:pt x="20397" y="13588"/>
                  <a:pt x="20440" y="13522"/>
                </a:cubicBezTo>
                <a:cubicBezTo>
                  <a:pt x="20465" y="13483"/>
                  <a:pt x="20519" y="13428"/>
                  <a:pt x="20518" y="13344"/>
                </a:cubicBezTo>
                <a:cubicBezTo>
                  <a:pt x="20512" y="13302"/>
                  <a:pt x="20531" y="13414"/>
                  <a:pt x="20532" y="13422"/>
                </a:cubicBezTo>
                <a:cubicBezTo>
                  <a:pt x="20611" y="13279"/>
                  <a:pt x="20417" y="13084"/>
                  <a:pt x="20371" y="13042"/>
                </a:cubicBezTo>
                <a:cubicBezTo>
                  <a:pt x="20398" y="13169"/>
                  <a:pt x="20488" y="13172"/>
                  <a:pt x="20514" y="13312"/>
                </a:cubicBezTo>
                <a:cubicBezTo>
                  <a:pt x="20464" y="13166"/>
                  <a:pt x="20457" y="13394"/>
                  <a:pt x="20444" y="13406"/>
                </a:cubicBezTo>
                <a:cubicBezTo>
                  <a:pt x="20415" y="13431"/>
                  <a:pt x="20407" y="13487"/>
                  <a:pt x="20374" y="13488"/>
                </a:cubicBezTo>
                <a:cubicBezTo>
                  <a:pt x="20324" y="13489"/>
                  <a:pt x="20273" y="13488"/>
                  <a:pt x="20224" y="13497"/>
                </a:cubicBezTo>
                <a:cubicBezTo>
                  <a:pt x="20218" y="13531"/>
                  <a:pt x="20289" y="13574"/>
                  <a:pt x="20300" y="13583"/>
                </a:cubicBezTo>
                <a:close/>
                <a:moveTo>
                  <a:pt x="19777" y="14371"/>
                </a:moveTo>
                <a:cubicBezTo>
                  <a:pt x="19779" y="14373"/>
                  <a:pt x="19772" y="14357"/>
                  <a:pt x="19777" y="14371"/>
                </a:cubicBezTo>
                <a:cubicBezTo>
                  <a:pt x="19777" y="14371"/>
                  <a:pt x="19777" y="14371"/>
                  <a:pt x="19777" y="14371"/>
                </a:cubicBezTo>
                <a:close/>
                <a:moveTo>
                  <a:pt x="20212" y="16507"/>
                </a:moveTo>
                <a:cubicBezTo>
                  <a:pt x="20187" y="16412"/>
                  <a:pt x="20187" y="16179"/>
                  <a:pt x="20136" y="16182"/>
                </a:cubicBezTo>
                <a:cubicBezTo>
                  <a:pt x="20136" y="16202"/>
                  <a:pt x="20134" y="16220"/>
                  <a:pt x="20130" y="16238"/>
                </a:cubicBezTo>
                <a:cubicBezTo>
                  <a:pt x="20135" y="16227"/>
                  <a:pt x="20083" y="15986"/>
                  <a:pt x="20081" y="15960"/>
                </a:cubicBezTo>
                <a:cubicBezTo>
                  <a:pt x="20075" y="15875"/>
                  <a:pt x="20084" y="15868"/>
                  <a:pt x="20040" y="15809"/>
                </a:cubicBezTo>
                <a:cubicBezTo>
                  <a:pt x="20017" y="15780"/>
                  <a:pt x="19964" y="15743"/>
                  <a:pt x="19949" y="15703"/>
                </a:cubicBezTo>
                <a:cubicBezTo>
                  <a:pt x="19904" y="15582"/>
                  <a:pt x="19972" y="15443"/>
                  <a:pt x="19929" y="15321"/>
                </a:cubicBezTo>
                <a:cubicBezTo>
                  <a:pt x="19901" y="15245"/>
                  <a:pt x="19924" y="15146"/>
                  <a:pt x="19919" y="15061"/>
                </a:cubicBezTo>
                <a:cubicBezTo>
                  <a:pt x="19919" y="15054"/>
                  <a:pt x="19878" y="14911"/>
                  <a:pt x="19880" y="14912"/>
                </a:cubicBezTo>
                <a:cubicBezTo>
                  <a:pt x="19828" y="14903"/>
                  <a:pt x="19822" y="14989"/>
                  <a:pt x="19815" y="14813"/>
                </a:cubicBezTo>
                <a:cubicBezTo>
                  <a:pt x="19811" y="14711"/>
                  <a:pt x="19798" y="14611"/>
                  <a:pt x="19793" y="14509"/>
                </a:cubicBezTo>
                <a:cubicBezTo>
                  <a:pt x="19792" y="14484"/>
                  <a:pt x="19777" y="14278"/>
                  <a:pt x="19746" y="14376"/>
                </a:cubicBezTo>
                <a:cubicBezTo>
                  <a:pt x="19732" y="14422"/>
                  <a:pt x="19688" y="14572"/>
                  <a:pt x="19692" y="14627"/>
                </a:cubicBezTo>
                <a:cubicBezTo>
                  <a:pt x="19700" y="14733"/>
                  <a:pt x="19667" y="14868"/>
                  <a:pt x="19667" y="14990"/>
                </a:cubicBezTo>
                <a:cubicBezTo>
                  <a:pt x="19667" y="15106"/>
                  <a:pt x="19602" y="15514"/>
                  <a:pt x="19517" y="15468"/>
                </a:cubicBezTo>
                <a:cubicBezTo>
                  <a:pt x="19470" y="15442"/>
                  <a:pt x="19479" y="15345"/>
                  <a:pt x="19446" y="15327"/>
                </a:cubicBezTo>
                <a:cubicBezTo>
                  <a:pt x="19398" y="15302"/>
                  <a:pt x="19387" y="15226"/>
                  <a:pt x="19344" y="15191"/>
                </a:cubicBezTo>
                <a:cubicBezTo>
                  <a:pt x="19303" y="15158"/>
                  <a:pt x="19248" y="15114"/>
                  <a:pt x="19239" y="15012"/>
                </a:cubicBezTo>
                <a:cubicBezTo>
                  <a:pt x="19232" y="14933"/>
                  <a:pt x="19291" y="14767"/>
                  <a:pt x="19317" y="14709"/>
                </a:cubicBezTo>
                <a:cubicBezTo>
                  <a:pt x="19349" y="14635"/>
                  <a:pt x="19364" y="14630"/>
                  <a:pt x="19337" y="14552"/>
                </a:cubicBezTo>
                <a:cubicBezTo>
                  <a:pt x="19317" y="14492"/>
                  <a:pt x="19262" y="14587"/>
                  <a:pt x="19241" y="14596"/>
                </a:cubicBezTo>
                <a:cubicBezTo>
                  <a:pt x="19224" y="14604"/>
                  <a:pt x="19135" y="14522"/>
                  <a:pt x="19118" y="14502"/>
                </a:cubicBezTo>
                <a:cubicBezTo>
                  <a:pt x="19095" y="14475"/>
                  <a:pt x="19080" y="14443"/>
                  <a:pt x="19058" y="14412"/>
                </a:cubicBezTo>
                <a:cubicBezTo>
                  <a:pt x="19047" y="14394"/>
                  <a:pt x="19004" y="14414"/>
                  <a:pt x="19016" y="14446"/>
                </a:cubicBezTo>
                <a:cubicBezTo>
                  <a:pt x="19023" y="14466"/>
                  <a:pt x="19112" y="14542"/>
                  <a:pt x="19045" y="14577"/>
                </a:cubicBezTo>
                <a:cubicBezTo>
                  <a:pt x="19016" y="14591"/>
                  <a:pt x="18868" y="14589"/>
                  <a:pt x="18876" y="14713"/>
                </a:cubicBezTo>
                <a:cubicBezTo>
                  <a:pt x="18881" y="14778"/>
                  <a:pt x="18791" y="14911"/>
                  <a:pt x="18822" y="14959"/>
                </a:cubicBezTo>
                <a:cubicBezTo>
                  <a:pt x="18866" y="15028"/>
                  <a:pt x="18724" y="14990"/>
                  <a:pt x="18724" y="15022"/>
                </a:cubicBezTo>
                <a:cubicBezTo>
                  <a:pt x="18723" y="14949"/>
                  <a:pt x="18676" y="14817"/>
                  <a:pt x="18635" y="14835"/>
                </a:cubicBezTo>
                <a:cubicBezTo>
                  <a:pt x="18569" y="14861"/>
                  <a:pt x="18534" y="15004"/>
                  <a:pt x="18483" y="15066"/>
                </a:cubicBezTo>
                <a:cubicBezTo>
                  <a:pt x="18470" y="15082"/>
                  <a:pt x="18427" y="15244"/>
                  <a:pt x="18434" y="15245"/>
                </a:cubicBezTo>
                <a:cubicBezTo>
                  <a:pt x="18387" y="15242"/>
                  <a:pt x="18358" y="15245"/>
                  <a:pt x="18384" y="15344"/>
                </a:cubicBezTo>
                <a:cubicBezTo>
                  <a:pt x="18375" y="15320"/>
                  <a:pt x="18370" y="15347"/>
                  <a:pt x="18370" y="15427"/>
                </a:cubicBezTo>
                <a:cubicBezTo>
                  <a:pt x="18358" y="15374"/>
                  <a:pt x="18347" y="15321"/>
                  <a:pt x="18337" y="15267"/>
                </a:cubicBezTo>
                <a:cubicBezTo>
                  <a:pt x="18339" y="15272"/>
                  <a:pt x="18287" y="15351"/>
                  <a:pt x="18284" y="15358"/>
                </a:cubicBezTo>
                <a:cubicBezTo>
                  <a:pt x="18258" y="15414"/>
                  <a:pt x="18277" y="15467"/>
                  <a:pt x="18268" y="15530"/>
                </a:cubicBezTo>
                <a:cubicBezTo>
                  <a:pt x="18260" y="15592"/>
                  <a:pt x="18214" y="15654"/>
                  <a:pt x="18199" y="15723"/>
                </a:cubicBezTo>
                <a:cubicBezTo>
                  <a:pt x="18184" y="15790"/>
                  <a:pt x="18104" y="15831"/>
                  <a:pt x="18073" y="15836"/>
                </a:cubicBezTo>
                <a:cubicBezTo>
                  <a:pt x="18014" y="15845"/>
                  <a:pt x="17925" y="15987"/>
                  <a:pt x="17873" y="15945"/>
                </a:cubicBezTo>
                <a:cubicBezTo>
                  <a:pt x="17808" y="15893"/>
                  <a:pt x="17705" y="16161"/>
                  <a:pt x="17661" y="16223"/>
                </a:cubicBezTo>
                <a:cubicBezTo>
                  <a:pt x="17645" y="16246"/>
                  <a:pt x="17649" y="16125"/>
                  <a:pt x="17649" y="16129"/>
                </a:cubicBezTo>
                <a:cubicBezTo>
                  <a:pt x="17614" y="16235"/>
                  <a:pt x="17634" y="16351"/>
                  <a:pt x="17592" y="16439"/>
                </a:cubicBezTo>
                <a:cubicBezTo>
                  <a:pt x="17527" y="16576"/>
                  <a:pt x="17642" y="16741"/>
                  <a:pt x="17595" y="16856"/>
                </a:cubicBezTo>
                <a:cubicBezTo>
                  <a:pt x="17578" y="16899"/>
                  <a:pt x="17554" y="16719"/>
                  <a:pt x="17551" y="16752"/>
                </a:cubicBezTo>
                <a:cubicBezTo>
                  <a:pt x="17551" y="16751"/>
                  <a:pt x="17556" y="16838"/>
                  <a:pt x="17544" y="16823"/>
                </a:cubicBezTo>
                <a:cubicBezTo>
                  <a:pt x="17535" y="16812"/>
                  <a:pt x="17530" y="16743"/>
                  <a:pt x="17525" y="16741"/>
                </a:cubicBezTo>
                <a:cubicBezTo>
                  <a:pt x="17504" y="16729"/>
                  <a:pt x="17554" y="16987"/>
                  <a:pt x="17556" y="17007"/>
                </a:cubicBezTo>
                <a:cubicBezTo>
                  <a:pt x="17563" y="17106"/>
                  <a:pt x="17557" y="17203"/>
                  <a:pt x="17575" y="17298"/>
                </a:cubicBezTo>
                <a:cubicBezTo>
                  <a:pt x="17594" y="17398"/>
                  <a:pt x="17567" y="17531"/>
                  <a:pt x="17580" y="17644"/>
                </a:cubicBezTo>
                <a:cubicBezTo>
                  <a:pt x="17592" y="17744"/>
                  <a:pt x="17562" y="17916"/>
                  <a:pt x="17533" y="17998"/>
                </a:cubicBezTo>
                <a:cubicBezTo>
                  <a:pt x="17516" y="18044"/>
                  <a:pt x="17462" y="18031"/>
                  <a:pt x="17475" y="18113"/>
                </a:cubicBezTo>
                <a:cubicBezTo>
                  <a:pt x="17483" y="18165"/>
                  <a:pt x="17551" y="18280"/>
                  <a:pt x="17578" y="18285"/>
                </a:cubicBezTo>
                <a:cubicBezTo>
                  <a:pt x="17678" y="18303"/>
                  <a:pt x="17757" y="18086"/>
                  <a:pt x="17852" y="18078"/>
                </a:cubicBezTo>
                <a:cubicBezTo>
                  <a:pt x="17903" y="18074"/>
                  <a:pt x="17955" y="18082"/>
                  <a:pt x="18006" y="18087"/>
                </a:cubicBezTo>
                <a:cubicBezTo>
                  <a:pt x="18073" y="18092"/>
                  <a:pt x="18089" y="17985"/>
                  <a:pt x="18142" y="17931"/>
                </a:cubicBezTo>
                <a:cubicBezTo>
                  <a:pt x="18199" y="17873"/>
                  <a:pt x="18242" y="17830"/>
                  <a:pt x="18307" y="17823"/>
                </a:cubicBezTo>
                <a:cubicBezTo>
                  <a:pt x="18384" y="17815"/>
                  <a:pt x="18447" y="17716"/>
                  <a:pt x="18521" y="17712"/>
                </a:cubicBezTo>
                <a:cubicBezTo>
                  <a:pt x="18557" y="17711"/>
                  <a:pt x="18631" y="17689"/>
                  <a:pt x="18661" y="17733"/>
                </a:cubicBezTo>
                <a:cubicBezTo>
                  <a:pt x="18685" y="17769"/>
                  <a:pt x="18802" y="17794"/>
                  <a:pt x="18807" y="17854"/>
                </a:cubicBezTo>
                <a:cubicBezTo>
                  <a:pt x="18805" y="17877"/>
                  <a:pt x="18801" y="17897"/>
                  <a:pt x="18795" y="17916"/>
                </a:cubicBezTo>
                <a:cubicBezTo>
                  <a:pt x="18787" y="17958"/>
                  <a:pt x="18826" y="17991"/>
                  <a:pt x="18830" y="18036"/>
                </a:cubicBezTo>
                <a:cubicBezTo>
                  <a:pt x="18834" y="18079"/>
                  <a:pt x="18847" y="18228"/>
                  <a:pt x="18830" y="18261"/>
                </a:cubicBezTo>
                <a:cubicBezTo>
                  <a:pt x="18891" y="18149"/>
                  <a:pt x="19008" y="18040"/>
                  <a:pt x="19048" y="17901"/>
                </a:cubicBezTo>
                <a:cubicBezTo>
                  <a:pt x="19031" y="17960"/>
                  <a:pt x="19021" y="18032"/>
                  <a:pt x="18998" y="18100"/>
                </a:cubicBezTo>
                <a:cubicBezTo>
                  <a:pt x="18983" y="18137"/>
                  <a:pt x="18971" y="18179"/>
                  <a:pt x="18963" y="18225"/>
                </a:cubicBezTo>
                <a:cubicBezTo>
                  <a:pt x="18957" y="18265"/>
                  <a:pt x="18916" y="18271"/>
                  <a:pt x="18902" y="18310"/>
                </a:cubicBezTo>
                <a:cubicBezTo>
                  <a:pt x="18935" y="18315"/>
                  <a:pt x="19028" y="18151"/>
                  <a:pt x="19021" y="18145"/>
                </a:cubicBezTo>
                <a:cubicBezTo>
                  <a:pt x="19069" y="18188"/>
                  <a:pt x="18983" y="18336"/>
                  <a:pt x="18984" y="18361"/>
                </a:cubicBezTo>
                <a:cubicBezTo>
                  <a:pt x="18988" y="18410"/>
                  <a:pt x="19082" y="18359"/>
                  <a:pt x="19050" y="18535"/>
                </a:cubicBezTo>
                <a:cubicBezTo>
                  <a:pt x="19025" y="18671"/>
                  <a:pt x="19026" y="18695"/>
                  <a:pt x="19076" y="18787"/>
                </a:cubicBezTo>
                <a:cubicBezTo>
                  <a:pt x="19088" y="18807"/>
                  <a:pt x="19216" y="18880"/>
                  <a:pt x="19223" y="18874"/>
                </a:cubicBezTo>
                <a:cubicBezTo>
                  <a:pt x="19236" y="18864"/>
                  <a:pt x="19338" y="18736"/>
                  <a:pt x="19341" y="18759"/>
                </a:cubicBezTo>
                <a:cubicBezTo>
                  <a:pt x="19345" y="18790"/>
                  <a:pt x="19337" y="18918"/>
                  <a:pt x="19378" y="18926"/>
                </a:cubicBezTo>
                <a:cubicBezTo>
                  <a:pt x="19399" y="18930"/>
                  <a:pt x="19503" y="18785"/>
                  <a:pt x="19532" y="18761"/>
                </a:cubicBezTo>
                <a:cubicBezTo>
                  <a:pt x="19591" y="18711"/>
                  <a:pt x="19648" y="18749"/>
                  <a:pt x="19693" y="18641"/>
                </a:cubicBezTo>
                <a:cubicBezTo>
                  <a:pt x="19802" y="18375"/>
                  <a:pt x="19888" y="18088"/>
                  <a:pt x="20030" y="17886"/>
                </a:cubicBezTo>
                <a:cubicBezTo>
                  <a:pt x="20071" y="17829"/>
                  <a:pt x="20135" y="17690"/>
                  <a:pt x="20142" y="17589"/>
                </a:cubicBezTo>
                <a:cubicBezTo>
                  <a:pt x="20153" y="17438"/>
                  <a:pt x="20248" y="17357"/>
                  <a:pt x="20256" y="17220"/>
                </a:cubicBezTo>
                <a:cubicBezTo>
                  <a:pt x="20261" y="17118"/>
                  <a:pt x="20252" y="17052"/>
                  <a:pt x="20263" y="16960"/>
                </a:cubicBezTo>
                <a:cubicBezTo>
                  <a:pt x="20284" y="16792"/>
                  <a:pt x="20285" y="16647"/>
                  <a:pt x="20218" y="16525"/>
                </a:cubicBezTo>
                <a:cubicBezTo>
                  <a:pt x="20205" y="16493"/>
                  <a:pt x="20208" y="16497"/>
                  <a:pt x="20212" y="16507"/>
                </a:cubicBezTo>
                <a:close/>
                <a:moveTo>
                  <a:pt x="20212" y="16507"/>
                </a:moveTo>
                <a:cubicBezTo>
                  <a:pt x="20214" y="16514"/>
                  <a:pt x="20216" y="16520"/>
                  <a:pt x="20218" y="16525"/>
                </a:cubicBezTo>
                <a:cubicBezTo>
                  <a:pt x="20225" y="16539"/>
                  <a:pt x="20217" y="16519"/>
                  <a:pt x="20212" y="16507"/>
                </a:cubicBezTo>
                <a:close/>
                <a:moveTo>
                  <a:pt x="21499" y="18706"/>
                </a:moveTo>
                <a:cubicBezTo>
                  <a:pt x="21375" y="18853"/>
                  <a:pt x="21419" y="18489"/>
                  <a:pt x="21409" y="18495"/>
                </a:cubicBezTo>
                <a:cubicBezTo>
                  <a:pt x="21410" y="18530"/>
                  <a:pt x="21386" y="18606"/>
                  <a:pt x="21369" y="18552"/>
                </a:cubicBezTo>
                <a:cubicBezTo>
                  <a:pt x="21351" y="18495"/>
                  <a:pt x="21395" y="18401"/>
                  <a:pt x="21396" y="18340"/>
                </a:cubicBezTo>
                <a:cubicBezTo>
                  <a:pt x="21396" y="18307"/>
                  <a:pt x="21327" y="18161"/>
                  <a:pt x="21324" y="18165"/>
                </a:cubicBezTo>
                <a:cubicBezTo>
                  <a:pt x="21304" y="18191"/>
                  <a:pt x="21326" y="18458"/>
                  <a:pt x="21327" y="18502"/>
                </a:cubicBezTo>
                <a:cubicBezTo>
                  <a:pt x="21333" y="18724"/>
                  <a:pt x="21265" y="18834"/>
                  <a:pt x="21176" y="18920"/>
                </a:cubicBezTo>
                <a:cubicBezTo>
                  <a:pt x="21129" y="18966"/>
                  <a:pt x="21250" y="19063"/>
                  <a:pt x="21184" y="19161"/>
                </a:cubicBezTo>
                <a:cubicBezTo>
                  <a:pt x="21130" y="19241"/>
                  <a:pt x="21091" y="19246"/>
                  <a:pt x="21032" y="19299"/>
                </a:cubicBezTo>
                <a:cubicBezTo>
                  <a:pt x="21036" y="19257"/>
                  <a:pt x="21041" y="19216"/>
                  <a:pt x="21046" y="19175"/>
                </a:cubicBezTo>
                <a:cubicBezTo>
                  <a:pt x="20931" y="19287"/>
                  <a:pt x="20853" y="19501"/>
                  <a:pt x="20732" y="19607"/>
                </a:cubicBezTo>
                <a:cubicBezTo>
                  <a:pt x="20648" y="19680"/>
                  <a:pt x="20563" y="19740"/>
                  <a:pt x="20484" y="19834"/>
                </a:cubicBezTo>
                <a:cubicBezTo>
                  <a:pt x="20461" y="19862"/>
                  <a:pt x="20330" y="20085"/>
                  <a:pt x="20312" y="20083"/>
                </a:cubicBezTo>
                <a:cubicBezTo>
                  <a:pt x="20337" y="20088"/>
                  <a:pt x="20361" y="20086"/>
                  <a:pt x="20385" y="20078"/>
                </a:cubicBezTo>
                <a:cubicBezTo>
                  <a:pt x="20385" y="20316"/>
                  <a:pt x="20640" y="19959"/>
                  <a:pt x="20668" y="19913"/>
                </a:cubicBezTo>
                <a:cubicBezTo>
                  <a:pt x="20718" y="19829"/>
                  <a:pt x="20741" y="19776"/>
                  <a:pt x="20802" y="19735"/>
                </a:cubicBezTo>
                <a:cubicBezTo>
                  <a:pt x="20824" y="19720"/>
                  <a:pt x="20866" y="19720"/>
                  <a:pt x="20886" y="19692"/>
                </a:cubicBezTo>
                <a:cubicBezTo>
                  <a:pt x="20898" y="19674"/>
                  <a:pt x="20876" y="19650"/>
                  <a:pt x="20877" y="19647"/>
                </a:cubicBezTo>
                <a:cubicBezTo>
                  <a:pt x="20963" y="19525"/>
                  <a:pt x="21036" y="19392"/>
                  <a:pt x="21113" y="19262"/>
                </a:cubicBezTo>
                <a:cubicBezTo>
                  <a:pt x="21084" y="19345"/>
                  <a:pt x="21199" y="19252"/>
                  <a:pt x="21204" y="19245"/>
                </a:cubicBezTo>
                <a:cubicBezTo>
                  <a:pt x="21252" y="19184"/>
                  <a:pt x="21295" y="19112"/>
                  <a:pt x="21342" y="19049"/>
                </a:cubicBezTo>
                <a:cubicBezTo>
                  <a:pt x="21379" y="18999"/>
                  <a:pt x="21362" y="18960"/>
                  <a:pt x="21415" y="18922"/>
                </a:cubicBezTo>
                <a:cubicBezTo>
                  <a:pt x="21485" y="18871"/>
                  <a:pt x="21505" y="18770"/>
                  <a:pt x="21561" y="18695"/>
                </a:cubicBezTo>
                <a:cubicBezTo>
                  <a:pt x="21539" y="18668"/>
                  <a:pt x="21519" y="18672"/>
                  <a:pt x="21499" y="18706"/>
                </a:cubicBezTo>
                <a:close/>
                <a:moveTo>
                  <a:pt x="19364" y="19226"/>
                </a:moveTo>
                <a:cubicBezTo>
                  <a:pt x="19317" y="19238"/>
                  <a:pt x="19223" y="19139"/>
                  <a:pt x="19197" y="19220"/>
                </a:cubicBezTo>
                <a:cubicBezTo>
                  <a:pt x="19178" y="19278"/>
                  <a:pt x="19129" y="19601"/>
                  <a:pt x="19192" y="19628"/>
                </a:cubicBezTo>
                <a:cubicBezTo>
                  <a:pt x="19224" y="19641"/>
                  <a:pt x="19251" y="19522"/>
                  <a:pt x="19277" y="19559"/>
                </a:cubicBezTo>
                <a:cubicBezTo>
                  <a:pt x="19303" y="19598"/>
                  <a:pt x="19327" y="19495"/>
                  <a:pt x="19338" y="19463"/>
                </a:cubicBezTo>
                <a:cubicBezTo>
                  <a:pt x="19343" y="19448"/>
                  <a:pt x="19434" y="19193"/>
                  <a:pt x="19424" y="19191"/>
                </a:cubicBezTo>
                <a:cubicBezTo>
                  <a:pt x="19403" y="19198"/>
                  <a:pt x="19383" y="19210"/>
                  <a:pt x="19364" y="19226"/>
                </a:cubicBezTo>
                <a:close/>
                <a:moveTo>
                  <a:pt x="6296" y="20846"/>
                </a:moveTo>
                <a:cubicBezTo>
                  <a:pt x="6299" y="20846"/>
                  <a:pt x="6304" y="20847"/>
                  <a:pt x="6296" y="20846"/>
                </a:cubicBezTo>
                <a:cubicBezTo>
                  <a:pt x="6294" y="20846"/>
                  <a:pt x="6295" y="20846"/>
                  <a:pt x="6296" y="20846"/>
                </a:cubicBezTo>
                <a:cubicBezTo>
                  <a:pt x="6248" y="20837"/>
                  <a:pt x="6227" y="20988"/>
                  <a:pt x="6256" y="20987"/>
                </a:cubicBezTo>
                <a:cubicBezTo>
                  <a:pt x="6288" y="20985"/>
                  <a:pt x="6368" y="20860"/>
                  <a:pt x="6296" y="20846"/>
                </a:cubicBezTo>
                <a:close/>
                <a:moveTo>
                  <a:pt x="6229" y="20851"/>
                </a:moveTo>
                <a:cubicBezTo>
                  <a:pt x="6225" y="20852"/>
                  <a:pt x="6227" y="20852"/>
                  <a:pt x="6229" y="20851"/>
                </a:cubicBezTo>
                <a:cubicBezTo>
                  <a:pt x="6205" y="20852"/>
                  <a:pt x="6182" y="20849"/>
                  <a:pt x="6158" y="20843"/>
                </a:cubicBezTo>
                <a:cubicBezTo>
                  <a:pt x="6169" y="20851"/>
                  <a:pt x="6178" y="20866"/>
                  <a:pt x="6184" y="20885"/>
                </a:cubicBezTo>
                <a:cubicBezTo>
                  <a:pt x="6175" y="20904"/>
                  <a:pt x="6164" y="20910"/>
                  <a:pt x="6151" y="20904"/>
                </a:cubicBezTo>
                <a:cubicBezTo>
                  <a:pt x="6157" y="21099"/>
                  <a:pt x="6268" y="20836"/>
                  <a:pt x="6229" y="20851"/>
                </a:cubicBezTo>
                <a:close/>
                <a:moveTo>
                  <a:pt x="6229" y="20851"/>
                </a:moveTo>
                <a:cubicBezTo>
                  <a:pt x="6229" y="20851"/>
                  <a:pt x="6229" y="20851"/>
                  <a:pt x="6229" y="20851"/>
                </a:cubicBezTo>
                <a:cubicBezTo>
                  <a:pt x="6242" y="20846"/>
                  <a:pt x="6233" y="20849"/>
                  <a:pt x="6229" y="20851"/>
                </a:cubicBezTo>
                <a:close/>
                <a:moveTo>
                  <a:pt x="7285" y="13654"/>
                </a:moveTo>
                <a:cubicBezTo>
                  <a:pt x="7288" y="13679"/>
                  <a:pt x="7287" y="13672"/>
                  <a:pt x="7285" y="13654"/>
                </a:cubicBezTo>
                <a:cubicBezTo>
                  <a:pt x="7285" y="13654"/>
                  <a:pt x="7285" y="13654"/>
                  <a:pt x="7285" y="13654"/>
                </a:cubicBezTo>
                <a:close/>
                <a:moveTo>
                  <a:pt x="4090" y="4960"/>
                </a:moveTo>
                <a:cubicBezTo>
                  <a:pt x="4122" y="4948"/>
                  <a:pt x="4098" y="4976"/>
                  <a:pt x="4113" y="5005"/>
                </a:cubicBezTo>
                <a:cubicBezTo>
                  <a:pt x="4193" y="4987"/>
                  <a:pt x="4250" y="4869"/>
                  <a:pt x="4333" y="4875"/>
                </a:cubicBezTo>
                <a:cubicBezTo>
                  <a:pt x="4325" y="4917"/>
                  <a:pt x="4310" y="4952"/>
                  <a:pt x="4289" y="4969"/>
                </a:cubicBezTo>
                <a:cubicBezTo>
                  <a:pt x="4346" y="5043"/>
                  <a:pt x="4314" y="4997"/>
                  <a:pt x="4386" y="4997"/>
                </a:cubicBezTo>
                <a:cubicBezTo>
                  <a:pt x="4419" y="4997"/>
                  <a:pt x="4443" y="4994"/>
                  <a:pt x="4464" y="4948"/>
                </a:cubicBezTo>
                <a:cubicBezTo>
                  <a:pt x="4471" y="4933"/>
                  <a:pt x="4475" y="4889"/>
                  <a:pt x="4460" y="4889"/>
                </a:cubicBezTo>
                <a:cubicBezTo>
                  <a:pt x="4403" y="4889"/>
                  <a:pt x="4437" y="4717"/>
                  <a:pt x="4355" y="4731"/>
                </a:cubicBezTo>
                <a:cubicBezTo>
                  <a:pt x="4292" y="4731"/>
                  <a:pt x="4247" y="4874"/>
                  <a:pt x="4188" y="4882"/>
                </a:cubicBezTo>
                <a:cubicBezTo>
                  <a:pt x="4154" y="4908"/>
                  <a:pt x="4122" y="4915"/>
                  <a:pt x="4090" y="4960"/>
                </a:cubicBezTo>
                <a:close/>
                <a:moveTo>
                  <a:pt x="4464" y="5169"/>
                </a:moveTo>
                <a:cubicBezTo>
                  <a:pt x="4531" y="5212"/>
                  <a:pt x="4521" y="5336"/>
                  <a:pt x="4484" y="5419"/>
                </a:cubicBezTo>
                <a:cubicBezTo>
                  <a:pt x="4522" y="5420"/>
                  <a:pt x="4511" y="5517"/>
                  <a:pt x="4506" y="5561"/>
                </a:cubicBezTo>
                <a:cubicBezTo>
                  <a:pt x="4537" y="5530"/>
                  <a:pt x="4602" y="5318"/>
                  <a:pt x="4575" y="5261"/>
                </a:cubicBezTo>
                <a:cubicBezTo>
                  <a:pt x="4634" y="5206"/>
                  <a:pt x="4653" y="5400"/>
                  <a:pt x="4680" y="5322"/>
                </a:cubicBezTo>
                <a:cubicBezTo>
                  <a:pt x="4728" y="5205"/>
                  <a:pt x="4567" y="5150"/>
                  <a:pt x="4542" y="5150"/>
                </a:cubicBezTo>
                <a:cubicBezTo>
                  <a:pt x="4536" y="5197"/>
                  <a:pt x="4495" y="5183"/>
                  <a:pt x="4464" y="5169"/>
                </a:cubicBezTo>
                <a:close/>
                <a:moveTo>
                  <a:pt x="4405" y="5152"/>
                </a:moveTo>
                <a:cubicBezTo>
                  <a:pt x="4373" y="5115"/>
                  <a:pt x="4310" y="5244"/>
                  <a:pt x="4296" y="5287"/>
                </a:cubicBezTo>
                <a:cubicBezTo>
                  <a:pt x="4292" y="5268"/>
                  <a:pt x="4291" y="5240"/>
                  <a:pt x="4291" y="5219"/>
                </a:cubicBezTo>
                <a:cubicBezTo>
                  <a:pt x="4287" y="5225"/>
                  <a:pt x="4284" y="5231"/>
                  <a:pt x="4281" y="5237"/>
                </a:cubicBezTo>
                <a:cubicBezTo>
                  <a:pt x="4305" y="5280"/>
                  <a:pt x="4225" y="5396"/>
                  <a:pt x="4210" y="5445"/>
                </a:cubicBezTo>
                <a:cubicBezTo>
                  <a:pt x="4201" y="5476"/>
                  <a:pt x="4094" y="5813"/>
                  <a:pt x="4129" y="5813"/>
                </a:cubicBezTo>
                <a:cubicBezTo>
                  <a:pt x="4216" y="5810"/>
                  <a:pt x="4215" y="5481"/>
                  <a:pt x="4263" y="5402"/>
                </a:cubicBezTo>
                <a:cubicBezTo>
                  <a:pt x="4310" y="5321"/>
                  <a:pt x="4334" y="5242"/>
                  <a:pt x="4386" y="5210"/>
                </a:cubicBezTo>
                <a:cubicBezTo>
                  <a:pt x="4392" y="5191"/>
                  <a:pt x="4398" y="5172"/>
                  <a:pt x="4405" y="5152"/>
                </a:cubicBezTo>
                <a:close/>
                <a:moveTo>
                  <a:pt x="7275" y="13572"/>
                </a:moveTo>
                <a:cubicBezTo>
                  <a:pt x="7319" y="13946"/>
                  <a:pt x="7231" y="14058"/>
                  <a:pt x="7137" y="14345"/>
                </a:cubicBezTo>
                <a:cubicBezTo>
                  <a:pt x="7115" y="14412"/>
                  <a:pt x="7100" y="14674"/>
                  <a:pt x="7045" y="14674"/>
                </a:cubicBezTo>
                <a:cubicBezTo>
                  <a:pt x="7010" y="14674"/>
                  <a:pt x="7017" y="14722"/>
                  <a:pt x="7022" y="14791"/>
                </a:cubicBezTo>
                <a:cubicBezTo>
                  <a:pt x="7030" y="14913"/>
                  <a:pt x="7045" y="15081"/>
                  <a:pt x="7033" y="15202"/>
                </a:cubicBezTo>
                <a:cubicBezTo>
                  <a:pt x="7024" y="15288"/>
                  <a:pt x="7046" y="15423"/>
                  <a:pt x="7011" y="15483"/>
                </a:cubicBezTo>
                <a:cubicBezTo>
                  <a:pt x="6977" y="15541"/>
                  <a:pt x="7006" y="15671"/>
                  <a:pt x="6992" y="15747"/>
                </a:cubicBezTo>
                <a:cubicBezTo>
                  <a:pt x="6983" y="15796"/>
                  <a:pt x="6969" y="15873"/>
                  <a:pt x="6956" y="15917"/>
                </a:cubicBezTo>
                <a:cubicBezTo>
                  <a:pt x="6932" y="15995"/>
                  <a:pt x="6908" y="16040"/>
                  <a:pt x="6938" y="16133"/>
                </a:cubicBezTo>
                <a:cubicBezTo>
                  <a:pt x="6896" y="16167"/>
                  <a:pt x="6884" y="16192"/>
                  <a:pt x="6862" y="16263"/>
                </a:cubicBezTo>
                <a:cubicBezTo>
                  <a:pt x="6842" y="16325"/>
                  <a:pt x="6720" y="16302"/>
                  <a:pt x="6683" y="16335"/>
                </a:cubicBezTo>
                <a:cubicBezTo>
                  <a:pt x="6591" y="16415"/>
                  <a:pt x="6383" y="16601"/>
                  <a:pt x="6441" y="16881"/>
                </a:cubicBezTo>
                <a:cubicBezTo>
                  <a:pt x="6493" y="17133"/>
                  <a:pt x="6396" y="17266"/>
                  <a:pt x="6372" y="17494"/>
                </a:cubicBezTo>
                <a:cubicBezTo>
                  <a:pt x="6366" y="17548"/>
                  <a:pt x="6322" y="17752"/>
                  <a:pt x="6291" y="17716"/>
                </a:cubicBezTo>
                <a:cubicBezTo>
                  <a:pt x="6258" y="17679"/>
                  <a:pt x="6284" y="17666"/>
                  <a:pt x="6297" y="17594"/>
                </a:cubicBezTo>
                <a:cubicBezTo>
                  <a:pt x="6275" y="17666"/>
                  <a:pt x="6261" y="17673"/>
                  <a:pt x="6262" y="17766"/>
                </a:cubicBezTo>
                <a:cubicBezTo>
                  <a:pt x="6263" y="17827"/>
                  <a:pt x="6251" y="18037"/>
                  <a:pt x="6202" y="18037"/>
                </a:cubicBezTo>
                <a:cubicBezTo>
                  <a:pt x="6180" y="18037"/>
                  <a:pt x="6171" y="18153"/>
                  <a:pt x="6148" y="18192"/>
                </a:cubicBezTo>
                <a:cubicBezTo>
                  <a:pt x="6077" y="18312"/>
                  <a:pt x="5991" y="18158"/>
                  <a:pt x="5921" y="18158"/>
                </a:cubicBezTo>
                <a:cubicBezTo>
                  <a:pt x="5947" y="18179"/>
                  <a:pt x="5995" y="18220"/>
                  <a:pt x="5987" y="18293"/>
                </a:cubicBezTo>
                <a:cubicBezTo>
                  <a:pt x="5984" y="18318"/>
                  <a:pt x="5970" y="18343"/>
                  <a:pt x="5985" y="18366"/>
                </a:cubicBezTo>
                <a:cubicBezTo>
                  <a:pt x="6030" y="18436"/>
                  <a:pt x="6062" y="18461"/>
                  <a:pt x="6033" y="18593"/>
                </a:cubicBezTo>
                <a:cubicBezTo>
                  <a:pt x="5985" y="18814"/>
                  <a:pt x="5845" y="18951"/>
                  <a:pt x="5722" y="18871"/>
                </a:cubicBezTo>
                <a:cubicBezTo>
                  <a:pt x="5740" y="18925"/>
                  <a:pt x="5761" y="18984"/>
                  <a:pt x="5741" y="19029"/>
                </a:cubicBezTo>
                <a:cubicBezTo>
                  <a:pt x="5736" y="19106"/>
                  <a:pt x="5789" y="19129"/>
                  <a:pt x="5742" y="19211"/>
                </a:cubicBezTo>
                <a:cubicBezTo>
                  <a:pt x="5721" y="19249"/>
                  <a:pt x="5695" y="19250"/>
                  <a:pt x="5668" y="19235"/>
                </a:cubicBezTo>
                <a:cubicBezTo>
                  <a:pt x="5641" y="19221"/>
                  <a:pt x="5617" y="19193"/>
                  <a:pt x="5590" y="19173"/>
                </a:cubicBezTo>
                <a:cubicBezTo>
                  <a:pt x="5617" y="19400"/>
                  <a:pt x="5645" y="19258"/>
                  <a:pt x="5710" y="19341"/>
                </a:cubicBezTo>
                <a:cubicBezTo>
                  <a:pt x="5786" y="19438"/>
                  <a:pt x="5684" y="19470"/>
                  <a:pt x="5678" y="19525"/>
                </a:cubicBezTo>
                <a:cubicBezTo>
                  <a:pt x="5670" y="19611"/>
                  <a:pt x="5650" y="19548"/>
                  <a:pt x="5669" y="19686"/>
                </a:cubicBezTo>
                <a:cubicBezTo>
                  <a:pt x="5688" y="19825"/>
                  <a:pt x="5586" y="19820"/>
                  <a:pt x="5575" y="19924"/>
                </a:cubicBezTo>
                <a:cubicBezTo>
                  <a:pt x="5559" y="20067"/>
                  <a:pt x="5663" y="20081"/>
                  <a:pt x="5703" y="20129"/>
                </a:cubicBezTo>
                <a:cubicBezTo>
                  <a:pt x="5797" y="20244"/>
                  <a:pt x="5664" y="20375"/>
                  <a:pt x="5676" y="20502"/>
                </a:cubicBezTo>
                <a:cubicBezTo>
                  <a:pt x="5687" y="20613"/>
                  <a:pt x="5664" y="20625"/>
                  <a:pt x="5626" y="20678"/>
                </a:cubicBezTo>
                <a:cubicBezTo>
                  <a:pt x="5644" y="20771"/>
                  <a:pt x="5674" y="20849"/>
                  <a:pt x="5711" y="20914"/>
                </a:cubicBezTo>
                <a:cubicBezTo>
                  <a:pt x="5741" y="20968"/>
                  <a:pt x="5709" y="21015"/>
                  <a:pt x="5677" y="20976"/>
                </a:cubicBezTo>
                <a:cubicBezTo>
                  <a:pt x="5679" y="21019"/>
                  <a:pt x="5728" y="21027"/>
                  <a:pt x="5747" y="21047"/>
                </a:cubicBezTo>
                <a:cubicBezTo>
                  <a:pt x="5795" y="21130"/>
                  <a:pt x="5842" y="21214"/>
                  <a:pt x="5895" y="21283"/>
                </a:cubicBezTo>
                <a:cubicBezTo>
                  <a:pt x="5914" y="21307"/>
                  <a:pt x="6102" y="21389"/>
                  <a:pt x="5974" y="21432"/>
                </a:cubicBezTo>
                <a:cubicBezTo>
                  <a:pt x="5942" y="21444"/>
                  <a:pt x="5922" y="21475"/>
                  <a:pt x="5885" y="21473"/>
                </a:cubicBezTo>
                <a:cubicBezTo>
                  <a:pt x="5917" y="21579"/>
                  <a:pt x="5688" y="21408"/>
                  <a:pt x="5656" y="21399"/>
                </a:cubicBezTo>
                <a:cubicBezTo>
                  <a:pt x="5597" y="21368"/>
                  <a:pt x="5493" y="21302"/>
                  <a:pt x="5450" y="21198"/>
                </a:cubicBezTo>
                <a:cubicBezTo>
                  <a:pt x="5420" y="21124"/>
                  <a:pt x="5401" y="21030"/>
                  <a:pt x="5362" y="20971"/>
                </a:cubicBezTo>
                <a:cubicBezTo>
                  <a:pt x="5338" y="20935"/>
                  <a:pt x="5313" y="20932"/>
                  <a:pt x="5295" y="20874"/>
                </a:cubicBezTo>
                <a:cubicBezTo>
                  <a:pt x="5306" y="20875"/>
                  <a:pt x="5318" y="20861"/>
                  <a:pt x="5329" y="20861"/>
                </a:cubicBezTo>
                <a:cubicBezTo>
                  <a:pt x="5330" y="20805"/>
                  <a:pt x="5276" y="20805"/>
                  <a:pt x="5263" y="20771"/>
                </a:cubicBezTo>
                <a:cubicBezTo>
                  <a:pt x="5237" y="20700"/>
                  <a:pt x="5228" y="20685"/>
                  <a:pt x="5191" y="20627"/>
                </a:cubicBezTo>
                <a:cubicBezTo>
                  <a:pt x="5160" y="20578"/>
                  <a:pt x="5107" y="20420"/>
                  <a:pt x="5120" y="20335"/>
                </a:cubicBezTo>
                <a:cubicBezTo>
                  <a:pt x="5130" y="20271"/>
                  <a:pt x="5159" y="20315"/>
                  <a:pt x="5156" y="20258"/>
                </a:cubicBezTo>
                <a:cubicBezTo>
                  <a:pt x="5152" y="20180"/>
                  <a:pt x="5181" y="20104"/>
                  <a:pt x="5100" y="20164"/>
                </a:cubicBezTo>
                <a:cubicBezTo>
                  <a:pt x="5082" y="20178"/>
                  <a:pt x="5071" y="20183"/>
                  <a:pt x="5058" y="20147"/>
                </a:cubicBezTo>
                <a:cubicBezTo>
                  <a:pt x="5033" y="20073"/>
                  <a:pt x="5077" y="19903"/>
                  <a:pt x="5125" y="19927"/>
                </a:cubicBezTo>
                <a:cubicBezTo>
                  <a:pt x="5121" y="19907"/>
                  <a:pt x="5101" y="19832"/>
                  <a:pt x="5097" y="19832"/>
                </a:cubicBezTo>
                <a:cubicBezTo>
                  <a:pt x="5030" y="19820"/>
                  <a:pt x="5065" y="19673"/>
                  <a:pt x="5132" y="19724"/>
                </a:cubicBezTo>
                <a:cubicBezTo>
                  <a:pt x="5122" y="19674"/>
                  <a:pt x="5116" y="19419"/>
                  <a:pt x="5102" y="19405"/>
                </a:cubicBezTo>
                <a:cubicBezTo>
                  <a:pt x="5061" y="19364"/>
                  <a:pt x="5100" y="19539"/>
                  <a:pt x="5100" y="19537"/>
                </a:cubicBezTo>
                <a:cubicBezTo>
                  <a:pt x="5100" y="19621"/>
                  <a:pt x="5046" y="19632"/>
                  <a:pt x="5027" y="19572"/>
                </a:cubicBezTo>
                <a:cubicBezTo>
                  <a:pt x="5015" y="19536"/>
                  <a:pt x="5014" y="19493"/>
                  <a:pt x="5010" y="19452"/>
                </a:cubicBezTo>
                <a:cubicBezTo>
                  <a:pt x="5002" y="19380"/>
                  <a:pt x="5001" y="19317"/>
                  <a:pt x="4993" y="19267"/>
                </a:cubicBezTo>
                <a:cubicBezTo>
                  <a:pt x="4976" y="19157"/>
                  <a:pt x="4990" y="19070"/>
                  <a:pt x="4988" y="18967"/>
                </a:cubicBezTo>
                <a:cubicBezTo>
                  <a:pt x="4987" y="18905"/>
                  <a:pt x="4945" y="18791"/>
                  <a:pt x="4932" y="18730"/>
                </a:cubicBezTo>
                <a:cubicBezTo>
                  <a:pt x="4915" y="18656"/>
                  <a:pt x="4906" y="18590"/>
                  <a:pt x="4896" y="18511"/>
                </a:cubicBezTo>
                <a:cubicBezTo>
                  <a:pt x="4905" y="18531"/>
                  <a:pt x="4919" y="18542"/>
                  <a:pt x="4929" y="18561"/>
                </a:cubicBezTo>
                <a:cubicBezTo>
                  <a:pt x="4944" y="18352"/>
                  <a:pt x="4960" y="18104"/>
                  <a:pt x="4943" y="17895"/>
                </a:cubicBezTo>
                <a:cubicBezTo>
                  <a:pt x="4935" y="17658"/>
                  <a:pt x="4867" y="17433"/>
                  <a:pt x="4883" y="17195"/>
                </a:cubicBezTo>
                <a:cubicBezTo>
                  <a:pt x="4900" y="16941"/>
                  <a:pt x="4895" y="16620"/>
                  <a:pt x="4860" y="16376"/>
                </a:cubicBezTo>
                <a:cubicBezTo>
                  <a:pt x="4848" y="16294"/>
                  <a:pt x="4870" y="16253"/>
                  <a:pt x="4869" y="16168"/>
                </a:cubicBezTo>
                <a:cubicBezTo>
                  <a:pt x="4868" y="16035"/>
                  <a:pt x="4858" y="15917"/>
                  <a:pt x="4850" y="15788"/>
                </a:cubicBezTo>
                <a:cubicBezTo>
                  <a:pt x="4824" y="15375"/>
                  <a:pt x="4579" y="15296"/>
                  <a:pt x="4441" y="15057"/>
                </a:cubicBezTo>
                <a:cubicBezTo>
                  <a:pt x="4352" y="14902"/>
                  <a:pt x="4346" y="14657"/>
                  <a:pt x="4283" y="14461"/>
                </a:cubicBezTo>
                <a:cubicBezTo>
                  <a:pt x="4226" y="14282"/>
                  <a:pt x="4191" y="14080"/>
                  <a:pt x="4132" y="13904"/>
                </a:cubicBezTo>
                <a:cubicBezTo>
                  <a:pt x="4101" y="13811"/>
                  <a:pt x="4078" y="13700"/>
                  <a:pt x="4027" y="13643"/>
                </a:cubicBezTo>
                <a:cubicBezTo>
                  <a:pt x="4009" y="13624"/>
                  <a:pt x="3987" y="13622"/>
                  <a:pt x="3979" y="13577"/>
                </a:cubicBezTo>
                <a:cubicBezTo>
                  <a:pt x="3972" y="13536"/>
                  <a:pt x="3999" y="13492"/>
                  <a:pt x="3996" y="13485"/>
                </a:cubicBezTo>
                <a:cubicBezTo>
                  <a:pt x="3983" y="13452"/>
                  <a:pt x="3971" y="13438"/>
                  <a:pt x="3980" y="13392"/>
                </a:cubicBezTo>
                <a:cubicBezTo>
                  <a:pt x="3938" y="13348"/>
                  <a:pt x="3986" y="13166"/>
                  <a:pt x="4010" y="13157"/>
                </a:cubicBezTo>
                <a:cubicBezTo>
                  <a:pt x="4033" y="13147"/>
                  <a:pt x="4007" y="13084"/>
                  <a:pt x="4029" y="13053"/>
                </a:cubicBezTo>
                <a:cubicBezTo>
                  <a:pt x="4027" y="13032"/>
                  <a:pt x="4015" y="13013"/>
                  <a:pt x="4015" y="12982"/>
                </a:cubicBezTo>
                <a:cubicBezTo>
                  <a:pt x="4015" y="12974"/>
                  <a:pt x="3918" y="12906"/>
                  <a:pt x="3978" y="12854"/>
                </a:cubicBezTo>
                <a:cubicBezTo>
                  <a:pt x="3972" y="12808"/>
                  <a:pt x="3958" y="12657"/>
                  <a:pt x="3991" y="12646"/>
                </a:cubicBezTo>
                <a:cubicBezTo>
                  <a:pt x="4020" y="12500"/>
                  <a:pt x="4027" y="12366"/>
                  <a:pt x="4112" y="12315"/>
                </a:cubicBezTo>
                <a:cubicBezTo>
                  <a:pt x="4111" y="12302"/>
                  <a:pt x="4112" y="12287"/>
                  <a:pt x="4115" y="12281"/>
                </a:cubicBezTo>
                <a:cubicBezTo>
                  <a:pt x="4123" y="12266"/>
                  <a:pt x="4131" y="12259"/>
                  <a:pt x="4140" y="12259"/>
                </a:cubicBezTo>
                <a:cubicBezTo>
                  <a:pt x="4135" y="12229"/>
                  <a:pt x="4137" y="12201"/>
                  <a:pt x="4146" y="12174"/>
                </a:cubicBezTo>
                <a:cubicBezTo>
                  <a:pt x="4172" y="12111"/>
                  <a:pt x="4194" y="12142"/>
                  <a:pt x="4217" y="12064"/>
                </a:cubicBezTo>
                <a:cubicBezTo>
                  <a:pt x="4238" y="11989"/>
                  <a:pt x="4262" y="11740"/>
                  <a:pt x="4214" y="11678"/>
                </a:cubicBezTo>
                <a:cubicBezTo>
                  <a:pt x="4275" y="11632"/>
                  <a:pt x="4206" y="11449"/>
                  <a:pt x="4213" y="11357"/>
                </a:cubicBezTo>
                <a:cubicBezTo>
                  <a:pt x="4207" y="11344"/>
                  <a:pt x="4201" y="11326"/>
                  <a:pt x="4193" y="11300"/>
                </a:cubicBezTo>
                <a:cubicBezTo>
                  <a:pt x="4178" y="11251"/>
                  <a:pt x="4182" y="11220"/>
                  <a:pt x="4177" y="11165"/>
                </a:cubicBezTo>
                <a:cubicBezTo>
                  <a:pt x="4129" y="11043"/>
                  <a:pt x="4117" y="11211"/>
                  <a:pt x="4072" y="11235"/>
                </a:cubicBezTo>
                <a:cubicBezTo>
                  <a:pt x="4082" y="11266"/>
                  <a:pt x="4134" y="11377"/>
                  <a:pt x="4076" y="11377"/>
                </a:cubicBezTo>
                <a:cubicBezTo>
                  <a:pt x="4066" y="11392"/>
                  <a:pt x="4046" y="11416"/>
                  <a:pt x="4032" y="11416"/>
                </a:cubicBezTo>
                <a:cubicBezTo>
                  <a:pt x="4000" y="11416"/>
                  <a:pt x="3975" y="11272"/>
                  <a:pt x="3949" y="11250"/>
                </a:cubicBezTo>
                <a:cubicBezTo>
                  <a:pt x="3906" y="11212"/>
                  <a:pt x="3867" y="11245"/>
                  <a:pt x="3827" y="11245"/>
                </a:cubicBezTo>
                <a:cubicBezTo>
                  <a:pt x="3784" y="11245"/>
                  <a:pt x="3797" y="11150"/>
                  <a:pt x="3787" y="11102"/>
                </a:cubicBezTo>
                <a:cubicBezTo>
                  <a:pt x="3776" y="11051"/>
                  <a:pt x="3739" y="11071"/>
                  <a:pt x="3728" y="11011"/>
                </a:cubicBezTo>
                <a:cubicBezTo>
                  <a:pt x="3700" y="11106"/>
                  <a:pt x="3620" y="10935"/>
                  <a:pt x="3652" y="10843"/>
                </a:cubicBezTo>
                <a:cubicBezTo>
                  <a:pt x="3617" y="10817"/>
                  <a:pt x="3658" y="10758"/>
                  <a:pt x="3671" y="10730"/>
                </a:cubicBezTo>
                <a:cubicBezTo>
                  <a:pt x="3646" y="10683"/>
                  <a:pt x="3635" y="10634"/>
                  <a:pt x="3615" y="10585"/>
                </a:cubicBezTo>
                <a:cubicBezTo>
                  <a:pt x="3591" y="10531"/>
                  <a:pt x="3563" y="10469"/>
                  <a:pt x="3538" y="10447"/>
                </a:cubicBezTo>
                <a:cubicBezTo>
                  <a:pt x="3483" y="10458"/>
                  <a:pt x="3412" y="10407"/>
                  <a:pt x="3373" y="10357"/>
                </a:cubicBezTo>
                <a:cubicBezTo>
                  <a:pt x="3330" y="10301"/>
                  <a:pt x="3255" y="10355"/>
                  <a:pt x="3233" y="10224"/>
                </a:cubicBezTo>
                <a:cubicBezTo>
                  <a:pt x="3229" y="10205"/>
                  <a:pt x="3239" y="10186"/>
                  <a:pt x="3232" y="10168"/>
                </a:cubicBezTo>
                <a:cubicBezTo>
                  <a:pt x="3215" y="10125"/>
                  <a:pt x="3198" y="10083"/>
                  <a:pt x="3179" y="10043"/>
                </a:cubicBezTo>
                <a:cubicBezTo>
                  <a:pt x="3085" y="9836"/>
                  <a:pt x="3038" y="10111"/>
                  <a:pt x="2935" y="10011"/>
                </a:cubicBezTo>
                <a:cubicBezTo>
                  <a:pt x="2909" y="9986"/>
                  <a:pt x="2876" y="10009"/>
                  <a:pt x="2857" y="9958"/>
                </a:cubicBezTo>
                <a:cubicBezTo>
                  <a:pt x="2845" y="9925"/>
                  <a:pt x="2799" y="9881"/>
                  <a:pt x="2778" y="9875"/>
                </a:cubicBezTo>
                <a:cubicBezTo>
                  <a:pt x="2700" y="9851"/>
                  <a:pt x="2643" y="9711"/>
                  <a:pt x="2578" y="9664"/>
                </a:cubicBezTo>
                <a:cubicBezTo>
                  <a:pt x="2535" y="9623"/>
                  <a:pt x="2407" y="9497"/>
                  <a:pt x="2399" y="9393"/>
                </a:cubicBezTo>
                <a:cubicBezTo>
                  <a:pt x="2396" y="9349"/>
                  <a:pt x="2363" y="9281"/>
                  <a:pt x="2366" y="9228"/>
                </a:cubicBezTo>
                <a:cubicBezTo>
                  <a:pt x="2368" y="9191"/>
                  <a:pt x="2387" y="9196"/>
                  <a:pt x="2393" y="9150"/>
                </a:cubicBezTo>
                <a:cubicBezTo>
                  <a:pt x="2479" y="8976"/>
                  <a:pt x="2296" y="8696"/>
                  <a:pt x="2279" y="8544"/>
                </a:cubicBezTo>
                <a:cubicBezTo>
                  <a:pt x="2265" y="8425"/>
                  <a:pt x="2145" y="8436"/>
                  <a:pt x="2211" y="8282"/>
                </a:cubicBezTo>
                <a:cubicBezTo>
                  <a:pt x="2221" y="8259"/>
                  <a:pt x="2129" y="8034"/>
                  <a:pt x="2115" y="8003"/>
                </a:cubicBezTo>
                <a:cubicBezTo>
                  <a:pt x="2053" y="7861"/>
                  <a:pt x="2094" y="7578"/>
                  <a:pt x="2046" y="7486"/>
                </a:cubicBezTo>
                <a:cubicBezTo>
                  <a:pt x="1955" y="7313"/>
                  <a:pt x="1962" y="7876"/>
                  <a:pt x="2049" y="7895"/>
                </a:cubicBezTo>
                <a:cubicBezTo>
                  <a:pt x="2041" y="8033"/>
                  <a:pt x="2059" y="8083"/>
                  <a:pt x="2094" y="8200"/>
                </a:cubicBezTo>
                <a:cubicBezTo>
                  <a:pt x="2104" y="8233"/>
                  <a:pt x="2133" y="8523"/>
                  <a:pt x="2121" y="8549"/>
                </a:cubicBezTo>
                <a:cubicBezTo>
                  <a:pt x="2203" y="8553"/>
                  <a:pt x="2188" y="8952"/>
                  <a:pt x="2108" y="8855"/>
                </a:cubicBezTo>
                <a:cubicBezTo>
                  <a:pt x="2075" y="8758"/>
                  <a:pt x="2053" y="8533"/>
                  <a:pt x="1967" y="8555"/>
                </a:cubicBezTo>
                <a:cubicBezTo>
                  <a:pt x="1991" y="8460"/>
                  <a:pt x="2041" y="8242"/>
                  <a:pt x="1947" y="8242"/>
                </a:cubicBezTo>
                <a:cubicBezTo>
                  <a:pt x="1929" y="8241"/>
                  <a:pt x="1912" y="8198"/>
                  <a:pt x="1901" y="8178"/>
                </a:cubicBezTo>
                <a:cubicBezTo>
                  <a:pt x="1892" y="8169"/>
                  <a:pt x="1850" y="8051"/>
                  <a:pt x="1854" y="8039"/>
                </a:cubicBezTo>
                <a:cubicBezTo>
                  <a:pt x="1874" y="7988"/>
                  <a:pt x="1911" y="8028"/>
                  <a:pt x="1928" y="7962"/>
                </a:cubicBezTo>
                <a:cubicBezTo>
                  <a:pt x="1956" y="7857"/>
                  <a:pt x="1853" y="7782"/>
                  <a:pt x="1853" y="7695"/>
                </a:cubicBezTo>
                <a:cubicBezTo>
                  <a:pt x="1854" y="7600"/>
                  <a:pt x="1841" y="7516"/>
                  <a:pt x="1840" y="7415"/>
                </a:cubicBezTo>
                <a:cubicBezTo>
                  <a:pt x="1835" y="7335"/>
                  <a:pt x="1850" y="7243"/>
                  <a:pt x="1831" y="7167"/>
                </a:cubicBezTo>
                <a:cubicBezTo>
                  <a:pt x="1812" y="7093"/>
                  <a:pt x="1769" y="7076"/>
                  <a:pt x="1735" y="7044"/>
                </a:cubicBezTo>
                <a:cubicBezTo>
                  <a:pt x="1708" y="7020"/>
                  <a:pt x="1658" y="6968"/>
                  <a:pt x="1678" y="6893"/>
                </a:cubicBezTo>
                <a:cubicBezTo>
                  <a:pt x="1702" y="6806"/>
                  <a:pt x="1605" y="6690"/>
                  <a:pt x="1665" y="6596"/>
                </a:cubicBezTo>
                <a:cubicBezTo>
                  <a:pt x="1635" y="6535"/>
                  <a:pt x="1637" y="6293"/>
                  <a:pt x="1637" y="6207"/>
                </a:cubicBezTo>
                <a:cubicBezTo>
                  <a:pt x="1637" y="6137"/>
                  <a:pt x="1656" y="6124"/>
                  <a:pt x="1647" y="6048"/>
                </a:cubicBezTo>
                <a:cubicBezTo>
                  <a:pt x="1637" y="5963"/>
                  <a:pt x="1701" y="5899"/>
                  <a:pt x="1719" y="5831"/>
                </a:cubicBezTo>
                <a:lnTo>
                  <a:pt x="1701" y="5831"/>
                </a:lnTo>
                <a:cubicBezTo>
                  <a:pt x="1722" y="5799"/>
                  <a:pt x="1748" y="5693"/>
                  <a:pt x="1750" y="5653"/>
                </a:cubicBezTo>
                <a:cubicBezTo>
                  <a:pt x="1756" y="5532"/>
                  <a:pt x="1869" y="5351"/>
                  <a:pt x="1904" y="5251"/>
                </a:cubicBezTo>
                <a:cubicBezTo>
                  <a:pt x="1958" y="5097"/>
                  <a:pt x="1971" y="4902"/>
                  <a:pt x="2024" y="4752"/>
                </a:cubicBezTo>
                <a:cubicBezTo>
                  <a:pt x="2020" y="4701"/>
                  <a:pt x="1829" y="4264"/>
                  <a:pt x="2002" y="4369"/>
                </a:cubicBezTo>
                <a:cubicBezTo>
                  <a:pt x="1968" y="4264"/>
                  <a:pt x="2049" y="4129"/>
                  <a:pt x="1996" y="4028"/>
                </a:cubicBezTo>
                <a:cubicBezTo>
                  <a:pt x="1946" y="3930"/>
                  <a:pt x="2070" y="3827"/>
                  <a:pt x="2055" y="3722"/>
                </a:cubicBezTo>
                <a:cubicBezTo>
                  <a:pt x="2049" y="3732"/>
                  <a:pt x="1975" y="3776"/>
                  <a:pt x="1966" y="3754"/>
                </a:cubicBezTo>
                <a:cubicBezTo>
                  <a:pt x="1946" y="3708"/>
                  <a:pt x="1953" y="3543"/>
                  <a:pt x="1961" y="3496"/>
                </a:cubicBezTo>
                <a:cubicBezTo>
                  <a:pt x="1900" y="3627"/>
                  <a:pt x="1951" y="3391"/>
                  <a:pt x="1885" y="3398"/>
                </a:cubicBezTo>
                <a:cubicBezTo>
                  <a:pt x="1912" y="3374"/>
                  <a:pt x="1961" y="3275"/>
                  <a:pt x="1954" y="3210"/>
                </a:cubicBezTo>
                <a:cubicBezTo>
                  <a:pt x="1939" y="3072"/>
                  <a:pt x="1873" y="3020"/>
                  <a:pt x="1817" y="2986"/>
                </a:cubicBezTo>
                <a:cubicBezTo>
                  <a:pt x="1772" y="2959"/>
                  <a:pt x="1692" y="3007"/>
                  <a:pt x="1662" y="2927"/>
                </a:cubicBezTo>
                <a:cubicBezTo>
                  <a:pt x="1641" y="2873"/>
                  <a:pt x="1575" y="2793"/>
                  <a:pt x="1538" y="2836"/>
                </a:cubicBezTo>
                <a:cubicBezTo>
                  <a:pt x="1463" y="2925"/>
                  <a:pt x="1411" y="2974"/>
                  <a:pt x="1322" y="3013"/>
                </a:cubicBezTo>
                <a:cubicBezTo>
                  <a:pt x="1272" y="3035"/>
                  <a:pt x="1219" y="3123"/>
                  <a:pt x="1167" y="3061"/>
                </a:cubicBezTo>
                <a:cubicBezTo>
                  <a:pt x="1117" y="2999"/>
                  <a:pt x="1100" y="3023"/>
                  <a:pt x="1076" y="3105"/>
                </a:cubicBezTo>
                <a:cubicBezTo>
                  <a:pt x="1056" y="3173"/>
                  <a:pt x="945" y="3238"/>
                  <a:pt x="910" y="3253"/>
                </a:cubicBezTo>
                <a:cubicBezTo>
                  <a:pt x="727" y="3329"/>
                  <a:pt x="561" y="3528"/>
                  <a:pt x="377" y="3608"/>
                </a:cubicBezTo>
                <a:cubicBezTo>
                  <a:pt x="309" y="3638"/>
                  <a:pt x="239" y="3674"/>
                  <a:pt x="171" y="3710"/>
                </a:cubicBezTo>
                <a:cubicBezTo>
                  <a:pt x="136" y="3729"/>
                  <a:pt x="50" y="3832"/>
                  <a:pt x="16" y="3794"/>
                </a:cubicBezTo>
                <a:cubicBezTo>
                  <a:pt x="-39" y="3736"/>
                  <a:pt x="61" y="3653"/>
                  <a:pt x="82" y="3644"/>
                </a:cubicBezTo>
                <a:cubicBezTo>
                  <a:pt x="152" y="3613"/>
                  <a:pt x="215" y="3573"/>
                  <a:pt x="283" y="3525"/>
                </a:cubicBezTo>
                <a:cubicBezTo>
                  <a:pt x="371" y="3463"/>
                  <a:pt x="461" y="3412"/>
                  <a:pt x="550" y="3348"/>
                </a:cubicBezTo>
                <a:cubicBezTo>
                  <a:pt x="589" y="3319"/>
                  <a:pt x="648" y="3291"/>
                  <a:pt x="680" y="3237"/>
                </a:cubicBezTo>
                <a:cubicBezTo>
                  <a:pt x="696" y="3212"/>
                  <a:pt x="697" y="3196"/>
                  <a:pt x="687" y="3160"/>
                </a:cubicBezTo>
                <a:cubicBezTo>
                  <a:pt x="685" y="3152"/>
                  <a:pt x="669" y="3104"/>
                  <a:pt x="662" y="3109"/>
                </a:cubicBezTo>
                <a:cubicBezTo>
                  <a:pt x="624" y="3139"/>
                  <a:pt x="595" y="3159"/>
                  <a:pt x="553" y="3160"/>
                </a:cubicBezTo>
                <a:cubicBezTo>
                  <a:pt x="501" y="3161"/>
                  <a:pt x="618" y="2977"/>
                  <a:pt x="624" y="2962"/>
                </a:cubicBezTo>
                <a:cubicBezTo>
                  <a:pt x="595" y="2984"/>
                  <a:pt x="535" y="3020"/>
                  <a:pt x="524" y="2930"/>
                </a:cubicBezTo>
                <a:cubicBezTo>
                  <a:pt x="512" y="2822"/>
                  <a:pt x="559" y="2819"/>
                  <a:pt x="567" y="2732"/>
                </a:cubicBezTo>
                <a:cubicBezTo>
                  <a:pt x="581" y="2576"/>
                  <a:pt x="704" y="2561"/>
                  <a:pt x="762" y="2495"/>
                </a:cubicBezTo>
                <a:cubicBezTo>
                  <a:pt x="840" y="2427"/>
                  <a:pt x="1066" y="2466"/>
                  <a:pt x="1103" y="2280"/>
                </a:cubicBezTo>
                <a:cubicBezTo>
                  <a:pt x="1057" y="2316"/>
                  <a:pt x="787" y="2372"/>
                  <a:pt x="887" y="2171"/>
                </a:cubicBezTo>
                <a:cubicBezTo>
                  <a:pt x="785" y="2109"/>
                  <a:pt x="1017" y="2018"/>
                  <a:pt x="1031" y="2010"/>
                </a:cubicBezTo>
                <a:cubicBezTo>
                  <a:pt x="1083" y="1981"/>
                  <a:pt x="1276" y="1979"/>
                  <a:pt x="1258" y="1822"/>
                </a:cubicBezTo>
                <a:cubicBezTo>
                  <a:pt x="1253" y="1777"/>
                  <a:pt x="1230" y="1766"/>
                  <a:pt x="1226" y="1723"/>
                </a:cubicBezTo>
                <a:cubicBezTo>
                  <a:pt x="1219" y="1656"/>
                  <a:pt x="1511" y="1556"/>
                  <a:pt x="1552" y="1528"/>
                </a:cubicBezTo>
                <a:cubicBezTo>
                  <a:pt x="1687" y="1438"/>
                  <a:pt x="1823" y="1428"/>
                  <a:pt x="1957" y="1356"/>
                </a:cubicBezTo>
                <a:cubicBezTo>
                  <a:pt x="2063" y="1298"/>
                  <a:pt x="2166" y="1340"/>
                  <a:pt x="2274" y="1384"/>
                </a:cubicBezTo>
                <a:cubicBezTo>
                  <a:pt x="2266" y="1395"/>
                  <a:pt x="2257" y="1406"/>
                  <a:pt x="2249" y="1418"/>
                </a:cubicBezTo>
                <a:cubicBezTo>
                  <a:pt x="2323" y="1417"/>
                  <a:pt x="2391" y="1455"/>
                  <a:pt x="2464" y="1471"/>
                </a:cubicBezTo>
                <a:cubicBezTo>
                  <a:pt x="2515" y="1482"/>
                  <a:pt x="2593" y="1468"/>
                  <a:pt x="2640" y="1511"/>
                </a:cubicBezTo>
                <a:cubicBezTo>
                  <a:pt x="2693" y="1559"/>
                  <a:pt x="2668" y="1594"/>
                  <a:pt x="2727" y="1594"/>
                </a:cubicBezTo>
                <a:cubicBezTo>
                  <a:pt x="2784" y="1594"/>
                  <a:pt x="2788" y="1682"/>
                  <a:pt x="2844" y="1691"/>
                </a:cubicBezTo>
                <a:cubicBezTo>
                  <a:pt x="2899" y="1699"/>
                  <a:pt x="2954" y="1614"/>
                  <a:pt x="3013" y="1606"/>
                </a:cubicBezTo>
                <a:cubicBezTo>
                  <a:pt x="3083" y="1596"/>
                  <a:pt x="3131" y="1617"/>
                  <a:pt x="3197" y="1565"/>
                </a:cubicBezTo>
                <a:cubicBezTo>
                  <a:pt x="3252" y="1522"/>
                  <a:pt x="3305" y="1571"/>
                  <a:pt x="3348" y="1543"/>
                </a:cubicBezTo>
                <a:cubicBezTo>
                  <a:pt x="3370" y="1529"/>
                  <a:pt x="3424" y="1478"/>
                  <a:pt x="3446" y="1525"/>
                </a:cubicBezTo>
                <a:cubicBezTo>
                  <a:pt x="3461" y="1558"/>
                  <a:pt x="3437" y="1612"/>
                  <a:pt x="3447" y="1636"/>
                </a:cubicBezTo>
                <a:cubicBezTo>
                  <a:pt x="3453" y="1635"/>
                  <a:pt x="3637" y="1449"/>
                  <a:pt x="3567" y="1632"/>
                </a:cubicBezTo>
                <a:cubicBezTo>
                  <a:pt x="3626" y="1626"/>
                  <a:pt x="3649" y="1571"/>
                  <a:pt x="3713" y="1619"/>
                </a:cubicBezTo>
                <a:cubicBezTo>
                  <a:pt x="3762" y="1656"/>
                  <a:pt x="3816" y="1714"/>
                  <a:pt x="3870" y="1714"/>
                </a:cubicBezTo>
                <a:cubicBezTo>
                  <a:pt x="3957" y="1714"/>
                  <a:pt x="4053" y="1792"/>
                  <a:pt x="3923" y="1880"/>
                </a:cubicBezTo>
                <a:cubicBezTo>
                  <a:pt x="3992" y="1892"/>
                  <a:pt x="4064" y="1826"/>
                  <a:pt x="4131" y="1843"/>
                </a:cubicBezTo>
                <a:cubicBezTo>
                  <a:pt x="4172" y="1843"/>
                  <a:pt x="4197" y="1935"/>
                  <a:pt x="4237" y="1873"/>
                </a:cubicBezTo>
                <a:cubicBezTo>
                  <a:pt x="4174" y="1690"/>
                  <a:pt x="4490" y="1660"/>
                  <a:pt x="4441" y="1797"/>
                </a:cubicBezTo>
                <a:cubicBezTo>
                  <a:pt x="4485" y="1898"/>
                  <a:pt x="4602" y="1848"/>
                  <a:pt x="4659" y="1848"/>
                </a:cubicBezTo>
                <a:cubicBezTo>
                  <a:pt x="4677" y="1847"/>
                  <a:pt x="4701" y="1870"/>
                  <a:pt x="4719" y="1853"/>
                </a:cubicBezTo>
                <a:cubicBezTo>
                  <a:pt x="4754" y="1818"/>
                  <a:pt x="4770" y="1763"/>
                  <a:pt x="4814" y="1763"/>
                </a:cubicBezTo>
                <a:cubicBezTo>
                  <a:pt x="4796" y="1752"/>
                  <a:pt x="4779" y="1742"/>
                  <a:pt x="4762" y="1734"/>
                </a:cubicBezTo>
                <a:cubicBezTo>
                  <a:pt x="4778" y="1681"/>
                  <a:pt x="4822" y="1688"/>
                  <a:pt x="4846" y="1645"/>
                </a:cubicBezTo>
                <a:cubicBezTo>
                  <a:pt x="4887" y="1571"/>
                  <a:pt x="4887" y="1651"/>
                  <a:pt x="4915" y="1660"/>
                </a:cubicBezTo>
                <a:cubicBezTo>
                  <a:pt x="5012" y="1690"/>
                  <a:pt x="4924" y="1798"/>
                  <a:pt x="4869" y="1791"/>
                </a:cubicBezTo>
                <a:cubicBezTo>
                  <a:pt x="4883" y="1813"/>
                  <a:pt x="4882" y="1871"/>
                  <a:pt x="4903" y="1851"/>
                </a:cubicBezTo>
                <a:cubicBezTo>
                  <a:pt x="4916" y="1839"/>
                  <a:pt x="4978" y="1800"/>
                  <a:pt x="4995" y="1791"/>
                </a:cubicBezTo>
                <a:cubicBezTo>
                  <a:pt x="4971" y="1752"/>
                  <a:pt x="4999" y="1713"/>
                  <a:pt x="5025" y="1686"/>
                </a:cubicBezTo>
                <a:cubicBezTo>
                  <a:pt x="4957" y="1572"/>
                  <a:pt x="5005" y="1427"/>
                  <a:pt x="5082" y="1367"/>
                </a:cubicBezTo>
                <a:cubicBezTo>
                  <a:pt x="5038" y="1378"/>
                  <a:pt x="4999" y="1433"/>
                  <a:pt x="4955" y="1420"/>
                </a:cubicBezTo>
                <a:cubicBezTo>
                  <a:pt x="4948" y="1376"/>
                  <a:pt x="4948" y="1318"/>
                  <a:pt x="4922" y="1310"/>
                </a:cubicBezTo>
                <a:cubicBezTo>
                  <a:pt x="4890" y="1301"/>
                  <a:pt x="4855" y="1229"/>
                  <a:pt x="4904" y="1194"/>
                </a:cubicBezTo>
                <a:cubicBezTo>
                  <a:pt x="4941" y="1168"/>
                  <a:pt x="4940" y="1274"/>
                  <a:pt x="4979" y="1238"/>
                </a:cubicBezTo>
                <a:cubicBezTo>
                  <a:pt x="5021" y="1198"/>
                  <a:pt x="4963" y="1112"/>
                  <a:pt x="5029" y="1107"/>
                </a:cubicBezTo>
                <a:cubicBezTo>
                  <a:pt x="5071" y="1104"/>
                  <a:pt x="5112" y="1090"/>
                  <a:pt x="5154" y="1077"/>
                </a:cubicBezTo>
                <a:cubicBezTo>
                  <a:pt x="5280" y="1039"/>
                  <a:pt x="5156" y="1156"/>
                  <a:pt x="5125" y="1196"/>
                </a:cubicBezTo>
                <a:cubicBezTo>
                  <a:pt x="5131" y="1209"/>
                  <a:pt x="5156" y="1248"/>
                  <a:pt x="5162" y="1246"/>
                </a:cubicBezTo>
                <a:cubicBezTo>
                  <a:pt x="5161" y="1273"/>
                  <a:pt x="5128" y="1325"/>
                  <a:pt x="5119" y="1341"/>
                </a:cubicBezTo>
                <a:cubicBezTo>
                  <a:pt x="5212" y="1280"/>
                  <a:pt x="5237" y="1070"/>
                  <a:pt x="5343" y="1024"/>
                </a:cubicBezTo>
                <a:cubicBezTo>
                  <a:pt x="5427" y="988"/>
                  <a:pt x="5512" y="1032"/>
                  <a:pt x="5589" y="1101"/>
                </a:cubicBezTo>
                <a:cubicBezTo>
                  <a:pt x="5515" y="1146"/>
                  <a:pt x="5447" y="1236"/>
                  <a:pt x="5371" y="1269"/>
                </a:cubicBezTo>
                <a:cubicBezTo>
                  <a:pt x="5340" y="1282"/>
                  <a:pt x="5323" y="1253"/>
                  <a:pt x="5303" y="1298"/>
                </a:cubicBezTo>
                <a:cubicBezTo>
                  <a:pt x="5290" y="1325"/>
                  <a:pt x="5258" y="1345"/>
                  <a:pt x="5243" y="1353"/>
                </a:cubicBezTo>
                <a:cubicBezTo>
                  <a:pt x="5260" y="1387"/>
                  <a:pt x="5261" y="1587"/>
                  <a:pt x="5240" y="1610"/>
                </a:cubicBezTo>
                <a:cubicBezTo>
                  <a:pt x="5305" y="1614"/>
                  <a:pt x="5242" y="1715"/>
                  <a:pt x="5235" y="1752"/>
                </a:cubicBezTo>
                <a:cubicBezTo>
                  <a:pt x="5265" y="1705"/>
                  <a:pt x="5387" y="1597"/>
                  <a:pt x="5358" y="1797"/>
                </a:cubicBezTo>
                <a:cubicBezTo>
                  <a:pt x="5351" y="1852"/>
                  <a:pt x="5277" y="1862"/>
                  <a:pt x="5296" y="1924"/>
                </a:cubicBezTo>
                <a:cubicBezTo>
                  <a:pt x="5319" y="2006"/>
                  <a:pt x="5371" y="1712"/>
                  <a:pt x="5410" y="1819"/>
                </a:cubicBezTo>
                <a:cubicBezTo>
                  <a:pt x="5443" y="1769"/>
                  <a:pt x="5456" y="1745"/>
                  <a:pt x="5496" y="1733"/>
                </a:cubicBezTo>
                <a:cubicBezTo>
                  <a:pt x="5496" y="1584"/>
                  <a:pt x="5660" y="1524"/>
                  <a:pt x="5689" y="1660"/>
                </a:cubicBezTo>
                <a:cubicBezTo>
                  <a:pt x="5692" y="1674"/>
                  <a:pt x="5703" y="1669"/>
                  <a:pt x="5709" y="1675"/>
                </a:cubicBezTo>
                <a:cubicBezTo>
                  <a:pt x="5739" y="1702"/>
                  <a:pt x="5709" y="1733"/>
                  <a:pt x="5711" y="1761"/>
                </a:cubicBezTo>
                <a:cubicBezTo>
                  <a:pt x="5715" y="1830"/>
                  <a:pt x="5656" y="1839"/>
                  <a:pt x="5633" y="1834"/>
                </a:cubicBezTo>
                <a:cubicBezTo>
                  <a:pt x="5672" y="1968"/>
                  <a:pt x="5516" y="2177"/>
                  <a:pt x="5442" y="2131"/>
                </a:cubicBezTo>
                <a:cubicBezTo>
                  <a:pt x="5423" y="2215"/>
                  <a:pt x="5394" y="2270"/>
                  <a:pt x="5364" y="2148"/>
                </a:cubicBezTo>
                <a:cubicBezTo>
                  <a:pt x="5341" y="2136"/>
                  <a:pt x="5343" y="2095"/>
                  <a:pt x="5319" y="2103"/>
                </a:cubicBezTo>
                <a:cubicBezTo>
                  <a:pt x="5288" y="2114"/>
                  <a:pt x="5331" y="2145"/>
                  <a:pt x="5336" y="2148"/>
                </a:cubicBezTo>
                <a:cubicBezTo>
                  <a:pt x="5330" y="2170"/>
                  <a:pt x="5327" y="2194"/>
                  <a:pt x="5326" y="2219"/>
                </a:cubicBezTo>
                <a:cubicBezTo>
                  <a:pt x="5328" y="2223"/>
                  <a:pt x="5374" y="2222"/>
                  <a:pt x="5389" y="2241"/>
                </a:cubicBezTo>
                <a:cubicBezTo>
                  <a:pt x="5419" y="2280"/>
                  <a:pt x="5467" y="2321"/>
                  <a:pt x="5441" y="2400"/>
                </a:cubicBezTo>
                <a:cubicBezTo>
                  <a:pt x="5452" y="2367"/>
                  <a:pt x="5528" y="2411"/>
                  <a:pt x="5475" y="2463"/>
                </a:cubicBezTo>
                <a:cubicBezTo>
                  <a:pt x="5437" y="2500"/>
                  <a:pt x="5417" y="2449"/>
                  <a:pt x="5380" y="2443"/>
                </a:cubicBezTo>
                <a:cubicBezTo>
                  <a:pt x="5391" y="2369"/>
                  <a:pt x="5205" y="2519"/>
                  <a:pt x="5184" y="2511"/>
                </a:cubicBezTo>
                <a:cubicBezTo>
                  <a:pt x="5190" y="2490"/>
                  <a:pt x="5194" y="2466"/>
                  <a:pt x="5196" y="2440"/>
                </a:cubicBezTo>
                <a:cubicBezTo>
                  <a:pt x="5169" y="2446"/>
                  <a:pt x="5143" y="2450"/>
                  <a:pt x="5116" y="2450"/>
                </a:cubicBezTo>
                <a:cubicBezTo>
                  <a:pt x="5131" y="2390"/>
                  <a:pt x="5176" y="2419"/>
                  <a:pt x="5193" y="2363"/>
                </a:cubicBezTo>
                <a:cubicBezTo>
                  <a:pt x="5211" y="2308"/>
                  <a:pt x="5235" y="2262"/>
                  <a:pt x="5258" y="2216"/>
                </a:cubicBezTo>
                <a:cubicBezTo>
                  <a:pt x="5203" y="2273"/>
                  <a:pt x="5162" y="2362"/>
                  <a:pt x="5098" y="2423"/>
                </a:cubicBezTo>
                <a:cubicBezTo>
                  <a:pt x="5064" y="2456"/>
                  <a:pt x="5002" y="2416"/>
                  <a:pt x="4975" y="2467"/>
                </a:cubicBezTo>
                <a:cubicBezTo>
                  <a:pt x="4955" y="2505"/>
                  <a:pt x="4928" y="2512"/>
                  <a:pt x="4901" y="2508"/>
                </a:cubicBezTo>
                <a:cubicBezTo>
                  <a:pt x="4905" y="2533"/>
                  <a:pt x="4903" y="2555"/>
                  <a:pt x="4895" y="2574"/>
                </a:cubicBezTo>
                <a:cubicBezTo>
                  <a:pt x="4878" y="2613"/>
                  <a:pt x="4810" y="2647"/>
                  <a:pt x="4788" y="2665"/>
                </a:cubicBezTo>
                <a:cubicBezTo>
                  <a:pt x="4734" y="2708"/>
                  <a:pt x="4689" y="2742"/>
                  <a:pt x="4637" y="2808"/>
                </a:cubicBezTo>
                <a:cubicBezTo>
                  <a:pt x="4568" y="2898"/>
                  <a:pt x="4476" y="2978"/>
                  <a:pt x="4448" y="3147"/>
                </a:cubicBezTo>
                <a:lnTo>
                  <a:pt x="4521" y="3147"/>
                </a:lnTo>
                <a:cubicBezTo>
                  <a:pt x="4510" y="3233"/>
                  <a:pt x="4500" y="3318"/>
                  <a:pt x="4490" y="3404"/>
                </a:cubicBezTo>
                <a:cubicBezTo>
                  <a:pt x="4540" y="3385"/>
                  <a:pt x="4559" y="3383"/>
                  <a:pt x="4604" y="3423"/>
                </a:cubicBezTo>
                <a:cubicBezTo>
                  <a:pt x="4628" y="3444"/>
                  <a:pt x="4653" y="3429"/>
                  <a:pt x="4674" y="3468"/>
                </a:cubicBezTo>
                <a:cubicBezTo>
                  <a:pt x="4707" y="3528"/>
                  <a:pt x="4689" y="3576"/>
                  <a:pt x="4739" y="3598"/>
                </a:cubicBezTo>
                <a:cubicBezTo>
                  <a:pt x="4781" y="3618"/>
                  <a:pt x="4805" y="3695"/>
                  <a:pt x="4850" y="3685"/>
                </a:cubicBezTo>
                <a:cubicBezTo>
                  <a:pt x="4891" y="3676"/>
                  <a:pt x="4932" y="3692"/>
                  <a:pt x="4972" y="3714"/>
                </a:cubicBezTo>
                <a:cubicBezTo>
                  <a:pt x="4962" y="3787"/>
                  <a:pt x="4936" y="3802"/>
                  <a:pt x="4917" y="3879"/>
                </a:cubicBezTo>
                <a:cubicBezTo>
                  <a:pt x="4885" y="4009"/>
                  <a:pt x="4881" y="4139"/>
                  <a:pt x="4918" y="4270"/>
                </a:cubicBezTo>
                <a:cubicBezTo>
                  <a:pt x="4932" y="4322"/>
                  <a:pt x="5032" y="4196"/>
                  <a:pt x="5041" y="4156"/>
                </a:cubicBezTo>
                <a:cubicBezTo>
                  <a:pt x="5066" y="4052"/>
                  <a:pt x="5050" y="3896"/>
                  <a:pt x="5076" y="3798"/>
                </a:cubicBezTo>
                <a:cubicBezTo>
                  <a:pt x="5097" y="3722"/>
                  <a:pt x="5203" y="3701"/>
                  <a:pt x="5238" y="3674"/>
                </a:cubicBezTo>
                <a:cubicBezTo>
                  <a:pt x="5297" y="3629"/>
                  <a:pt x="5368" y="3519"/>
                  <a:pt x="5370" y="3380"/>
                </a:cubicBezTo>
                <a:cubicBezTo>
                  <a:pt x="5372" y="3261"/>
                  <a:pt x="5268" y="3190"/>
                  <a:pt x="5368" y="3111"/>
                </a:cubicBezTo>
                <a:cubicBezTo>
                  <a:pt x="5391" y="3094"/>
                  <a:pt x="5460" y="2998"/>
                  <a:pt x="5454" y="2938"/>
                </a:cubicBezTo>
                <a:cubicBezTo>
                  <a:pt x="5433" y="2938"/>
                  <a:pt x="5412" y="2930"/>
                  <a:pt x="5391" y="2928"/>
                </a:cubicBezTo>
                <a:cubicBezTo>
                  <a:pt x="5440" y="2858"/>
                  <a:pt x="5494" y="2840"/>
                  <a:pt x="5505" y="2715"/>
                </a:cubicBezTo>
                <a:cubicBezTo>
                  <a:pt x="5519" y="2555"/>
                  <a:pt x="5647" y="2643"/>
                  <a:pt x="5696" y="2643"/>
                </a:cubicBezTo>
                <a:cubicBezTo>
                  <a:pt x="5745" y="2643"/>
                  <a:pt x="5803" y="2604"/>
                  <a:pt x="5836" y="2705"/>
                </a:cubicBezTo>
                <a:cubicBezTo>
                  <a:pt x="5852" y="2754"/>
                  <a:pt x="5855" y="2822"/>
                  <a:pt x="5890" y="2822"/>
                </a:cubicBezTo>
                <a:cubicBezTo>
                  <a:pt x="5909" y="2860"/>
                  <a:pt x="5952" y="2793"/>
                  <a:pt x="5938" y="2914"/>
                </a:cubicBezTo>
                <a:cubicBezTo>
                  <a:pt x="5928" y="2996"/>
                  <a:pt x="5904" y="3066"/>
                  <a:pt x="5890" y="3146"/>
                </a:cubicBezTo>
                <a:cubicBezTo>
                  <a:pt x="5945" y="3142"/>
                  <a:pt x="5944" y="3264"/>
                  <a:pt x="6001" y="3215"/>
                </a:cubicBezTo>
                <a:cubicBezTo>
                  <a:pt x="6054" y="3170"/>
                  <a:pt x="6131" y="2942"/>
                  <a:pt x="6182" y="2942"/>
                </a:cubicBezTo>
                <a:cubicBezTo>
                  <a:pt x="6232" y="2942"/>
                  <a:pt x="6246" y="3239"/>
                  <a:pt x="6252" y="3301"/>
                </a:cubicBezTo>
                <a:cubicBezTo>
                  <a:pt x="6265" y="3435"/>
                  <a:pt x="6300" y="3482"/>
                  <a:pt x="6235" y="3567"/>
                </a:cubicBezTo>
                <a:cubicBezTo>
                  <a:pt x="6252" y="3612"/>
                  <a:pt x="6292" y="3637"/>
                  <a:pt x="6283" y="3709"/>
                </a:cubicBezTo>
                <a:cubicBezTo>
                  <a:pt x="6323" y="3734"/>
                  <a:pt x="6364" y="3756"/>
                  <a:pt x="6402" y="3792"/>
                </a:cubicBezTo>
                <a:cubicBezTo>
                  <a:pt x="6422" y="3812"/>
                  <a:pt x="6448" y="3875"/>
                  <a:pt x="6408" y="3890"/>
                </a:cubicBezTo>
                <a:cubicBezTo>
                  <a:pt x="6431" y="3944"/>
                  <a:pt x="6474" y="3966"/>
                  <a:pt x="6473" y="4051"/>
                </a:cubicBezTo>
                <a:cubicBezTo>
                  <a:pt x="6472" y="4147"/>
                  <a:pt x="6441" y="4248"/>
                  <a:pt x="6399" y="4291"/>
                </a:cubicBezTo>
                <a:cubicBezTo>
                  <a:pt x="6481" y="4264"/>
                  <a:pt x="6289" y="4502"/>
                  <a:pt x="6286" y="4570"/>
                </a:cubicBezTo>
                <a:cubicBezTo>
                  <a:pt x="6287" y="4546"/>
                  <a:pt x="6371" y="4495"/>
                  <a:pt x="6385" y="4520"/>
                </a:cubicBezTo>
                <a:cubicBezTo>
                  <a:pt x="6393" y="4536"/>
                  <a:pt x="6318" y="4631"/>
                  <a:pt x="6396" y="4619"/>
                </a:cubicBezTo>
                <a:cubicBezTo>
                  <a:pt x="6425" y="4615"/>
                  <a:pt x="6468" y="4577"/>
                  <a:pt x="6488" y="4645"/>
                </a:cubicBezTo>
                <a:cubicBezTo>
                  <a:pt x="6484" y="4631"/>
                  <a:pt x="6455" y="4697"/>
                  <a:pt x="6459" y="4719"/>
                </a:cubicBezTo>
                <a:cubicBezTo>
                  <a:pt x="6463" y="4744"/>
                  <a:pt x="6495" y="4743"/>
                  <a:pt x="6495" y="4764"/>
                </a:cubicBezTo>
                <a:cubicBezTo>
                  <a:pt x="6495" y="4761"/>
                  <a:pt x="6458" y="4839"/>
                  <a:pt x="6462" y="4838"/>
                </a:cubicBezTo>
                <a:cubicBezTo>
                  <a:pt x="6486" y="4823"/>
                  <a:pt x="6472" y="4847"/>
                  <a:pt x="6481" y="4867"/>
                </a:cubicBezTo>
                <a:cubicBezTo>
                  <a:pt x="6482" y="4869"/>
                  <a:pt x="6485" y="4873"/>
                  <a:pt x="6485" y="4873"/>
                </a:cubicBezTo>
                <a:cubicBezTo>
                  <a:pt x="6513" y="4923"/>
                  <a:pt x="6500" y="4943"/>
                  <a:pt x="6468" y="5008"/>
                </a:cubicBezTo>
                <a:cubicBezTo>
                  <a:pt x="6439" y="5067"/>
                  <a:pt x="6419" y="5016"/>
                  <a:pt x="6385" y="5016"/>
                </a:cubicBezTo>
                <a:cubicBezTo>
                  <a:pt x="6392" y="4991"/>
                  <a:pt x="6449" y="4806"/>
                  <a:pt x="6388" y="4908"/>
                </a:cubicBezTo>
                <a:cubicBezTo>
                  <a:pt x="6355" y="4966"/>
                  <a:pt x="6322" y="5010"/>
                  <a:pt x="6277" y="4998"/>
                </a:cubicBezTo>
                <a:cubicBezTo>
                  <a:pt x="6301" y="4985"/>
                  <a:pt x="6349" y="4951"/>
                  <a:pt x="6357" y="4896"/>
                </a:cubicBezTo>
                <a:cubicBezTo>
                  <a:pt x="6348" y="4954"/>
                  <a:pt x="6083" y="4881"/>
                  <a:pt x="6094" y="4847"/>
                </a:cubicBezTo>
                <a:cubicBezTo>
                  <a:pt x="6117" y="4776"/>
                  <a:pt x="6174" y="4664"/>
                  <a:pt x="6208" y="4607"/>
                </a:cubicBezTo>
                <a:cubicBezTo>
                  <a:pt x="6261" y="4517"/>
                  <a:pt x="6289" y="4394"/>
                  <a:pt x="6354" y="4324"/>
                </a:cubicBezTo>
                <a:cubicBezTo>
                  <a:pt x="6277" y="4360"/>
                  <a:pt x="6226" y="4404"/>
                  <a:pt x="6159" y="4486"/>
                </a:cubicBezTo>
                <a:cubicBezTo>
                  <a:pt x="6102" y="4557"/>
                  <a:pt x="6037" y="4527"/>
                  <a:pt x="5974" y="4520"/>
                </a:cubicBezTo>
                <a:cubicBezTo>
                  <a:pt x="5899" y="4511"/>
                  <a:pt x="5826" y="4514"/>
                  <a:pt x="5752" y="4527"/>
                </a:cubicBezTo>
                <a:cubicBezTo>
                  <a:pt x="5696" y="4537"/>
                  <a:pt x="5690" y="4593"/>
                  <a:pt x="5650" y="4651"/>
                </a:cubicBezTo>
                <a:cubicBezTo>
                  <a:pt x="5697" y="4623"/>
                  <a:pt x="5757" y="4585"/>
                  <a:pt x="5801" y="4652"/>
                </a:cubicBezTo>
                <a:cubicBezTo>
                  <a:pt x="5856" y="4733"/>
                  <a:pt x="5786" y="4842"/>
                  <a:pt x="5745" y="4860"/>
                </a:cubicBezTo>
                <a:cubicBezTo>
                  <a:pt x="5776" y="4904"/>
                  <a:pt x="5731" y="4971"/>
                  <a:pt x="5743" y="5023"/>
                </a:cubicBezTo>
                <a:cubicBezTo>
                  <a:pt x="5750" y="5059"/>
                  <a:pt x="5752" y="5099"/>
                  <a:pt x="5767" y="5128"/>
                </a:cubicBezTo>
                <a:cubicBezTo>
                  <a:pt x="5796" y="5189"/>
                  <a:pt x="5870" y="5177"/>
                  <a:pt x="5900" y="5125"/>
                </a:cubicBezTo>
                <a:cubicBezTo>
                  <a:pt x="5926" y="5081"/>
                  <a:pt x="5962" y="4958"/>
                  <a:pt x="6001" y="4976"/>
                </a:cubicBezTo>
                <a:cubicBezTo>
                  <a:pt x="6029" y="5000"/>
                  <a:pt x="6000" y="5049"/>
                  <a:pt x="6005" y="5101"/>
                </a:cubicBezTo>
                <a:cubicBezTo>
                  <a:pt x="6019" y="5212"/>
                  <a:pt x="5998" y="5242"/>
                  <a:pt x="5927" y="5267"/>
                </a:cubicBezTo>
                <a:cubicBezTo>
                  <a:pt x="5920" y="5269"/>
                  <a:pt x="5893" y="5333"/>
                  <a:pt x="5874" y="5342"/>
                </a:cubicBezTo>
                <a:cubicBezTo>
                  <a:pt x="5845" y="5357"/>
                  <a:pt x="5815" y="5366"/>
                  <a:pt x="5785" y="5380"/>
                </a:cubicBezTo>
                <a:cubicBezTo>
                  <a:pt x="5712" y="5415"/>
                  <a:pt x="5642" y="5583"/>
                  <a:pt x="5571" y="5583"/>
                </a:cubicBezTo>
                <a:cubicBezTo>
                  <a:pt x="5473" y="5583"/>
                  <a:pt x="5577" y="5334"/>
                  <a:pt x="5614" y="5299"/>
                </a:cubicBezTo>
                <a:cubicBezTo>
                  <a:pt x="5514" y="5354"/>
                  <a:pt x="5305" y="5453"/>
                  <a:pt x="5243" y="5641"/>
                </a:cubicBezTo>
                <a:cubicBezTo>
                  <a:pt x="5251" y="5646"/>
                  <a:pt x="5260" y="5652"/>
                  <a:pt x="5268" y="5658"/>
                </a:cubicBezTo>
                <a:cubicBezTo>
                  <a:pt x="5252" y="5675"/>
                  <a:pt x="5240" y="5703"/>
                  <a:pt x="5224" y="5719"/>
                </a:cubicBezTo>
                <a:cubicBezTo>
                  <a:pt x="5237" y="5747"/>
                  <a:pt x="5266" y="5707"/>
                  <a:pt x="5269" y="5782"/>
                </a:cubicBezTo>
                <a:cubicBezTo>
                  <a:pt x="5271" y="5841"/>
                  <a:pt x="5220" y="5911"/>
                  <a:pt x="5192" y="5911"/>
                </a:cubicBezTo>
                <a:cubicBezTo>
                  <a:pt x="5185" y="5915"/>
                  <a:pt x="5163" y="5880"/>
                  <a:pt x="5160" y="5874"/>
                </a:cubicBezTo>
                <a:cubicBezTo>
                  <a:pt x="5144" y="5926"/>
                  <a:pt x="5113" y="5914"/>
                  <a:pt x="5089" y="5919"/>
                </a:cubicBezTo>
                <a:cubicBezTo>
                  <a:pt x="5092" y="6002"/>
                  <a:pt x="4999" y="6039"/>
                  <a:pt x="4965" y="6029"/>
                </a:cubicBezTo>
                <a:cubicBezTo>
                  <a:pt x="4968" y="6116"/>
                  <a:pt x="4885" y="6293"/>
                  <a:pt x="4841" y="6264"/>
                </a:cubicBezTo>
                <a:cubicBezTo>
                  <a:pt x="4869" y="6390"/>
                  <a:pt x="4772" y="6495"/>
                  <a:pt x="4745" y="6585"/>
                </a:cubicBezTo>
                <a:cubicBezTo>
                  <a:pt x="4720" y="6666"/>
                  <a:pt x="4762" y="6894"/>
                  <a:pt x="4667" y="6883"/>
                </a:cubicBezTo>
                <a:cubicBezTo>
                  <a:pt x="4716" y="6951"/>
                  <a:pt x="4558" y="7025"/>
                  <a:pt x="4548" y="7062"/>
                </a:cubicBezTo>
                <a:cubicBezTo>
                  <a:pt x="4532" y="7121"/>
                  <a:pt x="4492" y="7122"/>
                  <a:pt x="4461" y="7155"/>
                </a:cubicBezTo>
                <a:cubicBezTo>
                  <a:pt x="4433" y="7189"/>
                  <a:pt x="4414" y="7255"/>
                  <a:pt x="4384" y="7295"/>
                </a:cubicBezTo>
                <a:cubicBezTo>
                  <a:pt x="4339" y="7356"/>
                  <a:pt x="4311" y="7371"/>
                  <a:pt x="4277" y="7466"/>
                </a:cubicBezTo>
                <a:cubicBezTo>
                  <a:pt x="4237" y="7582"/>
                  <a:pt x="4213" y="7734"/>
                  <a:pt x="4245" y="7878"/>
                </a:cubicBezTo>
                <a:cubicBezTo>
                  <a:pt x="4264" y="7965"/>
                  <a:pt x="4233" y="8077"/>
                  <a:pt x="4256" y="8158"/>
                </a:cubicBezTo>
                <a:cubicBezTo>
                  <a:pt x="4291" y="8279"/>
                  <a:pt x="4218" y="8533"/>
                  <a:pt x="4153" y="8533"/>
                </a:cubicBezTo>
                <a:cubicBezTo>
                  <a:pt x="4142" y="8522"/>
                  <a:pt x="4107" y="8390"/>
                  <a:pt x="4101" y="8368"/>
                </a:cubicBezTo>
                <a:cubicBezTo>
                  <a:pt x="4099" y="8288"/>
                  <a:pt x="4049" y="8170"/>
                  <a:pt x="4067" y="8106"/>
                </a:cubicBezTo>
                <a:cubicBezTo>
                  <a:pt x="4035" y="8078"/>
                  <a:pt x="4086" y="7928"/>
                  <a:pt x="4084" y="7877"/>
                </a:cubicBezTo>
                <a:cubicBezTo>
                  <a:pt x="4052" y="7863"/>
                  <a:pt x="4053" y="7736"/>
                  <a:pt x="4027" y="7736"/>
                </a:cubicBezTo>
                <a:cubicBezTo>
                  <a:pt x="3995" y="7736"/>
                  <a:pt x="3968" y="7794"/>
                  <a:pt x="3932" y="7791"/>
                </a:cubicBezTo>
                <a:cubicBezTo>
                  <a:pt x="3902" y="7789"/>
                  <a:pt x="3922" y="7704"/>
                  <a:pt x="3877" y="7684"/>
                </a:cubicBezTo>
                <a:cubicBezTo>
                  <a:pt x="3828" y="7663"/>
                  <a:pt x="3781" y="7693"/>
                  <a:pt x="3733" y="7680"/>
                </a:cubicBezTo>
                <a:cubicBezTo>
                  <a:pt x="3675" y="7665"/>
                  <a:pt x="3693" y="7741"/>
                  <a:pt x="3660" y="7785"/>
                </a:cubicBezTo>
                <a:cubicBezTo>
                  <a:pt x="3714" y="7826"/>
                  <a:pt x="3667" y="7923"/>
                  <a:pt x="3629" y="7923"/>
                </a:cubicBezTo>
                <a:cubicBezTo>
                  <a:pt x="3630" y="7898"/>
                  <a:pt x="3633" y="7851"/>
                  <a:pt x="3620" y="7840"/>
                </a:cubicBezTo>
                <a:cubicBezTo>
                  <a:pt x="3610" y="7927"/>
                  <a:pt x="3511" y="7879"/>
                  <a:pt x="3502" y="7802"/>
                </a:cubicBezTo>
                <a:cubicBezTo>
                  <a:pt x="3482" y="7769"/>
                  <a:pt x="3470" y="7835"/>
                  <a:pt x="3437" y="7815"/>
                </a:cubicBezTo>
                <a:cubicBezTo>
                  <a:pt x="3386" y="7782"/>
                  <a:pt x="3367" y="7775"/>
                  <a:pt x="3316" y="7828"/>
                </a:cubicBezTo>
                <a:cubicBezTo>
                  <a:pt x="3254" y="7891"/>
                  <a:pt x="3151" y="7984"/>
                  <a:pt x="3105" y="8088"/>
                </a:cubicBezTo>
                <a:cubicBezTo>
                  <a:pt x="3067" y="8175"/>
                  <a:pt x="3102" y="8400"/>
                  <a:pt x="3050" y="8458"/>
                </a:cubicBezTo>
                <a:cubicBezTo>
                  <a:pt x="2975" y="8541"/>
                  <a:pt x="2976" y="8881"/>
                  <a:pt x="2982" y="9037"/>
                </a:cubicBezTo>
                <a:cubicBezTo>
                  <a:pt x="2987" y="9168"/>
                  <a:pt x="3042" y="9256"/>
                  <a:pt x="3040" y="9381"/>
                </a:cubicBezTo>
                <a:cubicBezTo>
                  <a:pt x="3040" y="9393"/>
                  <a:pt x="3058" y="9470"/>
                  <a:pt x="3063" y="9480"/>
                </a:cubicBezTo>
                <a:cubicBezTo>
                  <a:pt x="3071" y="9489"/>
                  <a:pt x="3089" y="9483"/>
                  <a:pt x="3098" y="9485"/>
                </a:cubicBezTo>
                <a:cubicBezTo>
                  <a:pt x="3127" y="9492"/>
                  <a:pt x="3122" y="9549"/>
                  <a:pt x="3143" y="9566"/>
                </a:cubicBezTo>
                <a:cubicBezTo>
                  <a:pt x="3164" y="9582"/>
                  <a:pt x="3202" y="9524"/>
                  <a:pt x="3224" y="9524"/>
                </a:cubicBezTo>
                <a:cubicBezTo>
                  <a:pt x="3263" y="9524"/>
                  <a:pt x="3317" y="9448"/>
                  <a:pt x="3340" y="9502"/>
                </a:cubicBezTo>
                <a:cubicBezTo>
                  <a:pt x="3349" y="9459"/>
                  <a:pt x="3361" y="9453"/>
                  <a:pt x="3381" y="9421"/>
                </a:cubicBezTo>
                <a:cubicBezTo>
                  <a:pt x="3411" y="9374"/>
                  <a:pt x="3418" y="9283"/>
                  <a:pt x="3426" y="9212"/>
                </a:cubicBezTo>
                <a:cubicBezTo>
                  <a:pt x="3442" y="9078"/>
                  <a:pt x="3505" y="9062"/>
                  <a:pt x="3563" y="9044"/>
                </a:cubicBezTo>
                <a:cubicBezTo>
                  <a:pt x="3585" y="9037"/>
                  <a:pt x="3661" y="9046"/>
                  <a:pt x="3670" y="9035"/>
                </a:cubicBezTo>
                <a:cubicBezTo>
                  <a:pt x="3693" y="9047"/>
                  <a:pt x="3703" y="8976"/>
                  <a:pt x="3720" y="9054"/>
                </a:cubicBezTo>
                <a:cubicBezTo>
                  <a:pt x="3730" y="9101"/>
                  <a:pt x="3726" y="9148"/>
                  <a:pt x="3714" y="9191"/>
                </a:cubicBezTo>
                <a:cubicBezTo>
                  <a:pt x="3698" y="9247"/>
                  <a:pt x="3669" y="9263"/>
                  <a:pt x="3667" y="9331"/>
                </a:cubicBezTo>
                <a:cubicBezTo>
                  <a:pt x="3665" y="9384"/>
                  <a:pt x="3649" y="9466"/>
                  <a:pt x="3640" y="9515"/>
                </a:cubicBezTo>
                <a:cubicBezTo>
                  <a:pt x="3625" y="9591"/>
                  <a:pt x="3577" y="9679"/>
                  <a:pt x="3575" y="9758"/>
                </a:cubicBezTo>
                <a:cubicBezTo>
                  <a:pt x="3560" y="9830"/>
                  <a:pt x="3561" y="9897"/>
                  <a:pt x="3535" y="9966"/>
                </a:cubicBezTo>
                <a:cubicBezTo>
                  <a:pt x="3573" y="10040"/>
                  <a:pt x="3682" y="9914"/>
                  <a:pt x="3723" y="9958"/>
                </a:cubicBezTo>
                <a:cubicBezTo>
                  <a:pt x="3740" y="9976"/>
                  <a:pt x="3771" y="9951"/>
                  <a:pt x="3792" y="9966"/>
                </a:cubicBezTo>
                <a:cubicBezTo>
                  <a:pt x="3810" y="9978"/>
                  <a:pt x="3873" y="10072"/>
                  <a:pt x="3879" y="10068"/>
                </a:cubicBezTo>
                <a:cubicBezTo>
                  <a:pt x="3940" y="10018"/>
                  <a:pt x="3921" y="10187"/>
                  <a:pt x="3905" y="10250"/>
                </a:cubicBezTo>
                <a:cubicBezTo>
                  <a:pt x="3868" y="10397"/>
                  <a:pt x="3871" y="10559"/>
                  <a:pt x="3846" y="10707"/>
                </a:cubicBezTo>
                <a:cubicBezTo>
                  <a:pt x="3853" y="10688"/>
                  <a:pt x="3850" y="10881"/>
                  <a:pt x="3842" y="10841"/>
                </a:cubicBezTo>
                <a:cubicBezTo>
                  <a:pt x="3855" y="10917"/>
                  <a:pt x="3874" y="10967"/>
                  <a:pt x="3914" y="10966"/>
                </a:cubicBezTo>
                <a:cubicBezTo>
                  <a:pt x="3933" y="10966"/>
                  <a:pt x="3934" y="11019"/>
                  <a:pt x="3948" y="11045"/>
                </a:cubicBezTo>
                <a:cubicBezTo>
                  <a:pt x="3982" y="11112"/>
                  <a:pt x="4027" y="11061"/>
                  <a:pt x="4062" y="11033"/>
                </a:cubicBezTo>
                <a:cubicBezTo>
                  <a:pt x="4126" y="10982"/>
                  <a:pt x="4172" y="10935"/>
                  <a:pt x="4237" y="11028"/>
                </a:cubicBezTo>
                <a:cubicBezTo>
                  <a:pt x="4273" y="11079"/>
                  <a:pt x="4283" y="11117"/>
                  <a:pt x="4290" y="11161"/>
                </a:cubicBezTo>
                <a:cubicBezTo>
                  <a:pt x="4302" y="11146"/>
                  <a:pt x="4314" y="11104"/>
                  <a:pt x="4331" y="11104"/>
                </a:cubicBezTo>
                <a:cubicBezTo>
                  <a:pt x="4329" y="11104"/>
                  <a:pt x="4352" y="11021"/>
                  <a:pt x="4373" y="11021"/>
                </a:cubicBezTo>
                <a:cubicBezTo>
                  <a:pt x="4326" y="10770"/>
                  <a:pt x="4559" y="10704"/>
                  <a:pt x="4631" y="10632"/>
                </a:cubicBezTo>
                <a:cubicBezTo>
                  <a:pt x="4638" y="10632"/>
                  <a:pt x="4710" y="10419"/>
                  <a:pt x="4732" y="10603"/>
                </a:cubicBezTo>
                <a:cubicBezTo>
                  <a:pt x="4741" y="10676"/>
                  <a:pt x="4705" y="10698"/>
                  <a:pt x="4676" y="10724"/>
                </a:cubicBezTo>
                <a:cubicBezTo>
                  <a:pt x="4676" y="10724"/>
                  <a:pt x="4754" y="10688"/>
                  <a:pt x="4765" y="10673"/>
                </a:cubicBezTo>
                <a:cubicBezTo>
                  <a:pt x="4728" y="10571"/>
                  <a:pt x="4797" y="10484"/>
                  <a:pt x="4819" y="10587"/>
                </a:cubicBezTo>
                <a:cubicBezTo>
                  <a:pt x="4831" y="10646"/>
                  <a:pt x="4822" y="10648"/>
                  <a:pt x="4852" y="10648"/>
                </a:cubicBezTo>
                <a:cubicBezTo>
                  <a:pt x="4903" y="10648"/>
                  <a:pt x="4909" y="10805"/>
                  <a:pt x="4933" y="10805"/>
                </a:cubicBezTo>
                <a:cubicBezTo>
                  <a:pt x="4970" y="10805"/>
                  <a:pt x="5022" y="10759"/>
                  <a:pt x="5058" y="10792"/>
                </a:cubicBezTo>
                <a:cubicBezTo>
                  <a:pt x="5088" y="10818"/>
                  <a:pt x="5108" y="10901"/>
                  <a:pt x="5150" y="10859"/>
                </a:cubicBezTo>
                <a:cubicBezTo>
                  <a:pt x="5200" y="10808"/>
                  <a:pt x="5217" y="10773"/>
                  <a:pt x="5280" y="10766"/>
                </a:cubicBezTo>
                <a:cubicBezTo>
                  <a:pt x="5317" y="10761"/>
                  <a:pt x="5370" y="10729"/>
                  <a:pt x="5370" y="10815"/>
                </a:cubicBezTo>
                <a:cubicBezTo>
                  <a:pt x="5370" y="10850"/>
                  <a:pt x="5330" y="10841"/>
                  <a:pt x="5315" y="10859"/>
                </a:cubicBezTo>
                <a:cubicBezTo>
                  <a:pt x="5343" y="10917"/>
                  <a:pt x="5337" y="10881"/>
                  <a:pt x="5381" y="10918"/>
                </a:cubicBezTo>
                <a:cubicBezTo>
                  <a:pt x="5418" y="10948"/>
                  <a:pt x="5384" y="10817"/>
                  <a:pt x="5437" y="10842"/>
                </a:cubicBezTo>
                <a:cubicBezTo>
                  <a:pt x="5412" y="10898"/>
                  <a:pt x="5453" y="10948"/>
                  <a:pt x="5403" y="10955"/>
                </a:cubicBezTo>
                <a:cubicBezTo>
                  <a:pt x="5467" y="10966"/>
                  <a:pt x="5442" y="11063"/>
                  <a:pt x="5420" y="11121"/>
                </a:cubicBezTo>
                <a:cubicBezTo>
                  <a:pt x="5463" y="11096"/>
                  <a:pt x="5495" y="11127"/>
                  <a:pt x="5526" y="11185"/>
                </a:cubicBezTo>
                <a:cubicBezTo>
                  <a:pt x="5534" y="11200"/>
                  <a:pt x="5580" y="11265"/>
                  <a:pt x="5553" y="11252"/>
                </a:cubicBezTo>
                <a:cubicBezTo>
                  <a:pt x="5601" y="11339"/>
                  <a:pt x="5615" y="11522"/>
                  <a:pt x="5685" y="11533"/>
                </a:cubicBezTo>
                <a:cubicBezTo>
                  <a:pt x="5711" y="11573"/>
                  <a:pt x="5954" y="11538"/>
                  <a:pt x="5937" y="11646"/>
                </a:cubicBezTo>
                <a:cubicBezTo>
                  <a:pt x="5980" y="11679"/>
                  <a:pt x="6049" y="11829"/>
                  <a:pt x="6085" y="11822"/>
                </a:cubicBezTo>
                <a:cubicBezTo>
                  <a:pt x="6148" y="11822"/>
                  <a:pt x="6132" y="12129"/>
                  <a:pt x="6160" y="12205"/>
                </a:cubicBezTo>
                <a:cubicBezTo>
                  <a:pt x="6187" y="12278"/>
                  <a:pt x="6223" y="12184"/>
                  <a:pt x="6215" y="12357"/>
                </a:cubicBezTo>
                <a:cubicBezTo>
                  <a:pt x="6213" y="12414"/>
                  <a:pt x="6159" y="12490"/>
                  <a:pt x="6143" y="12535"/>
                </a:cubicBezTo>
                <a:cubicBezTo>
                  <a:pt x="6204" y="12541"/>
                  <a:pt x="6265" y="12548"/>
                  <a:pt x="6327" y="12555"/>
                </a:cubicBezTo>
                <a:cubicBezTo>
                  <a:pt x="6319" y="12586"/>
                  <a:pt x="6315" y="12625"/>
                  <a:pt x="6310" y="12659"/>
                </a:cubicBezTo>
                <a:cubicBezTo>
                  <a:pt x="6391" y="12604"/>
                  <a:pt x="6626" y="12717"/>
                  <a:pt x="6603" y="12959"/>
                </a:cubicBezTo>
                <a:cubicBezTo>
                  <a:pt x="6675" y="12858"/>
                  <a:pt x="6719" y="12967"/>
                  <a:pt x="6794" y="12975"/>
                </a:cubicBezTo>
                <a:cubicBezTo>
                  <a:pt x="6898" y="12987"/>
                  <a:pt x="6956" y="13014"/>
                  <a:pt x="7035" y="13164"/>
                </a:cubicBezTo>
                <a:cubicBezTo>
                  <a:pt x="7088" y="13264"/>
                  <a:pt x="7116" y="13350"/>
                  <a:pt x="7195" y="13347"/>
                </a:cubicBezTo>
                <a:cubicBezTo>
                  <a:pt x="7264" y="13344"/>
                  <a:pt x="7263" y="13469"/>
                  <a:pt x="7275" y="13572"/>
                </a:cubicBezTo>
                <a:close/>
                <a:moveTo>
                  <a:pt x="7275" y="13572"/>
                </a:moveTo>
                <a:cubicBezTo>
                  <a:pt x="7280" y="13614"/>
                  <a:pt x="7283" y="13640"/>
                  <a:pt x="7285" y="13654"/>
                </a:cubicBezTo>
                <a:cubicBezTo>
                  <a:pt x="7281" y="13625"/>
                  <a:pt x="7274" y="13564"/>
                  <a:pt x="7275" y="13572"/>
                </a:cubicBezTo>
                <a:close/>
                <a:moveTo>
                  <a:pt x="5028" y="9618"/>
                </a:moveTo>
                <a:cubicBezTo>
                  <a:pt x="5028" y="9795"/>
                  <a:pt x="5174" y="9588"/>
                  <a:pt x="5126" y="9588"/>
                </a:cubicBezTo>
                <a:cubicBezTo>
                  <a:pt x="5112" y="9588"/>
                  <a:pt x="5028" y="9566"/>
                  <a:pt x="5028" y="9618"/>
                </a:cubicBezTo>
                <a:close/>
                <a:moveTo>
                  <a:pt x="4924" y="9449"/>
                </a:moveTo>
                <a:cubicBezTo>
                  <a:pt x="4932" y="9452"/>
                  <a:pt x="4926" y="9450"/>
                  <a:pt x="4924" y="9449"/>
                </a:cubicBezTo>
                <a:close/>
                <a:moveTo>
                  <a:pt x="4605" y="9634"/>
                </a:moveTo>
                <a:cubicBezTo>
                  <a:pt x="4633" y="9634"/>
                  <a:pt x="4673" y="9624"/>
                  <a:pt x="4697" y="9631"/>
                </a:cubicBezTo>
                <a:cubicBezTo>
                  <a:pt x="4700" y="9764"/>
                  <a:pt x="4734" y="9734"/>
                  <a:pt x="4756" y="9678"/>
                </a:cubicBezTo>
                <a:cubicBezTo>
                  <a:pt x="4795" y="9583"/>
                  <a:pt x="4782" y="9645"/>
                  <a:pt x="4837" y="9605"/>
                </a:cubicBezTo>
                <a:cubicBezTo>
                  <a:pt x="4866" y="9584"/>
                  <a:pt x="4925" y="9639"/>
                  <a:pt x="4944" y="9612"/>
                </a:cubicBezTo>
                <a:cubicBezTo>
                  <a:pt x="4980" y="9564"/>
                  <a:pt x="4964" y="9461"/>
                  <a:pt x="4924" y="9449"/>
                </a:cubicBezTo>
                <a:cubicBezTo>
                  <a:pt x="4924" y="9449"/>
                  <a:pt x="4924" y="9449"/>
                  <a:pt x="4924" y="9449"/>
                </a:cubicBezTo>
                <a:cubicBezTo>
                  <a:pt x="4882" y="9437"/>
                  <a:pt x="4878" y="9359"/>
                  <a:pt x="4846" y="9321"/>
                </a:cubicBezTo>
                <a:cubicBezTo>
                  <a:pt x="4824" y="9294"/>
                  <a:pt x="4775" y="9290"/>
                  <a:pt x="4748" y="9290"/>
                </a:cubicBezTo>
                <a:cubicBezTo>
                  <a:pt x="4730" y="9290"/>
                  <a:pt x="4718" y="9339"/>
                  <a:pt x="4701" y="9311"/>
                </a:cubicBezTo>
                <a:cubicBezTo>
                  <a:pt x="4667" y="9255"/>
                  <a:pt x="4615" y="9313"/>
                  <a:pt x="4588" y="9366"/>
                </a:cubicBezTo>
                <a:cubicBezTo>
                  <a:pt x="4608" y="9383"/>
                  <a:pt x="4627" y="9401"/>
                  <a:pt x="4647" y="9419"/>
                </a:cubicBezTo>
                <a:cubicBezTo>
                  <a:pt x="4658" y="9428"/>
                  <a:pt x="4649" y="9525"/>
                  <a:pt x="4660" y="9525"/>
                </a:cubicBezTo>
                <a:cubicBezTo>
                  <a:pt x="4627" y="9579"/>
                  <a:pt x="4538" y="9418"/>
                  <a:pt x="4526" y="9549"/>
                </a:cubicBezTo>
                <a:cubicBezTo>
                  <a:pt x="4515" y="9669"/>
                  <a:pt x="4587" y="9634"/>
                  <a:pt x="4605" y="9634"/>
                </a:cubicBezTo>
                <a:close/>
                <a:moveTo>
                  <a:pt x="4569" y="9281"/>
                </a:moveTo>
                <a:cubicBezTo>
                  <a:pt x="4580" y="9315"/>
                  <a:pt x="4565" y="9270"/>
                  <a:pt x="4569" y="9281"/>
                </a:cubicBezTo>
                <a:cubicBezTo>
                  <a:pt x="4569" y="9281"/>
                  <a:pt x="4569" y="9281"/>
                  <a:pt x="4569" y="9281"/>
                </a:cubicBezTo>
                <a:close/>
                <a:moveTo>
                  <a:pt x="4381" y="9627"/>
                </a:moveTo>
                <a:cubicBezTo>
                  <a:pt x="4355" y="9608"/>
                  <a:pt x="4352" y="9595"/>
                  <a:pt x="4320" y="9591"/>
                </a:cubicBezTo>
                <a:cubicBezTo>
                  <a:pt x="4292" y="9587"/>
                  <a:pt x="4270" y="9630"/>
                  <a:pt x="4259" y="9630"/>
                </a:cubicBezTo>
                <a:cubicBezTo>
                  <a:pt x="4290" y="9629"/>
                  <a:pt x="4280" y="9661"/>
                  <a:pt x="4304" y="9685"/>
                </a:cubicBezTo>
                <a:cubicBezTo>
                  <a:pt x="4336" y="9717"/>
                  <a:pt x="4333" y="9681"/>
                  <a:pt x="4356" y="9672"/>
                </a:cubicBezTo>
                <a:cubicBezTo>
                  <a:pt x="4367" y="9668"/>
                  <a:pt x="4450" y="9674"/>
                  <a:pt x="4382" y="9627"/>
                </a:cubicBezTo>
                <a:cubicBezTo>
                  <a:pt x="4383" y="9628"/>
                  <a:pt x="4384" y="9628"/>
                  <a:pt x="4381" y="9627"/>
                </a:cubicBezTo>
                <a:close/>
                <a:moveTo>
                  <a:pt x="4569" y="9281"/>
                </a:moveTo>
                <a:cubicBezTo>
                  <a:pt x="4555" y="9237"/>
                  <a:pt x="4479" y="9217"/>
                  <a:pt x="4475" y="9197"/>
                </a:cubicBezTo>
                <a:cubicBezTo>
                  <a:pt x="4464" y="9133"/>
                  <a:pt x="4453" y="9148"/>
                  <a:pt x="4407" y="9097"/>
                </a:cubicBezTo>
                <a:cubicBezTo>
                  <a:pt x="4365" y="9052"/>
                  <a:pt x="4325" y="8973"/>
                  <a:pt x="4280" y="8941"/>
                </a:cubicBezTo>
                <a:cubicBezTo>
                  <a:pt x="4264" y="8941"/>
                  <a:pt x="4247" y="8936"/>
                  <a:pt x="4232" y="8925"/>
                </a:cubicBezTo>
                <a:cubicBezTo>
                  <a:pt x="4220" y="8883"/>
                  <a:pt x="4203" y="8857"/>
                  <a:pt x="4180" y="8846"/>
                </a:cubicBezTo>
                <a:cubicBezTo>
                  <a:pt x="4097" y="8806"/>
                  <a:pt x="4021" y="8808"/>
                  <a:pt x="3940" y="8863"/>
                </a:cubicBezTo>
                <a:cubicBezTo>
                  <a:pt x="3921" y="8876"/>
                  <a:pt x="3844" y="9001"/>
                  <a:pt x="3845" y="9029"/>
                </a:cubicBezTo>
                <a:cubicBezTo>
                  <a:pt x="3846" y="9053"/>
                  <a:pt x="4049" y="8802"/>
                  <a:pt x="4074" y="8905"/>
                </a:cubicBezTo>
                <a:cubicBezTo>
                  <a:pt x="4081" y="8932"/>
                  <a:pt x="4042" y="8929"/>
                  <a:pt x="4039" y="8932"/>
                </a:cubicBezTo>
                <a:cubicBezTo>
                  <a:pt x="4041" y="8930"/>
                  <a:pt x="4128" y="8983"/>
                  <a:pt x="4141" y="8985"/>
                </a:cubicBezTo>
                <a:cubicBezTo>
                  <a:pt x="4155" y="8986"/>
                  <a:pt x="4264" y="9062"/>
                  <a:pt x="4272" y="9078"/>
                </a:cubicBezTo>
                <a:cubicBezTo>
                  <a:pt x="4294" y="9122"/>
                  <a:pt x="4275" y="9217"/>
                  <a:pt x="4324" y="9210"/>
                </a:cubicBezTo>
                <a:cubicBezTo>
                  <a:pt x="4398" y="9201"/>
                  <a:pt x="4354" y="9287"/>
                  <a:pt x="4323" y="9344"/>
                </a:cubicBezTo>
                <a:cubicBezTo>
                  <a:pt x="4323" y="9344"/>
                  <a:pt x="4323" y="9344"/>
                  <a:pt x="4323" y="9344"/>
                </a:cubicBezTo>
                <a:cubicBezTo>
                  <a:pt x="4346" y="9340"/>
                  <a:pt x="4582" y="9323"/>
                  <a:pt x="4569" y="9281"/>
                </a:cubicBezTo>
                <a:close/>
                <a:moveTo>
                  <a:pt x="6543" y="1972"/>
                </a:moveTo>
                <a:cubicBezTo>
                  <a:pt x="6543" y="1972"/>
                  <a:pt x="6543" y="1972"/>
                  <a:pt x="6543" y="1972"/>
                </a:cubicBezTo>
                <a:cubicBezTo>
                  <a:pt x="6543" y="1972"/>
                  <a:pt x="6543" y="1972"/>
                  <a:pt x="6543" y="1972"/>
                </a:cubicBezTo>
                <a:cubicBezTo>
                  <a:pt x="6543" y="1972"/>
                  <a:pt x="6543" y="1972"/>
                  <a:pt x="6543" y="1972"/>
                </a:cubicBezTo>
                <a:close/>
                <a:moveTo>
                  <a:pt x="9164" y="205"/>
                </a:moveTo>
                <a:cubicBezTo>
                  <a:pt x="9164" y="205"/>
                  <a:pt x="9164" y="205"/>
                  <a:pt x="9164" y="205"/>
                </a:cubicBezTo>
                <a:cubicBezTo>
                  <a:pt x="9159" y="206"/>
                  <a:pt x="9158" y="206"/>
                  <a:pt x="9164" y="205"/>
                </a:cubicBezTo>
                <a:close/>
                <a:moveTo>
                  <a:pt x="8782" y="1597"/>
                </a:moveTo>
                <a:cubicBezTo>
                  <a:pt x="8758" y="1599"/>
                  <a:pt x="8597" y="1512"/>
                  <a:pt x="8580" y="1571"/>
                </a:cubicBezTo>
                <a:cubicBezTo>
                  <a:pt x="8608" y="1474"/>
                  <a:pt x="8643" y="1416"/>
                  <a:pt x="8694" y="1488"/>
                </a:cubicBezTo>
                <a:cubicBezTo>
                  <a:pt x="8725" y="1532"/>
                  <a:pt x="8797" y="1622"/>
                  <a:pt x="8818" y="1495"/>
                </a:cubicBezTo>
                <a:cubicBezTo>
                  <a:pt x="8837" y="1378"/>
                  <a:pt x="8703" y="1227"/>
                  <a:pt x="8663" y="1195"/>
                </a:cubicBezTo>
                <a:cubicBezTo>
                  <a:pt x="8702" y="1162"/>
                  <a:pt x="8936" y="1235"/>
                  <a:pt x="8944" y="1102"/>
                </a:cubicBezTo>
                <a:cubicBezTo>
                  <a:pt x="8925" y="1101"/>
                  <a:pt x="8906" y="1093"/>
                  <a:pt x="8888" y="1081"/>
                </a:cubicBezTo>
                <a:cubicBezTo>
                  <a:pt x="8946" y="1057"/>
                  <a:pt x="9034" y="1114"/>
                  <a:pt x="8986" y="975"/>
                </a:cubicBezTo>
                <a:cubicBezTo>
                  <a:pt x="8972" y="935"/>
                  <a:pt x="9023" y="916"/>
                  <a:pt x="9026" y="883"/>
                </a:cubicBezTo>
                <a:cubicBezTo>
                  <a:pt x="9034" y="796"/>
                  <a:pt x="8946" y="796"/>
                  <a:pt x="8926" y="754"/>
                </a:cubicBezTo>
                <a:cubicBezTo>
                  <a:pt x="8950" y="754"/>
                  <a:pt x="9132" y="748"/>
                  <a:pt x="9111" y="660"/>
                </a:cubicBezTo>
                <a:cubicBezTo>
                  <a:pt x="9094" y="588"/>
                  <a:pt x="8989" y="587"/>
                  <a:pt x="8961" y="627"/>
                </a:cubicBezTo>
                <a:cubicBezTo>
                  <a:pt x="9083" y="377"/>
                  <a:pt x="9285" y="284"/>
                  <a:pt x="9454" y="201"/>
                </a:cubicBezTo>
                <a:cubicBezTo>
                  <a:pt x="9367" y="90"/>
                  <a:pt x="9256" y="191"/>
                  <a:pt x="9164" y="205"/>
                </a:cubicBezTo>
                <a:cubicBezTo>
                  <a:pt x="9164" y="205"/>
                  <a:pt x="9164" y="205"/>
                  <a:pt x="9164" y="205"/>
                </a:cubicBezTo>
                <a:cubicBezTo>
                  <a:pt x="9108" y="214"/>
                  <a:pt x="9046" y="265"/>
                  <a:pt x="8991" y="261"/>
                </a:cubicBezTo>
                <a:cubicBezTo>
                  <a:pt x="9013" y="211"/>
                  <a:pt x="9058" y="93"/>
                  <a:pt x="9095" y="98"/>
                </a:cubicBezTo>
                <a:cubicBezTo>
                  <a:pt x="9001" y="85"/>
                  <a:pt x="8910" y="20"/>
                  <a:pt x="8815" y="8"/>
                </a:cubicBezTo>
                <a:cubicBezTo>
                  <a:pt x="8710" y="-5"/>
                  <a:pt x="8605" y="1"/>
                  <a:pt x="8500" y="7"/>
                </a:cubicBezTo>
                <a:cubicBezTo>
                  <a:pt x="8404" y="12"/>
                  <a:pt x="8316" y="36"/>
                  <a:pt x="8220" y="27"/>
                </a:cubicBezTo>
                <a:cubicBezTo>
                  <a:pt x="8154" y="21"/>
                  <a:pt x="8044" y="5"/>
                  <a:pt x="7985" y="78"/>
                </a:cubicBezTo>
                <a:cubicBezTo>
                  <a:pt x="8011" y="45"/>
                  <a:pt x="8066" y="154"/>
                  <a:pt x="8093" y="157"/>
                </a:cubicBezTo>
                <a:cubicBezTo>
                  <a:pt x="8008" y="157"/>
                  <a:pt x="7923" y="64"/>
                  <a:pt x="7835" y="85"/>
                </a:cubicBezTo>
                <a:cubicBezTo>
                  <a:pt x="7840" y="127"/>
                  <a:pt x="7844" y="120"/>
                  <a:pt x="7860" y="143"/>
                </a:cubicBezTo>
                <a:cubicBezTo>
                  <a:pt x="7821" y="160"/>
                  <a:pt x="7786" y="108"/>
                  <a:pt x="7748" y="100"/>
                </a:cubicBezTo>
                <a:cubicBezTo>
                  <a:pt x="7707" y="91"/>
                  <a:pt x="7665" y="105"/>
                  <a:pt x="7624" y="103"/>
                </a:cubicBezTo>
                <a:cubicBezTo>
                  <a:pt x="7537" y="97"/>
                  <a:pt x="7453" y="149"/>
                  <a:pt x="7366" y="149"/>
                </a:cubicBezTo>
                <a:cubicBezTo>
                  <a:pt x="7380" y="141"/>
                  <a:pt x="7389" y="135"/>
                  <a:pt x="7390" y="131"/>
                </a:cubicBezTo>
                <a:cubicBezTo>
                  <a:pt x="7397" y="-21"/>
                  <a:pt x="6161" y="148"/>
                  <a:pt x="6044" y="209"/>
                </a:cubicBezTo>
                <a:cubicBezTo>
                  <a:pt x="6071" y="195"/>
                  <a:pt x="6108" y="292"/>
                  <a:pt x="6135" y="304"/>
                </a:cubicBezTo>
                <a:cubicBezTo>
                  <a:pt x="6184" y="325"/>
                  <a:pt x="6203" y="297"/>
                  <a:pt x="6255" y="332"/>
                </a:cubicBezTo>
                <a:cubicBezTo>
                  <a:pt x="6224" y="333"/>
                  <a:pt x="6190" y="319"/>
                  <a:pt x="6162" y="351"/>
                </a:cubicBezTo>
                <a:cubicBezTo>
                  <a:pt x="6141" y="374"/>
                  <a:pt x="6130" y="412"/>
                  <a:pt x="6105" y="415"/>
                </a:cubicBezTo>
                <a:cubicBezTo>
                  <a:pt x="6118" y="399"/>
                  <a:pt x="6123" y="376"/>
                  <a:pt x="6118" y="346"/>
                </a:cubicBezTo>
                <a:cubicBezTo>
                  <a:pt x="6105" y="305"/>
                  <a:pt x="6075" y="331"/>
                  <a:pt x="6057" y="324"/>
                </a:cubicBezTo>
                <a:cubicBezTo>
                  <a:pt x="5994" y="297"/>
                  <a:pt x="5972" y="209"/>
                  <a:pt x="5900" y="243"/>
                </a:cubicBezTo>
                <a:cubicBezTo>
                  <a:pt x="5872" y="256"/>
                  <a:pt x="5662" y="367"/>
                  <a:pt x="5720" y="439"/>
                </a:cubicBezTo>
                <a:cubicBezTo>
                  <a:pt x="5749" y="476"/>
                  <a:pt x="5789" y="459"/>
                  <a:pt x="5821" y="458"/>
                </a:cubicBezTo>
                <a:cubicBezTo>
                  <a:pt x="5795" y="466"/>
                  <a:pt x="5690" y="534"/>
                  <a:pt x="5776" y="571"/>
                </a:cubicBezTo>
                <a:cubicBezTo>
                  <a:pt x="5846" y="601"/>
                  <a:pt x="5917" y="572"/>
                  <a:pt x="5988" y="544"/>
                </a:cubicBezTo>
                <a:cubicBezTo>
                  <a:pt x="5991" y="543"/>
                  <a:pt x="5994" y="541"/>
                  <a:pt x="5996" y="540"/>
                </a:cubicBezTo>
                <a:cubicBezTo>
                  <a:pt x="5991" y="546"/>
                  <a:pt x="5981" y="560"/>
                  <a:pt x="5976" y="589"/>
                </a:cubicBezTo>
                <a:cubicBezTo>
                  <a:pt x="5981" y="562"/>
                  <a:pt x="6114" y="674"/>
                  <a:pt x="6011" y="672"/>
                </a:cubicBezTo>
                <a:cubicBezTo>
                  <a:pt x="6014" y="672"/>
                  <a:pt x="5991" y="612"/>
                  <a:pt x="5976" y="611"/>
                </a:cubicBezTo>
                <a:cubicBezTo>
                  <a:pt x="5962" y="610"/>
                  <a:pt x="5947" y="612"/>
                  <a:pt x="5933" y="616"/>
                </a:cubicBezTo>
                <a:cubicBezTo>
                  <a:pt x="5916" y="623"/>
                  <a:pt x="5912" y="696"/>
                  <a:pt x="5918" y="696"/>
                </a:cubicBezTo>
                <a:cubicBezTo>
                  <a:pt x="5893" y="696"/>
                  <a:pt x="5796" y="706"/>
                  <a:pt x="5786" y="769"/>
                </a:cubicBezTo>
                <a:cubicBezTo>
                  <a:pt x="5784" y="788"/>
                  <a:pt x="6156" y="796"/>
                  <a:pt x="6156" y="802"/>
                </a:cubicBezTo>
                <a:cubicBezTo>
                  <a:pt x="6151" y="810"/>
                  <a:pt x="6146" y="819"/>
                  <a:pt x="6142" y="829"/>
                </a:cubicBezTo>
                <a:cubicBezTo>
                  <a:pt x="6210" y="832"/>
                  <a:pt x="6287" y="808"/>
                  <a:pt x="6346" y="732"/>
                </a:cubicBezTo>
                <a:cubicBezTo>
                  <a:pt x="6325" y="735"/>
                  <a:pt x="6305" y="730"/>
                  <a:pt x="6285" y="718"/>
                </a:cubicBezTo>
                <a:cubicBezTo>
                  <a:pt x="6308" y="660"/>
                  <a:pt x="6344" y="698"/>
                  <a:pt x="6372" y="666"/>
                </a:cubicBezTo>
                <a:cubicBezTo>
                  <a:pt x="6402" y="633"/>
                  <a:pt x="6376" y="609"/>
                  <a:pt x="6423" y="610"/>
                </a:cubicBezTo>
                <a:cubicBezTo>
                  <a:pt x="6447" y="610"/>
                  <a:pt x="6471" y="605"/>
                  <a:pt x="6495" y="595"/>
                </a:cubicBezTo>
                <a:cubicBezTo>
                  <a:pt x="6507" y="590"/>
                  <a:pt x="6632" y="520"/>
                  <a:pt x="6573" y="503"/>
                </a:cubicBezTo>
                <a:cubicBezTo>
                  <a:pt x="6628" y="431"/>
                  <a:pt x="6715" y="432"/>
                  <a:pt x="6777" y="404"/>
                </a:cubicBezTo>
                <a:cubicBezTo>
                  <a:pt x="6875" y="360"/>
                  <a:pt x="6973" y="308"/>
                  <a:pt x="7071" y="265"/>
                </a:cubicBezTo>
                <a:cubicBezTo>
                  <a:pt x="7088" y="258"/>
                  <a:pt x="7288" y="189"/>
                  <a:pt x="7362" y="151"/>
                </a:cubicBezTo>
                <a:cubicBezTo>
                  <a:pt x="7360" y="254"/>
                  <a:pt x="7072" y="253"/>
                  <a:pt x="7018" y="330"/>
                </a:cubicBezTo>
                <a:cubicBezTo>
                  <a:pt x="7046" y="342"/>
                  <a:pt x="7074" y="346"/>
                  <a:pt x="7103" y="342"/>
                </a:cubicBezTo>
                <a:cubicBezTo>
                  <a:pt x="7095" y="473"/>
                  <a:pt x="6996" y="447"/>
                  <a:pt x="6951" y="448"/>
                </a:cubicBezTo>
                <a:cubicBezTo>
                  <a:pt x="6853" y="450"/>
                  <a:pt x="6751" y="510"/>
                  <a:pt x="6655" y="540"/>
                </a:cubicBezTo>
                <a:cubicBezTo>
                  <a:pt x="6669" y="628"/>
                  <a:pt x="6757" y="639"/>
                  <a:pt x="6794" y="649"/>
                </a:cubicBezTo>
                <a:cubicBezTo>
                  <a:pt x="6759" y="688"/>
                  <a:pt x="6694" y="679"/>
                  <a:pt x="6654" y="701"/>
                </a:cubicBezTo>
                <a:cubicBezTo>
                  <a:pt x="6677" y="752"/>
                  <a:pt x="6729" y="743"/>
                  <a:pt x="6760" y="746"/>
                </a:cubicBezTo>
                <a:cubicBezTo>
                  <a:pt x="6738" y="754"/>
                  <a:pt x="6718" y="768"/>
                  <a:pt x="6699" y="788"/>
                </a:cubicBezTo>
                <a:cubicBezTo>
                  <a:pt x="6796" y="823"/>
                  <a:pt x="6881" y="788"/>
                  <a:pt x="6979" y="788"/>
                </a:cubicBezTo>
                <a:cubicBezTo>
                  <a:pt x="7030" y="787"/>
                  <a:pt x="7079" y="805"/>
                  <a:pt x="7129" y="821"/>
                </a:cubicBezTo>
                <a:cubicBezTo>
                  <a:pt x="7200" y="845"/>
                  <a:pt x="7149" y="880"/>
                  <a:pt x="7161" y="917"/>
                </a:cubicBezTo>
                <a:cubicBezTo>
                  <a:pt x="7170" y="943"/>
                  <a:pt x="7267" y="1004"/>
                  <a:pt x="7190" y="1046"/>
                </a:cubicBezTo>
                <a:cubicBezTo>
                  <a:pt x="7259" y="1008"/>
                  <a:pt x="7201" y="1289"/>
                  <a:pt x="7167" y="1325"/>
                </a:cubicBezTo>
                <a:cubicBezTo>
                  <a:pt x="7061" y="1440"/>
                  <a:pt x="7248" y="1378"/>
                  <a:pt x="7270" y="1402"/>
                </a:cubicBezTo>
                <a:cubicBezTo>
                  <a:pt x="7265" y="1422"/>
                  <a:pt x="7239" y="1405"/>
                  <a:pt x="7241" y="1437"/>
                </a:cubicBezTo>
                <a:cubicBezTo>
                  <a:pt x="7283" y="1418"/>
                  <a:pt x="7316" y="1530"/>
                  <a:pt x="7314" y="1530"/>
                </a:cubicBezTo>
                <a:cubicBezTo>
                  <a:pt x="7310" y="1531"/>
                  <a:pt x="7146" y="1492"/>
                  <a:pt x="7147" y="1494"/>
                </a:cubicBezTo>
                <a:cubicBezTo>
                  <a:pt x="7175" y="1581"/>
                  <a:pt x="7122" y="1554"/>
                  <a:pt x="7094" y="1648"/>
                </a:cubicBezTo>
                <a:cubicBezTo>
                  <a:pt x="7135" y="1673"/>
                  <a:pt x="7205" y="1745"/>
                  <a:pt x="7237" y="1647"/>
                </a:cubicBezTo>
                <a:cubicBezTo>
                  <a:pt x="7281" y="1514"/>
                  <a:pt x="7300" y="1681"/>
                  <a:pt x="7259" y="1751"/>
                </a:cubicBezTo>
                <a:cubicBezTo>
                  <a:pt x="7260" y="1748"/>
                  <a:pt x="6981" y="1977"/>
                  <a:pt x="7089" y="2018"/>
                </a:cubicBezTo>
                <a:cubicBezTo>
                  <a:pt x="7088" y="2064"/>
                  <a:pt x="7042" y="2054"/>
                  <a:pt x="7040" y="2115"/>
                </a:cubicBezTo>
                <a:cubicBezTo>
                  <a:pt x="7037" y="2182"/>
                  <a:pt x="7079" y="2209"/>
                  <a:pt x="7074" y="2278"/>
                </a:cubicBezTo>
                <a:cubicBezTo>
                  <a:pt x="7069" y="2348"/>
                  <a:pt x="7059" y="2391"/>
                  <a:pt x="7060" y="2466"/>
                </a:cubicBezTo>
                <a:cubicBezTo>
                  <a:pt x="7062" y="2528"/>
                  <a:pt x="7086" y="2536"/>
                  <a:pt x="7091" y="2587"/>
                </a:cubicBezTo>
                <a:cubicBezTo>
                  <a:pt x="7102" y="2687"/>
                  <a:pt x="7148" y="2801"/>
                  <a:pt x="7148" y="2904"/>
                </a:cubicBezTo>
                <a:cubicBezTo>
                  <a:pt x="7187" y="2884"/>
                  <a:pt x="7251" y="2862"/>
                  <a:pt x="7284" y="2920"/>
                </a:cubicBezTo>
                <a:cubicBezTo>
                  <a:pt x="7314" y="2974"/>
                  <a:pt x="7307" y="3024"/>
                  <a:pt x="7363" y="3030"/>
                </a:cubicBezTo>
                <a:cubicBezTo>
                  <a:pt x="7420" y="3037"/>
                  <a:pt x="7463" y="2848"/>
                  <a:pt x="7502" y="2782"/>
                </a:cubicBezTo>
                <a:cubicBezTo>
                  <a:pt x="7540" y="2715"/>
                  <a:pt x="7552" y="2618"/>
                  <a:pt x="7596" y="2554"/>
                </a:cubicBezTo>
                <a:cubicBezTo>
                  <a:pt x="7608" y="2537"/>
                  <a:pt x="7695" y="2413"/>
                  <a:pt x="7641" y="2398"/>
                </a:cubicBezTo>
                <a:cubicBezTo>
                  <a:pt x="7649" y="2356"/>
                  <a:pt x="7701" y="2377"/>
                  <a:pt x="7697" y="2344"/>
                </a:cubicBezTo>
                <a:cubicBezTo>
                  <a:pt x="7681" y="2229"/>
                  <a:pt x="7705" y="2299"/>
                  <a:pt x="7748" y="2240"/>
                </a:cubicBezTo>
                <a:cubicBezTo>
                  <a:pt x="7841" y="2113"/>
                  <a:pt x="7990" y="2194"/>
                  <a:pt x="8084" y="2045"/>
                </a:cubicBezTo>
                <a:cubicBezTo>
                  <a:pt x="8108" y="2008"/>
                  <a:pt x="8215" y="1903"/>
                  <a:pt x="8221" y="1862"/>
                </a:cubicBezTo>
                <a:cubicBezTo>
                  <a:pt x="8222" y="1854"/>
                  <a:pt x="8353" y="1856"/>
                  <a:pt x="8379" y="1843"/>
                </a:cubicBezTo>
                <a:cubicBezTo>
                  <a:pt x="8450" y="1806"/>
                  <a:pt x="8525" y="1812"/>
                  <a:pt x="8591" y="1741"/>
                </a:cubicBezTo>
                <a:cubicBezTo>
                  <a:pt x="8639" y="1688"/>
                  <a:pt x="8726" y="1600"/>
                  <a:pt x="8782" y="1597"/>
                </a:cubicBezTo>
                <a:close/>
                <a:moveTo>
                  <a:pt x="5720" y="439"/>
                </a:moveTo>
                <a:cubicBezTo>
                  <a:pt x="5711" y="429"/>
                  <a:pt x="5746" y="473"/>
                  <a:pt x="5720" y="439"/>
                </a:cubicBezTo>
                <a:cubicBezTo>
                  <a:pt x="5720" y="439"/>
                  <a:pt x="5720" y="439"/>
                  <a:pt x="5720" y="439"/>
                </a:cubicBezTo>
                <a:close/>
                <a:moveTo>
                  <a:pt x="5826" y="1946"/>
                </a:moveTo>
                <a:cubicBezTo>
                  <a:pt x="5862" y="1942"/>
                  <a:pt x="5903" y="1942"/>
                  <a:pt x="5936" y="1906"/>
                </a:cubicBezTo>
                <a:cubicBezTo>
                  <a:pt x="6033" y="1803"/>
                  <a:pt x="5835" y="1706"/>
                  <a:pt x="5826" y="1946"/>
                </a:cubicBezTo>
                <a:close/>
                <a:moveTo>
                  <a:pt x="3689" y="1341"/>
                </a:moveTo>
                <a:cubicBezTo>
                  <a:pt x="3695" y="1345"/>
                  <a:pt x="3702" y="1349"/>
                  <a:pt x="3707" y="1356"/>
                </a:cubicBezTo>
                <a:cubicBezTo>
                  <a:pt x="3718" y="1369"/>
                  <a:pt x="3726" y="1390"/>
                  <a:pt x="3727" y="1415"/>
                </a:cubicBezTo>
                <a:cubicBezTo>
                  <a:pt x="3728" y="1426"/>
                  <a:pt x="3725" y="1440"/>
                  <a:pt x="3728" y="1446"/>
                </a:cubicBezTo>
                <a:cubicBezTo>
                  <a:pt x="3729" y="1448"/>
                  <a:pt x="3815" y="1415"/>
                  <a:pt x="3838" y="1404"/>
                </a:cubicBezTo>
                <a:cubicBezTo>
                  <a:pt x="3885" y="1381"/>
                  <a:pt x="3931" y="1351"/>
                  <a:pt x="3976" y="1316"/>
                </a:cubicBezTo>
                <a:cubicBezTo>
                  <a:pt x="4000" y="1297"/>
                  <a:pt x="4027" y="1277"/>
                  <a:pt x="4049" y="1250"/>
                </a:cubicBezTo>
                <a:cubicBezTo>
                  <a:pt x="4044" y="1256"/>
                  <a:pt x="4046" y="1265"/>
                  <a:pt x="4057" y="1277"/>
                </a:cubicBezTo>
                <a:cubicBezTo>
                  <a:pt x="4017" y="1279"/>
                  <a:pt x="3980" y="1305"/>
                  <a:pt x="3949" y="1356"/>
                </a:cubicBezTo>
                <a:cubicBezTo>
                  <a:pt x="3998" y="1362"/>
                  <a:pt x="4046" y="1378"/>
                  <a:pt x="4096" y="1386"/>
                </a:cubicBezTo>
                <a:cubicBezTo>
                  <a:pt x="4079" y="1383"/>
                  <a:pt x="3937" y="1446"/>
                  <a:pt x="3937" y="1443"/>
                </a:cubicBezTo>
                <a:cubicBezTo>
                  <a:pt x="3963" y="1574"/>
                  <a:pt x="4154" y="1423"/>
                  <a:pt x="4222" y="1518"/>
                </a:cubicBezTo>
                <a:cubicBezTo>
                  <a:pt x="4207" y="1555"/>
                  <a:pt x="3902" y="1531"/>
                  <a:pt x="3904" y="1572"/>
                </a:cubicBezTo>
                <a:cubicBezTo>
                  <a:pt x="3912" y="1727"/>
                  <a:pt x="4054" y="1606"/>
                  <a:pt x="4026" y="1725"/>
                </a:cubicBezTo>
                <a:cubicBezTo>
                  <a:pt x="4001" y="1830"/>
                  <a:pt x="4280" y="1721"/>
                  <a:pt x="4310" y="1713"/>
                </a:cubicBezTo>
                <a:cubicBezTo>
                  <a:pt x="4330" y="1708"/>
                  <a:pt x="4418" y="1622"/>
                  <a:pt x="4432" y="1649"/>
                </a:cubicBezTo>
                <a:cubicBezTo>
                  <a:pt x="4464" y="1710"/>
                  <a:pt x="4509" y="1709"/>
                  <a:pt x="4551" y="1718"/>
                </a:cubicBezTo>
                <a:cubicBezTo>
                  <a:pt x="4596" y="1727"/>
                  <a:pt x="4659" y="1735"/>
                  <a:pt x="4657" y="1610"/>
                </a:cubicBezTo>
                <a:cubicBezTo>
                  <a:pt x="4656" y="1589"/>
                  <a:pt x="4740" y="1631"/>
                  <a:pt x="4753" y="1559"/>
                </a:cubicBezTo>
                <a:cubicBezTo>
                  <a:pt x="4746" y="1556"/>
                  <a:pt x="4633" y="1430"/>
                  <a:pt x="4637" y="1428"/>
                </a:cubicBezTo>
                <a:cubicBezTo>
                  <a:pt x="4689" y="1402"/>
                  <a:pt x="4751" y="1169"/>
                  <a:pt x="4675" y="1148"/>
                </a:cubicBezTo>
                <a:cubicBezTo>
                  <a:pt x="4626" y="1135"/>
                  <a:pt x="4606" y="1146"/>
                  <a:pt x="4581" y="1244"/>
                </a:cubicBezTo>
                <a:cubicBezTo>
                  <a:pt x="4557" y="1336"/>
                  <a:pt x="4523" y="1302"/>
                  <a:pt x="4504" y="1345"/>
                </a:cubicBezTo>
                <a:cubicBezTo>
                  <a:pt x="4523" y="1306"/>
                  <a:pt x="4551" y="1210"/>
                  <a:pt x="4514" y="1175"/>
                </a:cubicBezTo>
                <a:cubicBezTo>
                  <a:pt x="4485" y="1147"/>
                  <a:pt x="4447" y="1254"/>
                  <a:pt x="4410" y="1244"/>
                </a:cubicBezTo>
                <a:cubicBezTo>
                  <a:pt x="4469" y="1144"/>
                  <a:pt x="4278" y="1215"/>
                  <a:pt x="4270" y="1219"/>
                </a:cubicBezTo>
                <a:cubicBezTo>
                  <a:pt x="4280" y="1183"/>
                  <a:pt x="4332" y="1188"/>
                  <a:pt x="4328" y="1135"/>
                </a:cubicBezTo>
                <a:cubicBezTo>
                  <a:pt x="4308" y="1146"/>
                  <a:pt x="4295" y="1128"/>
                  <a:pt x="4288" y="1082"/>
                </a:cubicBezTo>
                <a:cubicBezTo>
                  <a:pt x="4256" y="1005"/>
                  <a:pt x="4221" y="1044"/>
                  <a:pt x="4180" y="1052"/>
                </a:cubicBezTo>
                <a:cubicBezTo>
                  <a:pt x="4138" y="1061"/>
                  <a:pt x="4101" y="1009"/>
                  <a:pt x="4058" y="1013"/>
                </a:cubicBezTo>
                <a:cubicBezTo>
                  <a:pt x="4022" y="1017"/>
                  <a:pt x="3985" y="1021"/>
                  <a:pt x="3949" y="1027"/>
                </a:cubicBezTo>
                <a:cubicBezTo>
                  <a:pt x="3908" y="1033"/>
                  <a:pt x="3884" y="1153"/>
                  <a:pt x="3826" y="1185"/>
                </a:cubicBezTo>
                <a:cubicBezTo>
                  <a:pt x="3780" y="1211"/>
                  <a:pt x="3826" y="1204"/>
                  <a:pt x="3769" y="1245"/>
                </a:cubicBezTo>
                <a:cubicBezTo>
                  <a:pt x="3735" y="1269"/>
                  <a:pt x="3697" y="1288"/>
                  <a:pt x="3668" y="1334"/>
                </a:cubicBezTo>
                <a:cubicBezTo>
                  <a:pt x="3670" y="1330"/>
                  <a:pt x="3686" y="1340"/>
                  <a:pt x="3689" y="1341"/>
                </a:cubicBezTo>
                <a:close/>
                <a:moveTo>
                  <a:pt x="5990" y="1121"/>
                </a:moveTo>
                <a:cubicBezTo>
                  <a:pt x="5997" y="1168"/>
                  <a:pt x="6013" y="1241"/>
                  <a:pt x="6063" y="1218"/>
                </a:cubicBezTo>
                <a:cubicBezTo>
                  <a:pt x="6042" y="1228"/>
                  <a:pt x="5925" y="1233"/>
                  <a:pt x="5914" y="1289"/>
                </a:cubicBezTo>
                <a:cubicBezTo>
                  <a:pt x="5925" y="1232"/>
                  <a:pt x="5960" y="1232"/>
                  <a:pt x="5966" y="1165"/>
                </a:cubicBezTo>
                <a:cubicBezTo>
                  <a:pt x="5975" y="1048"/>
                  <a:pt x="5934" y="1071"/>
                  <a:pt x="5886" y="1087"/>
                </a:cubicBezTo>
                <a:cubicBezTo>
                  <a:pt x="5864" y="1094"/>
                  <a:pt x="5647" y="1152"/>
                  <a:pt x="5718" y="1265"/>
                </a:cubicBezTo>
                <a:cubicBezTo>
                  <a:pt x="5698" y="1257"/>
                  <a:pt x="5645" y="1286"/>
                  <a:pt x="5655" y="1346"/>
                </a:cubicBezTo>
                <a:cubicBezTo>
                  <a:pt x="5600" y="1360"/>
                  <a:pt x="5651" y="1233"/>
                  <a:pt x="5662" y="1196"/>
                </a:cubicBezTo>
                <a:cubicBezTo>
                  <a:pt x="5671" y="1166"/>
                  <a:pt x="5775" y="1073"/>
                  <a:pt x="5796" y="1072"/>
                </a:cubicBezTo>
                <a:cubicBezTo>
                  <a:pt x="5692" y="1074"/>
                  <a:pt x="5605" y="1095"/>
                  <a:pt x="5512" y="1199"/>
                </a:cubicBezTo>
                <a:cubicBezTo>
                  <a:pt x="5489" y="1224"/>
                  <a:pt x="5429" y="1272"/>
                  <a:pt x="5431" y="1340"/>
                </a:cubicBezTo>
                <a:cubicBezTo>
                  <a:pt x="5433" y="1446"/>
                  <a:pt x="5505" y="1360"/>
                  <a:pt x="5512" y="1431"/>
                </a:cubicBezTo>
                <a:cubicBezTo>
                  <a:pt x="5491" y="1433"/>
                  <a:pt x="5439" y="1402"/>
                  <a:pt x="5420" y="1433"/>
                </a:cubicBezTo>
                <a:cubicBezTo>
                  <a:pt x="5390" y="1482"/>
                  <a:pt x="5443" y="1518"/>
                  <a:pt x="5455" y="1519"/>
                </a:cubicBezTo>
                <a:cubicBezTo>
                  <a:pt x="5515" y="1525"/>
                  <a:pt x="5581" y="1594"/>
                  <a:pt x="5641" y="1564"/>
                </a:cubicBezTo>
                <a:cubicBezTo>
                  <a:pt x="5701" y="1535"/>
                  <a:pt x="5902" y="1722"/>
                  <a:pt x="5905" y="1496"/>
                </a:cubicBezTo>
                <a:cubicBezTo>
                  <a:pt x="5938" y="1501"/>
                  <a:pt x="5935" y="1566"/>
                  <a:pt x="5942" y="1599"/>
                </a:cubicBezTo>
                <a:cubicBezTo>
                  <a:pt x="5956" y="1588"/>
                  <a:pt x="5986" y="1614"/>
                  <a:pt x="5961" y="1610"/>
                </a:cubicBezTo>
                <a:cubicBezTo>
                  <a:pt x="5985" y="1652"/>
                  <a:pt x="6155" y="1898"/>
                  <a:pt x="6076" y="1957"/>
                </a:cubicBezTo>
                <a:cubicBezTo>
                  <a:pt x="6030" y="1992"/>
                  <a:pt x="5989" y="2049"/>
                  <a:pt x="5941" y="2084"/>
                </a:cubicBezTo>
                <a:cubicBezTo>
                  <a:pt x="5903" y="2112"/>
                  <a:pt x="5989" y="2209"/>
                  <a:pt x="5899" y="2192"/>
                </a:cubicBezTo>
                <a:cubicBezTo>
                  <a:pt x="5856" y="2184"/>
                  <a:pt x="5810" y="2210"/>
                  <a:pt x="5764" y="2202"/>
                </a:cubicBezTo>
                <a:cubicBezTo>
                  <a:pt x="5735" y="2197"/>
                  <a:pt x="5706" y="2240"/>
                  <a:pt x="5678" y="2269"/>
                </a:cubicBezTo>
                <a:cubicBezTo>
                  <a:pt x="5583" y="2369"/>
                  <a:pt x="5872" y="2359"/>
                  <a:pt x="5858" y="2302"/>
                </a:cubicBezTo>
                <a:cubicBezTo>
                  <a:pt x="5880" y="2395"/>
                  <a:pt x="5884" y="2270"/>
                  <a:pt x="5903" y="2348"/>
                </a:cubicBezTo>
                <a:cubicBezTo>
                  <a:pt x="5922" y="2424"/>
                  <a:pt x="5953" y="2405"/>
                  <a:pt x="5969" y="2454"/>
                </a:cubicBezTo>
                <a:cubicBezTo>
                  <a:pt x="5973" y="2468"/>
                  <a:pt x="5924" y="2474"/>
                  <a:pt x="5947" y="2552"/>
                </a:cubicBezTo>
                <a:cubicBezTo>
                  <a:pt x="5957" y="2585"/>
                  <a:pt x="6032" y="2612"/>
                  <a:pt x="6040" y="2566"/>
                </a:cubicBezTo>
                <a:cubicBezTo>
                  <a:pt x="6025" y="2652"/>
                  <a:pt x="6117" y="2677"/>
                  <a:pt x="6145" y="2693"/>
                </a:cubicBezTo>
                <a:cubicBezTo>
                  <a:pt x="6259" y="2761"/>
                  <a:pt x="6125" y="2503"/>
                  <a:pt x="6117" y="2460"/>
                </a:cubicBezTo>
                <a:cubicBezTo>
                  <a:pt x="6165" y="2502"/>
                  <a:pt x="6216" y="2579"/>
                  <a:pt x="6272" y="2567"/>
                </a:cubicBezTo>
                <a:cubicBezTo>
                  <a:pt x="6314" y="2557"/>
                  <a:pt x="6362" y="2452"/>
                  <a:pt x="6344" y="2362"/>
                </a:cubicBezTo>
                <a:cubicBezTo>
                  <a:pt x="6334" y="2311"/>
                  <a:pt x="6322" y="2285"/>
                  <a:pt x="6295" y="2267"/>
                </a:cubicBezTo>
                <a:cubicBezTo>
                  <a:pt x="6223" y="2217"/>
                  <a:pt x="6308" y="2135"/>
                  <a:pt x="6287" y="2072"/>
                </a:cubicBezTo>
                <a:cubicBezTo>
                  <a:pt x="6312" y="2079"/>
                  <a:pt x="6299" y="2063"/>
                  <a:pt x="6323" y="2061"/>
                </a:cubicBezTo>
                <a:cubicBezTo>
                  <a:pt x="6361" y="2058"/>
                  <a:pt x="6364" y="2119"/>
                  <a:pt x="6399" y="2133"/>
                </a:cubicBezTo>
                <a:cubicBezTo>
                  <a:pt x="6343" y="2247"/>
                  <a:pt x="6523" y="2336"/>
                  <a:pt x="6491" y="2155"/>
                </a:cubicBezTo>
                <a:cubicBezTo>
                  <a:pt x="6503" y="2226"/>
                  <a:pt x="6598" y="2102"/>
                  <a:pt x="6616" y="2075"/>
                </a:cubicBezTo>
                <a:cubicBezTo>
                  <a:pt x="6676" y="1983"/>
                  <a:pt x="6557" y="2000"/>
                  <a:pt x="6543" y="1972"/>
                </a:cubicBezTo>
                <a:cubicBezTo>
                  <a:pt x="6547" y="1981"/>
                  <a:pt x="6558" y="2002"/>
                  <a:pt x="6543" y="1972"/>
                </a:cubicBezTo>
                <a:cubicBezTo>
                  <a:pt x="6540" y="1966"/>
                  <a:pt x="6541" y="1968"/>
                  <a:pt x="6543" y="1972"/>
                </a:cubicBezTo>
                <a:cubicBezTo>
                  <a:pt x="6526" y="1939"/>
                  <a:pt x="6539" y="1878"/>
                  <a:pt x="6515" y="1853"/>
                </a:cubicBezTo>
                <a:cubicBezTo>
                  <a:pt x="6494" y="1833"/>
                  <a:pt x="6468" y="1843"/>
                  <a:pt x="6445" y="1838"/>
                </a:cubicBezTo>
                <a:cubicBezTo>
                  <a:pt x="6362" y="1818"/>
                  <a:pt x="6421" y="1696"/>
                  <a:pt x="6473" y="1690"/>
                </a:cubicBezTo>
                <a:cubicBezTo>
                  <a:pt x="6472" y="1634"/>
                  <a:pt x="6418" y="1641"/>
                  <a:pt x="6418" y="1640"/>
                </a:cubicBezTo>
                <a:cubicBezTo>
                  <a:pt x="6420" y="1592"/>
                  <a:pt x="6462" y="1609"/>
                  <a:pt x="6475" y="1607"/>
                </a:cubicBezTo>
                <a:cubicBezTo>
                  <a:pt x="6483" y="1498"/>
                  <a:pt x="6399" y="1474"/>
                  <a:pt x="6366" y="1452"/>
                </a:cubicBezTo>
                <a:cubicBezTo>
                  <a:pt x="6339" y="1434"/>
                  <a:pt x="6346" y="1383"/>
                  <a:pt x="6324" y="1362"/>
                </a:cubicBezTo>
                <a:cubicBezTo>
                  <a:pt x="6290" y="1329"/>
                  <a:pt x="6264" y="1398"/>
                  <a:pt x="6231" y="1387"/>
                </a:cubicBezTo>
                <a:cubicBezTo>
                  <a:pt x="6235" y="1389"/>
                  <a:pt x="6221" y="1290"/>
                  <a:pt x="6221" y="1287"/>
                </a:cubicBezTo>
                <a:cubicBezTo>
                  <a:pt x="6210" y="1227"/>
                  <a:pt x="6167" y="1215"/>
                  <a:pt x="6139" y="1215"/>
                </a:cubicBezTo>
                <a:cubicBezTo>
                  <a:pt x="6281" y="1221"/>
                  <a:pt x="5963" y="947"/>
                  <a:pt x="5990" y="1121"/>
                </a:cubicBezTo>
                <a:close/>
                <a:moveTo>
                  <a:pt x="5936" y="1906"/>
                </a:moveTo>
                <a:cubicBezTo>
                  <a:pt x="5918" y="1925"/>
                  <a:pt x="5945" y="1897"/>
                  <a:pt x="5936" y="1906"/>
                </a:cubicBezTo>
                <a:cubicBezTo>
                  <a:pt x="5936" y="1906"/>
                  <a:pt x="5936" y="1906"/>
                  <a:pt x="5936" y="1906"/>
                </a:cubicBezTo>
                <a:close/>
                <a:moveTo>
                  <a:pt x="4280" y="793"/>
                </a:moveTo>
                <a:cubicBezTo>
                  <a:pt x="4280" y="792"/>
                  <a:pt x="4279" y="792"/>
                  <a:pt x="4280" y="793"/>
                </a:cubicBezTo>
                <a:cubicBezTo>
                  <a:pt x="4312" y="835"/>
                  <a:pt x="4428" y="689"/>
                  <a:pt x="4460" y="693"/>
                </a:cubicBezTo>
                <a:cubicBezTo>
                  <a:pt x="4454" y="717"/>
                  <a:pt x="4437" y="717"/>
                  <a:pt x="4435" y="738"/>
                </a:cubicBezTo>
                <a:cubicBezTo>
                  <a:pt x="4463" y="753"/>
                  <a:pt x="4617" y="674"/>
                  <a:pt x="4626" y="618"/>
                </a:cubicBezTo>
                <a:cubicBezTo>
                  <a:pt x="4627" y="612"/>
                  <a:pt x="4460" y="622"/>
                  <a:pt x="4442" y="632"/>
                </a:cubicBezTo>
                <a:cubicBezTo>
                  <a:pt x="4387" y="664"/>
                  <a:pt x="4323" y="700"/>
                  <a:pt x="4266" y="719"/>
                </a:cubicBezTo>
                <a:cubicBezTo>
                  <a:pt x="4236" y="729"/>
                  <a:pt x="4188" y="704"/>
                  <a:pt x="4170" y="775"/>
                </a:cubicBezTo>
                <a:cubicBezTo>
                  <a:pt x="4203" y="778"/>
                  <a:pt x="4255" y="760"/>
                  <a:pt x="4280" y="793"/>
                </a:cubicBezTo>
                <a:close/>
                <a:moveTo>
                  <a:pt x="5400" y="578"/>
                </a:moveTo>
                <a:cubicBezTo>
                  <a:pt x="5418" y="572"/>
                  <a:pt x="5435" y="556"/>
                  <a:pt x="5445" y="526"/>
                </a:cubicBezTo>
                <a:cubicBezTo>
                  <a:pt x="5479" y="429"/>
                  <a:pt x="5250" y="433"/>
                  <a:pt x="5233" y="435"/>
                </a:cubicBezTo>
                <a:cubicBezTo>
                  <a:pt x="5237" y="450"/>
                  <a:pt x="5275" y="460"/>
                  <a:pt x="5266" y="483"/>
                </a:cubicBezTo>
                <a:cubicBezTo>
                  <a:pt x="5259" y="502"/>
                  <a:pt x="5247" y="505"/>
                  <a:pt x="5236" y="507"/>
                </a:cubicBezTo>
                <a:cubicBezTo>
                  <a:pt x="5231" y="507"/>
                  <a:pt x="5224" y="502"/>
                  <a:pt x="5218" y="507"/>
                </a:cubicBezTo>
                <a:cubicBezTo>
                  <a:pt x="5215" y="510"/>
                  <a:pt x="5268" y="544"/>
                  <a:pt x="5287" y="553"/>
                </a:cubicBezTo>
                <a:cubicBezTo>
                  <a:pt x="5323" y="572"/>
                  <a:pt x="5363" y="592"/>
                  <a:pt x="5400" y="578"/>
                </a:cubicBezTo>
                <a:close/>
                <a:moveTo>
                  <a:pt x="5440" y="835"/>
                </a:moveTo>
                <a:cubicBezTo>
                  <a:pt x="5453" y="833"/>
                  <a:pt x="5424" y="837"/>
                  <a:pt x="5440" y="835"/>
                </a:cubicBezTo>
                <a:cubicBezTo>
                  <a:pt x="5440" y="835"/>
                  <a:pt x="5440" y="835"/>
                  <a:pt x="5440" y="835"/>
                </a:cubicBezTo>
                <a:close/>
                <a:moveTo>
                  <a:pt x="5323" y="914"/>
                </a:moveTo>
                <a:cubicBezTo>
                  <a:pt x="5365" y="953"/>
                  <a:pt x="5420" y="987"/>
                  <a:pt x="5463" y="933"/>
                </a:cubicBezTo>
                <a:cubicBezTo>
                  <a:pt x="5502" y="883"/>
                  <a:pt x="5477" y="829"/>
                  <a:pt x="5440" y="835"/>
                </a:cubicBezTo>
                <a:cubicBezTo>
                  <a:pt x="5405" y="839"/>
                  <a:pt x="5347" y="852"/>
                  <a:pt x="5323" y="914"/>
                </a:cubicBezTo>
                <a:close/>
                <a:moveTo>
                  <a:pt x="5571" y="850"/>
                </a:moveTo>
                <a:cubicBezTo>
                  <a:pt x="5445" y="999"/>
                  <a:pt x="5690" y="956"/>
                  <a:pt x="5690" y="952"/>
                </a:cubicBezTo>
                <a:cubicBezTo>
                  <a:pt x="5688" y="965"/>
                  <a:pt x="5684" y="972"/>
                  <a:pt x="5677" y="973"/>
                </a:cubicBezTo>
                <a:cubicBezTo>
                  <a:pt x="5727" y="968"/>
                  <a:pt x="5778" y="979"/>
                  <a:pt x="5828" y="979"/>
                </a:cubicBezTo>
                <a:cubicBezTo>
                  <a:pt x="5859" y="979"/>
                  <a:pt x="5925" y="940"/>
                  <a:pt x="5952" y="956"/>
                </a:cubicBezTo>
                <a:cubicBezTo>
                  <a:pt x="5985" y="976"/>
                  <a:pt x="6022" y="978"/>
                  <a:pt x="6057" y="970"/>
                </a:cubicBezTo>
                <a:cubicBezTo>
                  <a:pt x="6089" y="964"/>
                  <a:pt x="6157" y="947"/>
                  <a:pt x="6135" y="900"/>
                </a:cubicBezTo>
                <a:cubicBezTo>
                  <a:pt x="6217" y="815"/>
                  <a:pt x="6026" y="809"/>
                  <a:pt x="6000" y="812"/>
                </a:cubicBezTo>
                <a:cubicBezTo>
                  <a:pt x="5927" y="822"/>
                  <a:pt x="5764" y="934"/>
                  <a:pt x="5711" y="771"/>
                </a:cubicBezTo>
                <a:cubicBezTo>
                  <a:pt x="5730" y="774"/>
                  <a:pt x="5748" y="767"/>
                  <a:pt x="5765" y="751"/>
                </a:cubicBezTo>
                <a:cubicBezTo>
                  <a:pt x="5678" y="747"/>
                  <a:pt x="5521" y="559"/>
                  <a:pt x="5442" y="699"/>
                </a:cubicBezTo>
                <a:cubicBezTo>
                  <a:pt x="5453" y="692"/>
                  <a:pt x="5667" y="737"/>
                  <a:pt x="5571" y="850"/>
                </a:cubicBezTo>
                <a:close/>
                <a:moveTo>
                  <a:pt x="5557" y="575"/>
                </a:moveTo>
                <a:cubicBezTo>
                  <a:pt x="5561" y="582"/>
                  <a:pt x="5565" y="588"/>
                  <a:pt x="5557" y="575"/>
                </a:cubicBezTo>
                <a:cubicBezTo>
                  <a:pt x="5557" y="575"/>
                  <a:pt x="5557" y="575"/>
                  <a:pt x="5557" y="575"/>
                </a:cubicBezTo>
                <a:close/>
                <a:moveTo>
                  <a:pt x="5606" y="581"/>
                </a:moveTo>
                <a:cubicBezTo>
                  <a:pt x="5612" y="577"/>
                  <a:pt x="5693" y="597"/>
                  <a:pt x="5696" y="605"/>
                </a:cubicBezTo>
                <a:cubicBezTo>
                  <a:pt x="5697" y="610"/>
                  <a:pt x="5547" y="673"/>
                  <a:pt x="5546" y="617"/>
                </a:cubicBezTo>
                <a:cubicBezTo>
                  <a:pt x="5546" y="588"/>
                  <a:pt x="5577" y="608"/>
                  <a:pt x="5554" y="572"/>
                </a:cubicBezTo>
                <a:cubicBezTo>
                  <a:pt x="5554" y="572"/>
                  <a:pt x="5554" y="572"/>
                  <a:pt x="5554" y="572"/>
                </a:cubicBezTo>
                <a:cubicBezTo>
                  <a:pt x="5553" y="570"/>
                  <a:pt x="5553" y="569"/>
                  <a:pt x="5552" y="568"/>
                </a:cubicBezTo>
                <a:cubicBezTo>
                  <a:pt x="5553" y="569"/>
                  <a:pt x="5553" y="570"/>
                  <a:pt x="5554" y="572"/>
                </a:cubicBezTo>
                <a:cubicBezTo>
                  <a:pt x="5462" y="427"/>
                  <a:pt x="5743" y="491"/>
                  <a:pt x="5606" y="581"/>
                </a:cubicBezTo>
                <a:close/>
                <a:moveTo>
                  <a:pt x="5552" y="568"/>
                </a:moveTo>
                <a:cubicBezTo>
                  <a:pt x="5552" y="567"/>
                  <a:pt x="5551" y="567"/>
                  <a:pt x="5552" y="568"/>
                </a:cubicBezTo>
                <a:cubicBezTo>
                  <a:pt x="5552" y="568"/>
                  <a:pt x="5552" y="568"/>
                  <a:pt x="5552" y="568"/>
                </a:cubicBezTo>
                <a:close/>
                <a:moveTo>
                  <a:pt x="5015" y="505"/>
                </a:moveTo>
                <a:cubicBezTo>
                  <a:pt x="5015" y="470"/>
                  <a:pt x="4821" y="461"/>
                  <a:pt x="4821" y="505"/>
                </a:cubicBezTo>
                <a:cubicBezTo>
                  <a:pt x="4821" y="519"/>
                  <a:pt x="4835" y="526"/>
                  <a:pt x="4853" y="531"/>
                </a:cubicBezTo>
                <a:cubicBezTo>
                  <a:pt x="4815" y="535"/>
                  <a:pt x="4781" y="552"/>
                  <a:pt x="4762" y="602"/>
                </a:cubicBezTo>
                <a:cubicBezTo>
                  <a:pt x="4834" y="676"/>
                  <a:pt x="5015" y="535"/>
                  <a:pt x="5015" y="505"/>
                </a:cubicBezTo>
                <a:close/>
                <a:moveTo>
                  <a:pt x="4616" y="747"/>
                </a:moveTo>
                <a:cubicBezTo>
                  <a:pt x="4611" y="794"/>
                  <a:pt x="4366" y="788"/>
                  <a:pt x="4348" y="904"/>
                </a:cubicBezTo>
                <a:cubicBezTo>
                  <a:pt x="4432" y="949"/>
                  <a:pt x="4518" y="909"/>
                  <a:pt x="4604" y="918"/>
                </a:cubicBezTo>
                <a:cubicBezTo>
                  <a:pt x="4589" y="982"/>
                  <a:pt x="4477" y="913"/>
                  <a:pt x="4451" y="982"/>
                </a:cubicBezTo>
                <a:cubicBezTo>
                  <a:pt x="4493" y="1057"/>
                  <a:pt x="4619" y="971"/>
                  <a:pt x="4665" y="953"/>
                </a:cubicBezTo>
                <a:cubicBezTo>
                  <a:pt x="4732" y="927"/>
                  <a:pt x="4797" y="948"/>
                  <a:pt x="4865" y="926"/>
                </a:cubicBezTo>
                <a:cubicBezTo>
                  <a:pt x="4879" y="921"/>
                  <a:pt x="5009" y="800"/>
                  <a:pt x="4946" y="798"/>
                </a:cubicBezTo>
                <a:cubicBezTo>
                  <a:pt x="4926" y="798"/>
                  <a:pt x="4905" y="823"/>
                  <a:pt x="4885" y="811"/>
                </a:cubicBezTo>
                <a:cubicBezTo>
                  <a:pt x="4857" y="793"/>
                  <a:pt x="4896" y="736"/>
                  <a:pt x="4897" y="715"/>
                </a:cubicBezTo>
                <a:cubicBezTo>
                  <a:pt x="4859" y="722"/>
                  <a:pt x="4823" y="760"/>
                  <a:pt x="4785" y="763"/>
                </a:cubicBezTo>
                <a:cubicBezTo>
                  <a:pt x="4795" y="773"/>
                  <a:pt x="4801" y="788"/>
                  <a:pt x="4806" y="807"/>
                </a:cubicBezTo>
                <a:cubicBezTo>
                  <a:pt x="4792" y="818"/>
                  <a:pt x="4778" y="824"/>
                  <a:pt x="4763" y="824"/>
                </a:cubicBezTo>
                <a:cubicBezTo>
                  <a:pt x="4777" y="830"/>
                  <a:pt x="4789" y="844"/>
                  <a:pt x="4798" y="866"/>
                </a:cubicBezTo>
                <a:cubicBezTo>
                  <a:pt x="4767" y="879"/>
                  <a:pt x="4696" y="887"/>
                  <a:pt x="4666" y="864"/>
                </a:cubicBezTo>
                <a:cubicBezTo>
                  <a:pt x="4668" y="866"/>
                  <a:pt x="4682" y="838"/>
                  <a:pt x="4681" y="833"/>
                </a:cubicBezTo>
                <a:cubicBezTo>
                  <a:pt x="4680" y="821"/>
                  <a:pt x="4670" y="813"/>
                  <a:pt x="4664" y="808"/>
                </a:cubicBezTo>
                <a:cubicBezTo>
                  <a:pt x="4655" y="802"/>
                  <a:pt x="4646" y="797"/>
                  <a:pt x="4638" y="791"/>
                </a:cubicBezTo>
                <a:cubicBezTo>
                  <a:pt x="4628" y="784"/>
                  <a:pt x="4613" y="775"/>
                  <a:pt x="4616" y="747"/>
                </a:cubicBezTo>
                <a:close/>
                <a:moveTo>
                  <a:pt x="4428" y="761"/>
                </a:moveTo>
                <a:cubicBezTo>
                  <a:pt x="4426" y="747"/>
                  <a:pt x="4315" y="834"/>
                  <a:pt x="4318" y="852"/>
                </a:cubicBezTo>
                <a:cubicBezTo>
                  <a:pt x="4320" y="867"/>
                  <a:pt x="4429" y="767"/>
                  <a:pt x="4428" y="761"/>
                </a:cubicBezTo>
                <a:close/>
                <a:moveTo>
                  <a:pt x="4280" y="793"/>
                </a:moveTo>
                <a:cubicBezTo>
                  <a:pt x="4281" y="794"/>
                  <a:pt x="4281" y="794"/>
                  <a:pt x="4280" y="793"/>
                </a:cubicBezTo>
                <a:close/>
                <a:moveTo>
                  <a:pt x="5057" y="791"/>
                </a:moveTo>
                <a:cubicBezTo>
                  <a:pt x="5061" y="735"/>
                  <a:pt x="5118" y="675"/>
                  <a:pt x="5135" y="741"/>
                </a:cubicBezTo>
                <a:cubicBezTo>
                  <a:pt x="5143" y="769"/>
                  <a:pt x="5119" y="795"/>
                  <a:pt x="5142" y="815"/>
                </a:cubicBezTo>
                <a:cubicBezTo>
                  <a:pt x="5173" y="842"/>
                  <a:pt x="5156" y="774"/>
                  <a:pt x="5179" y="750"/>
                </a:cubicBezTo>
                <a:cubicBezTo>
                  <a:pt x="5203" y="724"/>
                  <a:pt x="5211" y="791"/>
                  <a:pt x="5230" y="773"/>
                </a:cubicBezTo>
                <a:cubicBezTo>
                  <a:pt x="5239" y="756"/>
                  <a:pt x="5237" y="743"/>
                  <a:pt x="5226" y="733"/>
                </a:cubicBezTo>
                <a:cubicBezTo>
                  <a:pt x="5265" y="683"/>
                  <a:pt x="5344" y="725"/>
                  <a:pt x="5386" y="744"/>
                </a:cubicBezTo>
                <a:cubicBezTo>
                  <a:pt x="5387" y="745"/>
                  <a:pt x="5313" y="862"/>
                  <a:pt x="5307" y="868"/>
                </a:cubicBezTo>
                <a:cubicBezTo>
                  <a:pt x="5256" y="925"/>
                  <a:pt x="5210" y="940"/>
                  <a:pt x="5152" y="928"/>
                </a:cubicBezTo>
                <a:cubicBezTo>
                  <a:pt x="5147" y="875"/>
                  <a:pt x="5186" y="871"/>
                  <a:pt x="5200" y="853"/>
                </a:cubicBezTo>
                <a:cubicBezTo>
                  <a:pt x="5193" y="851"/>
                  <a:pt x="5186" y="853"/>
                  <a:pt x="5180" y="854"/>
                </a:cubicBezTo>
                <a:cubicBezTo>
                  <a:pt x="5160" y="856"/>
                  <a:pt x="5140" y="859"/>
                  <a:pt x="5120" y="860"/>
                </a:cubicBezTo>
                <a:cubicBezTo>
                  <a:pt x="5110" y="860"/>
                  <a:pt x="5071" y="869"/>
                  <a:pt x="5076" y="832"/>
                </a:cubicBezTo>
                <a:cubicBezTo>
                  <a:pt x="5078" y="824"/>
                  <a:pt x="5082" y="820"/>
                  <a:pt x="5083" y="812"/>
                </a:cubicBezTo>
                <a:cubicBezTo>
                  <a:pt x="5083" y="802"/>
                  <a:pt x="5079" y="793"/>
                  <a:pt x="5075" y="789"/>
                </a:cubicBezTo>
                <a:cubicBezTo>
                  <a:pt x="5073" y="787"/>
                  <a:pt x="5058" y="783"/>
                  <a:pt x="5057" y="791"/>
                </a:cubicBezTo>
                <a:close/>
              </a:path>
            </a:pathLst>
          </a:custGeom>
          <a:solidFill>
            <a:srgbClr val="E1E6ED">
              <a:alpha val="27914"/>
            </a:srgbClr>
          </a:solidFill>
          <a:ln w="12700">
            <a:miter lim="400000"/>
          </a:ln>
        </p:spPr>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entury Gothic" charset="0"/>
              <a:ea typeface="Century Gothic" charset="0"/>
              <a:cs typeface="Century Gothic" charset="0"/>
              <a:sym typeface="Gill Sans"/>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hape 146"/>
          <p:cNvSpPr/>
          <p:nvPr/>
        </p:nvSpPr>
        <p:spPr>
          <a:xfrm>
            <a:off x="-45701" y="0"/>
            <a:ext cx="12237701" cy="288758"/>
          </a:xfrm>
          <a:prstGeom prst="rect">
            <a:avLst/>
          </a:prstGeom>
          <a:solidFill>
            <a:srgbClr val="E00B25"/>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sz="1600">
                <a:uFill>
                  <a:solidFill/>
                </a:uFill>
                <a:latin typeface="Calibri"/>
                <a:ea typeface="Calibri"/>
                <a:cs typeface="Calibri"/>
                <a:sym typeface="Calibri"/>
              </a:defRPr>
            </a:pPr>
            <a:endParaRPr kumimoji="0" sz="1200" b="0" i="0" u="none" strike="noStrike" kern="1200" cap="none" spc="0" normalizeH="0" baseline="0" noProof="0">
              <a:ln>
                <a:noFill/>
              </a:ln>
              <a:solidFill>
                <a:prstClr val="black"/>
              </a:solidFill>
              <a:effectLst/>
              <a:uLnTx/>
              <a:uFill>
                <a:solidFill/>
              </a:uFill>
              <a:latin typeface="Century Gothic" charset="0"/>
              <a:ea typeface="Century Gothic" charset="0"/>
              <a:cs typeface="Century Gothic" charset="0"/>
              <a:sym typeface="Calibri"/>
            </a:endParaRPr>
          </a:p>
        </p:txBody>
      </p:sp>
    </p:spTree>
    <p:extLst>
      <p:ext uri="{BB962C8B-B14F-4D97-AF65-F5344CB8AC3E}">
        <p14:creationId xmlns:p14="http://schemas.microsoft.com/office/powerpoint/2010/main" val="26652391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b="1" kern="1200">
          <a:solidFill>
            <a:srgbClr val="C00000"/>
          </a:solidFill>
          <a:latin typeface="Century Gothic" panose="020B0502020202020204" pitchFamily="34"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4C0CC-2B35-5816-CAC5-4FDC3B6D5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D484B99-F5AC-B7E1-8DCB-57C66E7BD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F3FF82-9077-F8DE-9DF4-A03AC45A0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5A7991-BEB5-4F24-8C14-7C77A23966F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303408-3878-D64D-0507-E43D1B6B3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D6D191-94DB-91EE-1A45-6905B9527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EE6FE5-FE05-4CDD-8E04-CB6D3F8E35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hape 62">
            <a:extLst>
              <a:ext uri="{FF2B5EF4-FFF2-40B4-BE49-F238E27FC236}">
                <a16:creationId xmlns:a16="http://schemas.microsoft.com/office/drawing/2014/main" id="{630C8239-B564-5F9D-68AD-39957FD55588}"/>
              </a:ext>
            </a:extLst>
          </p:cNvPr>
          <p:cNvSpPr/>
          <p:nvPr userDrawn="1"/>
        </p:nvSpPr>
        <p:spPr>
          <a:xfrm>
            <a:off x="-2135985" y="563255"/>
            <a:ext cx="15422176" cy="5731437"/>
          </a:xfrm>
          <a:custGeom>
            <a:avLst/>
            <a:gdLst/>
            <a:ahLst/>
            <a:cxnLst>
              <a:cxn ang="0">
                <a:pos x="wd2" y="hd2"/>
              </a:cxn>
              <a:cxn ang="5400000">
                <a:pos x="wd2" y="hd2"/>
              </a:cxn>
              <a:cxn ang="10800000">
                <a:pos x="wd2" y="hd2"/>
              </a:cxn>
              <a:cxn ang="16200000">
                <a:pos x="wd2" y="hd2"/>
              </a:cxn>
            </a:cxnLst>
            <a:rect l="0" t="0" r="r" b="b"/>
            <a:pathLst>
              <a:path w="21561" h="21507" extrusionOk="0">
                <a:moveTo>
                  <a:pt x="13198" y="14570"/>
                </a:moveTo>
                <a:cubicBezTo>
                  <a:pt x="13186" y="14436"/>
                  <a:pt x="13146" y="14695"/>
                  <a:pt x="13144" y="14724"/>
                </a:cubicBezTo>
                <a:cubicBezTo>
                  <a:pt x="13139" y="14802"/>
                  <a:pt x="13102" y="14778"/>
                  <a:pt x="13085" y="14778"/>
                </a:cubicBezTo>
                <a:cubicBezTo>
                  <a:pt x="13047" y="14778"/>
                  <a:pt x="13086" y="14869"/>
                  <a:pt x="13084" y="14887"/>
                </a:cubicBezTo>
                <a:cubicBezTo>
                  <a:pt x="13077" y="14949"/>
                  <a:pt x="13029" y="14965"/>
                  <a:pt x="13022" y="15012"/>
                </a:cubicBezTo>
                <a:cubicBezTo>
                  <a:pt x="13007" y="15105"/>
                  <a:pt x="12911" y="15169"/>
                  <a:pt x="12873" y="15190"/>
                </a:cubicBezTo>
                <a:cubicBezTo>
                  <a:pt x="12837" y="15212"/>
                  <a:pt x="12776" y="15370"/>
                  <a:pt x="12788" y="15467"/>
                </a:cubicBezTo>
                <a:cubicBezTo>
                  <a:pt x="12798" y="15551"/>
                  <a:pt x="12813" y="15710"/>
                  <a:pt x="12809" y="15792"/>
                </a:cubicBezTo>
                <a:cubicBezTo>
                  <a:pt x="12804" y="15884"/>
                  <a:pt x="12773" y="15986"/>
                  <a:pt x="12743" y="16045"/>
                </a:cubicBezTo>
                <a:cubicBezTo>
                  <a:pt x="12682" y="16165"/>
                  <a:pt x="12737" y="16269"/>
                  <a:pt x="12742" y="16384"/>
                </a:cubicBezTo>
                <a:cubicBezTo>
                  <a:pt x="12750" y="16510"/>
                  <a:pt x="12734" y="16759"/>
                  <a:pt x="12853" y="16759"/>
                </a:cubicBezTo>
                <a:cubicBezTo>
                  <a:pt x="12921" y="16759"/>
                  <a:pt x="12988" y="16641"/>
                  <a:pt x="13013" y="16526"/>
                </a:cubicBezTo>
                <a:cubicBezTo>
                  <a:pt x="13046" y="16352"/>
                  <a:pt x="13068" y="16170"/>
                  <a:pt x="13100" y="15995"/>
                </a:cubicBezTo>
                <a:cubicBezTo>
                  <a:pt x="13135" y="15805"/>
                  <a:pt x="13174" y="15621"/>
                  <a:pt x="13185" y="15421"/>
                </a:cubicBezTo>
                <a:cubicBezTo>
                  <a:pt x="13191" y="15314"/>
                  <a:pt x="13219" y="15265"/>
                  <a:pt x="13207" y="15149"/>
                </a:cubicBezTo>
                <a:cubicBezTo>
                  <a:pt x="13279" y="15323"/>
                  <a:pt x="13247" y="14942"/>
                  <a:pt x="13248" y="14901"/>
                </a:cubicBezTo>
                <a:cubicBezTo>
                  <a:pt x="13248" y="14826"/>
                  <a:pt x="13235" y="14617"/>
                  <a:pt x="13198" y="14570"/>
                </a:cubicBezTo>
                <a:close/>
                <a:moveTo>
                  <a:pt x="9956" y="6134"/>
                </a:moveTo>
                <a:cubicBezTo>
                  <a:pt x="9945" y="6131"/>
                  <a:pt x="9900" y="6164"/>
                  <a:pt x="9906" y="6200"/>
                </a:cubicBezTo>
                <a:cubicBezTo>
                  <a:pt x="9907" y="6204"/>
                  <a:pt x="9942" y="6237"/>
                  <a:pt x="9945" y="6236"/>
                </a:cubicBezTo>
                <a:cubicBezTo>
                  <a:pt x="9990" y="6213"/>
                  <a:pt x="9955" y="6181"/>
                  <a:pt x="9956" y="6134"/>
                </a:cubicBezTo>
                <a:close/>
                <a:moveTo>
                  <a:pt x="10290" y="6000"/>
                </a:moveTo>
                <a:cubicBezTo>
                  <a:pt x="10307" y="6013"/>
                  <a:pt x="10314" y="6466"/>
                  <a:pt x="10346" y="6274"/>
                </a:cubicBezTo>
                <a:cubicBezTo>
                  <a:pt x="10351" y="6245"/>
                  <a:pt x="10369" y="6291"/>
                  <a:pt x="10377" y="6282"/>
                </a:cubicBezTo>
                <a:cubicBezTo>
                  <a:pt x="10393" y="6264"/>
                  <a:pt x="10391" y="6149"/>
                  <a:pt x="10387" y="6127"/>
                </a:cubicBezTo>
                <a:cubicBezTo>
                  <a:pt x="10378" y="6076"/>
                  <a:pt x="10412" y="6004"/>
                  <a:pt x="10368" y="5959"/>
                </a:cubicBezTo>
                <a:cubicBezTo>
                  <a:pt x="10371" y="5962"/>
                  <a:pt x="10373" y="5964"/>
                  <a:pt x="10368" y="5959"/>
                </a:cubicBezTo>
                <a:cubicBezTo>
                  <a:pt x="10359" y="5950"/>
                  <a:pt x="10364" y="5955"/>
                  <a:pt x="10368" y="5959"/>
                </a:cubicBezTo>
                <a:cubicBezTo>
                  <a:pt x="10344" y="5935"/>
                  <a:pt x="10324" y="6025"/>
                  <a:pt x="10290" y="6000"/>
                </a:cubicBezTo>
                <a:close/>
                <a:moveTo>
                  <a:pt x="11127" y="3223"/>
                </a:moveTo>
                <a:cubicBezTo>
                  <a:pt x="11127" y="3223"/>
                  <a:pt x="11128" y="3223"/>
                  <a:pt x="11128" y="3223"/>
                </a:cubicBezTo>
                <a:cubicBezTo>
                  <a:pt x="11125" y="3224"/>
                  <a:pt x="11119" y="3225"/>
                  <a:pt x="11127" y="3223"/>
                </a:cubicBezTo>
                <a:close/>
                <a:moveTo>
                  <a:pt x="10355" y="5916"/>
                </a:moveTo>
                <a:cubicBezTo>
                  <a:pt x="10382" y="5841"/>
                  <a:pt x="10378" y="5733"/>
                  <a:pt x="10375" y="5671"/>
                </a:cubicBezTo>
                <a:cubicBezTo>
                  <a:pt x="10374" y="5632"/>
                  <a:pt x="10357" y="5705"/>
                  <a:pt x="10355" y="5707"/>
                </a:cubicBezTo>
                <a:cubicBezTo>
                  <a:pt x="10348" y="5713"/>
                  <a:pt x="10352" y="5709"/>
                  <a:pt x="10355" y="5707"/>
                </a:cubicBezTo>
                <a:cubicBezTo>
                  <a:pt x="10309" y="5751"/>
                  <a:pt x="10309" y="5840"/>
                  <a:pt x="10355" y="5916"/>
                </a:cubicBezTo>
                <a:close/>
                <a:moveTo>
                  <a:pt x="13003" y="6422"/>
                </a:moveTo>
                <a:cubicBezTo>
                  <a:pt x="13019" y="6513"/>
                  <a:pt x="13095" y="6572"/>
                  <a:pt x="13140" y="6619"/>
                </a:cubicBezTo>
                <a:cubicBezTo>
                  <a:pt x="13203" y="6684"/>
                  <a:pt x="13251" y="6607"/>
                  <a:pt x="13313" y="6596"/>
                </a:cubicBezTo>
                <a:cubicBezTo>
                  <a:pt x="13294" y="6533"/>
                  <a:pt x="13254" y="6441"/>
                  <a:pt x="13263" y="6348"/>
                </a:cubicBezTo>
                <a:cubicBezTo>
                  <a:pt x="13267" y="6290"/>
                  <a:pt x="13169" y="6195"/>
                  <a:pt x="13224" y="6165"/>
                </a:cubicBezTo>
                <a:cubicBezTo>
                  <a:pt x="13219" y="6152"/>
                  <a:pt x="13183" y="6145"/>
                  <a:pt x="13182" y="6144"/>
                </a:cubicBezTo>
                <a:cubicBezTo>
                  <a:pt x="13154" y="6107"/>
                  <a:pt x="13173" y="6046"/>
                  <a:pt x="13167" y="5996"/>
                </a:cubicBezTo>
                <a:cubicBezTo>
                  <a:pt x="13162" y="5945"/>
                  <a:pt x="13151" y="5909"/>
                  <a:pt x="13136" y="5872"/>
                </a:cubicBezTo>
                <a:cubicBezTo>
                  <a:pt x="13120" y="5833"/>
                  <a:pt x="13142" y="5740"/>
                  <a:pt x="13135" y="5730"/>
                </a:cubicBezTo>
                <a:cubicBezTo>
                  <a:pt x="13118" y="5709"/>
                  <a:pt x="13096" y="5743"/>
                  <a:pt x="13080" y="5701"/>
                </a:cubicBezTo>
                <a:cubicBezTo>
                  <a:pt x="13058" y="5646"/>
                  <a:pt x="13017" y="5608"/>
                  <a:pt x="13003" y="5519"/>
                </a:cubicBezTo>
                <a:cubicBezTo>
                  <a:pt x="12998" y="5519"/>
                  <a:pt x="12895" y="5306"/>
                  <a:pt x="13000" y="5377"/>
                </a:cubicBezTo>
                <a:cubicBezTo>
                  <a:pt x="12961" y="5221"/>
                  <a:pt x="13093" y="5265"/>
                  <a:pt x="13120" y="5276"/>
                </a:cubicBezTo>
                <a:cubicBezTo>
                  <a:pt x="13094" y="5202"/>
                  <a:pt x="13138" y="5141"/>
                  <a:pt x="13090" y="5074"/>
                </a:cubicBezTo>
                <a:cubicBezTo>
                  <a:pt x="13065" y="5049"/>
                  <a:pt x="12984" y="5049"/>
                  <a:pt x="12955" y="5082"/>
                </a:cubicBezTo>
                <a:cubicBezTo>
                  <a:pt x="12901" y="5143"/>
                  <a:pt x="12790" y="5187"/>
                  <a:pt x="12775" y="5297"/>
                </a:cubicBezTo>
                <a:cubicBezTo>
                  <a:pt x="12754" y="5449"/>
                  <a:pt x="12812" y="5395"/>
                  <a:pt x="12816" y="5542"/>
                </a:cubicBezTo>
                <a:cubicBezTo>
                  <a:pt x="12819" y="5653"/>
                  <a:pt x="12863" y="5730"/>
                  <a:pt x="12906" y="5798"/>
                </a:cubicBezTo>
                <a:cubicBezTo>
                  <a:pt x="12940" y="5851"/>
                  <a:pt x="12957" y="5935"/>
                  <a:pt x="12989" y="5985"/>
                </a:cubicBezTo>
                <a:cubicBezTo>
                  <a:pt x="13021" y="6002"/>
                  <a:pt x="13052" y="6028"/>
                  <a:pt x="13056" y="6106"/>
                </a:cubicBezTo>
                <a:cubicBezTo>
                  <a:pt x="13019" y="6118"/>
                  <a:pt x="12994" y="6073"/>
                  <a:pt x="12994" y="6177"/>
                </a:cubicBezTo>
                <a:cubicBezTo>
                  <a:pt x="12993" y="6205"/>
                  <a:pt x="12975" y="6325"/>
                  <a:pt x="12973" y="6325"/>
                </a:cubicBezTo>
                <a:cubicBezTo>
                  <a:pt x="12973" y="6378"/>
                  <a:pt x="12994" y="6366"/>
                  <a:pt x="13003" y="6422"/>
                </a:cubicBezTo>
                <a:close/>
                <a:moveTo>
                  <a:pt x="12737" y="10485"/>
                </a:moveTo>
                <a:cubicBezTo>
                  <a:pt x="12708" y="10372"/>
                  <a:pt x="12703" y="10173"/>
                  <a:pt x="12687" y="10079"/>
                </a:cubicBezTo>
                <a:cubicBezTo>
                  <a:pt x="12682" y="10056"/>
                  <a:pt x="12684" y="9958"/>
                  <a:pt x="12680" y="9925"/>
                </a:cubicBezTo>
                <a:cubicBezTo>
                  <a:pt x="12676" y="9889"/>
                  <a:pt x="12655" y="9839"/>
                  <a:pt x="12648" y="9805"/>
                </a:cubicBezTo>
                <a:cubicBezTo>
                  <a:pt x="12598" y="9701"/>
                  <a:pt x="12588" y="9611"/>
                  <a:pt x="12554" y="9498"/>
                </a:cubicBezTo>
                <a:cubicBezTo>
                  <a:pt x="12500" y="9321"/>
                  <a:pt x="12420" y="9306"/>
                  <a:pt x="12398" y="9075"/>
                </a:cubicBezTo>
                <a:cubicBezTo>
                  <a:pt x="12386" y="8954"/>
                  <a:pt x="12387" y="8772"/>
                  <a:pt x="12312" y="8723"/>
                </a:cubicBezTo>
                <a:cubicBezTo>
                  <a:pt x="12293" y="8711"/>
                  <a:pt x="12266" y="8657"/>
                  <a:pt x="12263" y="8613"/>
                </a:cubicBezTo>
                <a:cubicBezTo>
                  <a:pt x="12257" y="8541"/>
                  <a:pt x="12252" y="8529"/>
                  <a:pt x="12228" y="8464"/>
                </a:cubicBezTo>
                <a:cubicBezTo>
                  <a:pt x="12188" y="8351"/>
                  <a:pt x="12158" y="8216"/>
                  <a:pt x="12117" y="8102"/>
                </a:cubicBezTo>
                <a:cubicBezTo>
                  <a:pt x="12103" y="8078"/>
                  <a:pt x="12094" y="8084"/>
                  <a:pt x="12087" y="8087"/>
                </a:cubicBezTo>
                <a:cubicBezTo>
                  <a:pt x="12080" y="8140"/>
                  <a:pt x="12066" y="8174"/>
                  <a:pt x="12035" y="8129"/>
                </a:cubicBezTo>
                <a:cubicBezTo>
                  <a:pt x="12083" y="8369"/>
                  <a:pt x="12153" y="8551"/>
                  <a:pt x="12220" y="8758"/>
                </a:cubicBezTo>
                <a:cubicBezTo>
                  <a:pt x="12209" y="8754"/>
                  <a:pt x="12194" y="8761"/>
                  <a:pt x="12182" y="8764"/>
                </a:cubicBezTo>
                <a:cubicBezTo>
                  <a:pt x="12183" y="8793"/>
                  <a:pt x="12207" y="8876"/>
                  <a:pt x="12225" y="8894"/>
                </a:cubicBezTo>
                <a:cubicBezTo>
                  <a:pt x="12276" y="8982"/>
                  <a:pt x="12290" y="9055"/>
                  <a:pt x="12326" y="9160"/>
                </a:cubicBezTo>
                <a:cubicBezTo>
                  <a:pt x="12341" y="9204"/>
                  <a:pt x="12335" y="9389"/>
                  <a:pt x="12335" y="9458"/>
                </a:cubicBezTo>
                <a:cubicBezTo>
                  <a:pt x="12364" y="9540"/>
                  <a:pt x="12428" y="9617"/>
                  <a:pt x="12452" y="9703"/>
                </a:cubicBezTo>
                <a:cubicBezTo>
                  <a:pt x="12491" y="9839"/>
                  <a:pt x="12481" y="9981"/>
                  <a:pt x="12537" y="10089"/>
                </a:cubicBezTo>
                <a:cubicBezTo>
                  <a:pt x="12569" y="10151"/>
                  <a:pt x="12621" y="10199"/>
                  <a:pt x="12650" y="10282"/>
                </a:cubicBezTo>
                <a:cubicBezTo>
                  <a:pt x="12659" y="10309"/>
                  <a:pt x="12712" y="10448"/>
                  <a:pt x="12737" y="10485"/>
                </a:cubicBezTo>
                <a:close/>
                <a:moveTo>
                  <a:pt x="12189" y="5946"/>
                </a:moveTo>
                <a:cubicBezTo>
                  <a:pt x="12245" y="5965"/>
                  <a:pt x="12295" y="5942"/>
                  <a:pt x="12350" y="5961"/>
                </a:cubicBezTo>
                <a:cubicBezTo>
                  <a:pt x="12410" y="5984"/>
                  <a:pt x="12457" y="5886"/>
                  <a:pt x="12420" y="5778"/>
                </a:cubicBezTo>
                <a:cubicBezTo>
                  <a:pt x="12393" y="5681"/>
                  <a:pt x="12336" y="5671"/>
                  <a:pt x="12290" y="5633"/>
                </a:cubicBezTo>
                <a:cubicBezTo>
                  <a:pt x="12267" y="5615"/>
                  <a:pt x="12274" y="5550"/>
                  <a:pt x="12253" y="5514"/>
                </a:cubicBezTo>
                <a:cubicBezTo>
                  <a:pt x="12219" y="5458"/>
                  <a:pt x="12185" y="5438"/>
                  <a:pt x="12147" y="5398"/>
                </a:cubicBezTo>
                <a:cubicBezTo>
                  <a:pt x="12120" y="5370"/>
                  <a:pt x="12096" y="5353"/>
                  <a:pt x="12081" y="5327"/>
                </a:cubicBezTo>
                <a:cubicBezTo>
                  <a:pt x="12081" y="5327"/>
                  <a:pt x="12081" y="5327"/>
                  <a:pt x="12081" y="5327"/>
                </a:cubicBezTo>
                <a:cubicBezTo>
                  <a:pt x="12075" y="5345"/>
                  <a:pt x="12066" y="5359"/>
                  <a:pt x="12057" y="5359"/>
                </a:cubicBezTo>
                <a:cubicBezTo>
                  <a:pt x="12012" y="5359"/>
                  <a:pt x="11988" y="5351"/>
                  <a:pt x="11951" y="5436"/>
                </a:cubicBezTo>
                <a:cubicBezTo>
                  <a:pt x="11894" y="5566"/>
                  <a:pt x="11877" y="5320"/>
                  <a:pt x="11884" y="5324"/>
                </a:cubicBezTo>
                <a:cubicBezTo>
                  <a:pt x="11869" y="5300"/>
                  <a:pt x="11830" y="5312"/>
                  <a:pt x="11821" y="5288"/>
                </a:cubicBezTo>
                <a:cubicBezTo>
                  <a:pt x="11794" y="5224"/>
                  <a:pt x="11876" y="5210"/>
                  <a:pt x="11882" y="5180"/>
                </a:cubicBezTo>
                <a:cubicBezTo>
                  <a:pt x="11865" y="5166"/>
                  <a:pt x="11721" y="5169"/>
                  <a:pt x="11783" y="5091"/>
                </a:cubicBezTo>
                <a:cubicBezTo>
                  <a:pt x="11751" y="5012"/>
                  <a:pt x="11687" y="5198"/>
                  <a:pt x="11666" y="5228"/>
                </a:cubicBezTo>
                <a:cubicBezTo>
                  <a:pt x="11729" y="5310"/>
                  <a:pt x="11636" y="5347"/>
                  <a:pt x="11628" y="5381"/>
                </a:cubicBezTo>
                <a:cubicBezTo>
                  <a:pt x="11615" y="5433"/>
                  <a:pt x="11633" y="5511"/>
                  <a:pt x="11618" y="5558"/>
                </a:cubicBezTo>
                <a:cubicBezTo>
                  <a:pt x="11607" y="5596"/>
                  <a:pt x="11587" y="5566"/>
                  <a:pt x="11582" y="5612"/>
                </a:cubicBezTo>
                <a:cubicBezTo>
                  <a:pt x="11577" y="5651"/>
                  <a:pt x="11584" y="5679"/>
                  <a:pt x="11565" y="5707"/>
                </a:cubicBezTo>
                <a:cubicBezTo>
                  <a:pt x="11613" y="5748"/>
                  <a:pt x="11610" y="5789"/>
                  <a:pt x="11590" y="5811"/>
                </a:cubicBezTo>
                <a:cubicBezTo>
                  <a:pt x="11591" y="5812"/>
                  <a:pt x="11592" y="5813"/>
                  <a:pt x="11592" y="5814"/>
                </a:cubicBezTo>
                <a:cubicBezTo>
                  <a:pt x="11600" y="5944"/>
                  <a:pt x="11702" y="5905"/>
                  <a:pt x="11748" y="5938"/>
                </a:cubicBezTo>
                <a:cubicBezTo>
                  <a:pt x="11788" y="5967"/>
                  <a:pt x="11826" y="5866"/>
                  <a:pt x="11862" y="5833"/>
                </a:cubicBezTo>
                <a:cubicBezTo>
                  <a:pt x="11895" y="5804"/>
                  <a:pt x="11922" y="5818"/>
                  <a:pt x="11954" y="5810"/>
                </a:cubicBezTo>
                <a:cubicBezTo>
                  <a:pt x="11979" y="5813"/>
                  <a:pt x="11996" y="5794"/>
                  <a:pt x="12019" y="5794"/>
                </a:cubicBezTo>
                <a:cubicBezTo>
                  <a:pt x="12044" y="5794"/>
                  <a:pt x="12054" y="5868"/>
                  <a:pt x="12072" y="5852"/>
                </a:cubicBezTo>
                <a:cubicBezTo>
                  <a:pt x="12077" y="5846"/>
                  <a:pt x="12185" y="5929"/>
                  <a:pt x="12189" y="5946"/>
                </a:cubicBezTo>
                <a:close/>
                <a:moveTo>
                  <a:pt x="11974" y="5157"/>
                </a:moveTo>
                <a:cubicBezTo>
                  <a:pt x="11983" y="5183"/>
                  <a:pt x="12003" y="5269"/>
                  <a:pt x="12021" y="5273"/>
                </a:cubicBezTo>
                <a:cubicBezTo>
                  <a:pt x="12033" y="5276"/>
                  <a:pt x="12052" y="5260"/>
                  <a:pt x="12067" y="5252"/>
                </a:cubicBezTo>
                <a:cubicBezTo>
                  <a:pt x="12067" y="5241"/>
                  <a:pt x="12068" y="5229"/>
                  <a:pt x="12070" y="5215"/>
                </a:cubicBezTo>
                <a:cubicBezTo>
                  <a:pt x="12108" y="5244"/>
                  <a:pt x="12126" y="5221"/>
                  <a:pt x="12137" y="5156"/>
                </a:cubicBezTo>
                <a:cubicBezTo>
                  <a:pt x="12146" y="5102"/>
                  <a:pt x="12133" y="5078"/>
                  <a:pt x="12128" y="5061"/>
                </a:cubicBezTo>
                <a:cubicBezTo>
                  <a:pt x="12128" y="5061"/>
                  <a:pt x="12128" y="5061"/>
                  <a:pt x="12128" y="5061"/>
                </a:cubicBezTo>
                <a:cubicBezTo>
                  <a:pt x="12120" y="5062"/>
                  <a:pt x="12078" y="5080"/>
                  <a:pt x="12057" y="5096"/>
                </a:cubicBezTo>
                <a:cubicBezTo>
                  <a:pt x="12036" y="5111"/>
                  <a:pt x="11998" y="5151"/>
                  <a:pt x="11974" y="5157"/>
                </a:cubicBezTo>
                <a:close/>
                <a:moveTo>
                  <a:pt x="11455" y="2989"/>
                </a:moveTo>
                <a:cubicBezTo>
                  <a:pt x="11409" y="2925"/>
                  <a:pt x="11438" y="2957"/>
                  <a:pt x="11378" y="2992"/>
                </a:cubicBezTo>
                <a:cubicBezTo>
                  <a:pt x="11366" y="3001"/>
                  <a:pt x="11352" y="3009"/>
                  <a:pt x="11339" y="3016"/>
                </a:cubicBezTo>
                <a:cubicBezTo>
                  <a:pt x="11339" y="3016"/>
                  <a:pt x="11339" y="3016"/>
                  <a:pt x="11339" y="3017"/>
                </a:cubicBezTo>
                <a:cubicBezTo>
                  <a:pt x="11324" y="3026"/>
                  <a:pt x="11297" y="3034"/>
                  <a:pt x="11282" y="3043"/>
                </a:cubicBezTo>
                <a:cubicBezTo>
                  <a:pt x="11301" y="3039"/>
                  <a:pt x="11317" y="3037"/>
                  <a:pt x="11326" y="3037"/>
                </a:cubicBezTo>
                <a:cubicBezTo>
                  <a:pt x="11337" y="3037"/>
                  <a:pt x="11376" y="3038"/>
                  <a:pt x="11407" y="3045"/>
                </a:cubicBezTo>
                <a:cubicBezTo>
                  <a:pt x="11408" y="2998"/>
                  <a:pt x="11409" y="2951"/>
                  <a:pt x="11455" y="2989"/>
                </a:cubicBezTo>
                <a:close/>
                <a:moveTo>
                  <a:pt x="16416" y="10076"/>
                </a:moveTo>
                <a:cubicBezTo>
                  <a:pt x="16384" y="10169"/>
                  <a:pt x="16341" y="10068"/>
                  <a:pt x="16311" y="10068"/>
                </a:cubicBezTo>
                <a:cubicBezTo>
                  <a:pt x="16249" y="10068"/>
                  <a:pt x="16341" y="9641"/>
                  <a:pt x="16260" y="9613"/>
                </a:cubicBezTo>
                <a:cubicBezTo>
                  <a:pt x="16220" y="9699"/>
                  <a:pt x="16199" y="9512"/>
                  <a:pt x="16221" y="9454"/>
                </a:cubicBezTo>
                <a:cubicBezTo>
                  <a:pt x="16208" y="9426"/>
                  <a:pt x="16176" y="9452"/>
                  <a:pt x="16158" y="9402"/>
                </a:cubicBezTo>
                <a:cubicBezTo>
                  <a:pt x="16137" y="9343"/>
                  <a:pt x="16099" y="9274"/>
                  <a:pt x="16087" y="9206"/>
                </a:cubicBezTo>
                <a:cubicBezTo>
                  <a:pt x="16077" y="9153"/>
                  <a:pt x="16117" y="8998"/>
                  <a:pt x="16056" y="8962"/>
                </a:cubicBezTo>
                <a:cubicBezTo>
                  <a:pt x="16093" y="9117"/>
                  <a:pt x="15946" y="9147"/>
                  <a:pt x="15912" y="9145"/>
                </a:cubicBezTo>
                <a:cubicBezTo>
                  <a:pt x="15883" y="9160"/>
                  <a:pt x="15702" y="9098"/>
                  <a:pt x="15799" y="9276"/>
                </a:cubicBezTo>
                <a:cubicBezTo>
                  <a:pt x="15757" y="9331"/>
                  <a:pt x="15752" y="9429"/>
                  <a:pt x="15695" y="9447"/>
                </a:cubicBezTo>
                <a:cubicBezTo>
                  <a:pt x="15645" y="9463"/>
                  <a:pt x="15626" y="9627"/>
                  <a:pt x="15590" y="9689"/>
                </a:cubicBezTo>
                <a:cubicBezTo>
                  <a:pt x="15540" y="9774"/>
                  <a:pt x="15488" y="9970"/>
                  <a:pt x="15432" y="9982"/>
                </a:cubicBezTo>
                <a:cubicBezTo>
                  <a:pt x="15432" y="9982"/>
                  <a:pt x="15411" y="10084"/>
                  <a:pt x="15377" y="10076"/>
                </a:cubicBezTo>
                <a:cubicBezTo>
                  <a:pt x="15339" y="10067"/>
                  <a:pt x="15356" y="10193"/>
                  <a:pt x="15360" y="10236"/>
                </a:cubicBezTo>
                <a:cubicBezTo>
                  <a:pt x="15371" y="10352"/>
                  <a:pt x="15394" y="10460"/>
                  <a:pt x="15376" y="10578"/>
                </a:cubicBezTo>
                <a:cubicBezTo>
                  <a:pt x="15362" y="10666"/>
                  <a:pt x="15354" y="10684"/>
                  <a:pt x="15363" y="10773"/>
                </a:cubicBezTo>
                <a:cubicBezTo>
                  <a:pt x="15379" y="10925"/>
                  <a:pt x="15221" y="11441"/>
                  <a:pt x="15142" y="11273"/>
                </a:cubicBezTo>
                <a:cubicBezTo>
                  <a:pt x="15069" y="11117"/>
                  <a:pt x="15073" y="10863"/>
                  <a:pt x="15009" y="10688"/>
                </a:cubicBezTo>
                <a:cubicBezTo>
                  <a:pt x="14957" y="10546"/>
                  <a:pt x="14943" y="10350"/>
                  <a:pt x="14899" y="10194"/>
                </a:cubicBezTo>
                <a:cubicBezTo>
                  <a:pt x="14810" y="9881"/>
                  <a:pt x="14782" y="9505"/>
                  <a:pt x="14749" y="9164"/>
                </a:cubicBezTo>
                <a:cubicBezTo>
                  <a:pt x="14722" y="9388"/>
                  <a:pt x="14598" y="9235"/>
                  <a:pt x="14553" y="9141"/>
                </a:cubicBezTo>
                <a:cubicBezTo>
                  <a:pt x="14538" y="9109"/>
                  <a:pt x="14479" y="9012"/>
                  <a:pt x="14488" y="8964"/>
                </a:cubicBezTo>
                <a:cubicBezTo>
                  <a:pt x="14503" y="8891"/>
                  <a:pt x="14561" y="8982"/>
                  <a:pt x="14576" y="8929"/>
                </a:cubicBezTo>
                <a:cubicBezTo>
                  <a:pt x="14522" y="8969"/>
                  <a:pt x="14366" y="8771"/>
                  <a:pt x="14351" y="8673"/>
                </a:cubicBezTo>
                <a:cubicBezTo>
                  <a:pt x="14340" y="8605"/>
                  <a:pt x="14303" y="8653"/>
                  <a:pt x="14306" y="8560"/>
                </a:cubicBezTo>
                <a:cubicBezTo>
                  <a:pt x="14261" y="8522"/>
                  <a:pt x="14242" y="8553"/>
                  <a:pt x="14189" y="8580"/>
                </a:cubicBezTo>
                <a:cubicBezTo>
                  <a:pt x="14167" y="8583"/>
                  <a:pt x="14151" y="8557"/>
                  <a:pt x="14130" y="8551"/>
                </a:cubicBezTo>
                <a:cubicBezTo>
                  <a:pt x="14111" y="8549"/>
                  <a:pt x="14103" y="8579"/>
                  <a:pt x="14084" y="8570"/>
                </a:cubicBezTo>
                <a:cubicBezTo>
                  <a:pt x="14048" y="8566"/>
                  <a:pt x="14019" y="8598"/>
                  <a:pt x="13986" y="8598"/>
                </a:cubicBezTo>
                <a:cubicBezTo>
                  <a:pt x="13961" y="8598"/>
                  <a:pt x="13910" y="8548"/>
                  <a:pt x="13884" y="8533"/>
                </a:cubicBezTo>
                <a:cubicBezTo>
                  <a:pt x="13832" y="8513"/>
                  <a:pt x="13779" y="8500"/>
                  <a:pt x="13727" y="8487"/>
                </a:cubicBezTo>
                <a:cubicBezTo>
                  <a:pt x="13662" y="8472"/>
                  <a:pt x="13646" y="8224"/>
                  <a:pt x="13609" y="8236"/>
                </a:cubicBezTo>
                <a:cubicBezTo>
                  <a:pt x="13624" y="8380"/>
                  <a:pt x="13614" y="8569"/>
                  <a:pt x="13699" y="8669"/>
                </a:cubicBezTo>
                <a:cubicBezTo>
                  <a:pt x="13723" y="8698"/>
                  <a:pt x="13761" y="8687"/>
                  <a:pt x="13783" y="8713"/>
                </a:cubicBezTo>
                <a:cubicBezTo>
                  <a:pt x="13818" y="8713"/>
                  <a:pt x="13828" y="8804"/>
                  <a:pt x="13847" y="8849"/>
                </a:cubicBezTo>
                <a:cubicBezTo>
                  <a:pt x="13868" y="8882"/>
                  <a:pt x="13877" y="8903"/>
                  <a:pt x="13907" y="8894"/>
                </a:cubicBezTo>
                <a:cubicBezTo>
                  <a:pt x="13893" y="9018"/>
                  <a:pt x="13865" y="9098"/>
                  <a:pt x="13832" y="9200"/>
                </a:cubicBezTo>
                <a:cubicBezTo>
                  <a:pt x="13799" y="9304"/>
                  <a:pt x="13756" y="9287"/>
                  <a:pt x="13770" y="9427"/>
                </a:cubicBezTo>
                <a:cubicBezTo>
                  <a:pt x="13779" y="9519"/>
                  <a:pt x="13777" y="9527"/>
                  <a:pt x="13743" y="9541"/>
                </a:cubicBezTo>
                <a:cubicBezTo>
                  <a:pt x="13684" y="9564"/>
                  <a:pt x="13725" y="9599"/>
                  <a:pt x="13683" y="9670"/>
                </a:cubicBezTo>
                <a:cubicBezTo>
                  <a:pt x="13677" y="9680"/>
                  <a:pt x="13603" y="9710"/>
                  <a:pt x="13605" y="9729"/>
                </a:cubicBezTo>
                <a:cubicBezTo>
                  <a:pt x="13579" y="9789"/>
                  <a:pt x="13648" y="9756"/>
                  <a:pt x="13588" y="9842"/>
                </a:cubicBezTo>
                <a:cubicBezTo>
                  <a:pt x="13567" y="9871"/>
                  <a:pt x="13539" y="9828"/>
                  <a:pt x="13517" y="9850"/>
                </a:cubicBezTo>
                <a:cubicBezTo>
                  <a:pt x="13496" y="9870"/>
                  <a:pt x="13451" y="9942"/>
                  <a:pt x="13432" y="9900"/>
                </a:cubicBezTo>
                <a:cubicBezTo>
                  <a:pt x="13419" y="9933"/>
                  <a:pt x="13413" y="9927"/>
                  <a:pt x="13389" y="9955"/>
                </a:cubicBezTo>
                <a:cubicBezTo>
                  <a:pt x="13370" y="9977"/>
                  <a:pt x="13389" y="10029"/>
                  <a:pt x="13387" y="10065"/>
                </a:cubicBezTo>
                <a:cubicBezTo>
                  <a:pt x="13381" y="10141"/>
                  <a:pt x="13267" y="10179"/>
                  <a:pt x="13234" y="10205"/>
                </a:cubicBezTo>
                <a:cubicBezTo>
                  <a:pt x="13197" y="10234"/>
                  <a:pt x="13145" y="10351"/>
                  <a:pt x="13112" y="10352"/>
                </a:cubicBezTo>
                <a:cubicBezTo>
                  <a:pt x="13049" y="10352"/>
                  <a:pt x="13007" y="10459"/>
                  <a:pt x="12939" y="10444"/>
                </a:cubicBezTo>
                <a:cubicBezTo>
                  <a:pt x="12901" y="10437"/>
                  <a:pt x="12899" y="10560"/>
                  <a:pt x="12854" y="10546"/>
                </a:cubicBezTo>
                <a:cubicBezTo>
                  <a:pt x="12821" y="10537"/>
                  <a:pt x="12808" y="10596"/>
                  <a:pt x="12771" y="10559"/>
                </a:cubicBezTo>
                <a:cubicBezTo>
                  <a:pt x="12771" y="10594"/>
                  <a:pt x="12767" y="10636"/>
                  <a:pt x="12766" y="10657"/>
                </a:cubicBezTo>
                <a:cubicBezTo>
                  <a:pt x="12763" y="10751"/>
                  <a:pt x="12781" y="10845"/>
                  <a:pt x="12823" y="10895"/>
                </a:cubicBezTo>
                <a:cubicBezTo>
                  <a:pt x="12860" y="10939"/>
                  <a:pt x="12882" y="10866"/>
                  <a:pt x="12916" y="10845"/>
                </a:cubicBezTo>
                <a:cubicBezTo>
                  <a:pt x="12961" y="10818"/>
                  <a:pt x="12982" y="10841"/>
                  <a:pt x="13028" y="10798"/>
                </a:cubicBezTo>
                <a:cubicBezTo>
                  <a:pt x="13041" y="10786"/>
                  <a:pt x="13101" y="10771"/>
                  <a:pt x="13116" y="10771"/>
                </a:cubicBezTo>
                <a:cubicBezTo>
                  <a:pt x="13154" y="10771"/>
                  <a:pt x="13175" y="10754"/>
                  <a:pt x="13213" y="10739"/>
                </a:cubicBezTo>
                <a:cubicBezTo>
                  <a:pt x="13238" y="10729"/>
                  <a:pt x="13240" y="10668"/>
                  <a:pt x="13262" y="10660"/>
                </a:cubicBezTo>
                <a:cubicBezTo>
                  <a:pt x="13353" y="10629"/>
                  <a:pt x="13309" y="10800"/>
                  <a:pt x="13326" y="10882"/>
                </a:cubicBezTo>
                <a:cubicBezTo>
                  <a:pt x="13331" y="10906"/>
                  <a:pt x="13327" y="10887"/>
                  <a:pt x="13326" y="10882"/>
                </a:cubicBezTo>
                <a:cubicBezTo>
                  <a:pt x="13344" y="10971"/>
                  <a:pt x="13338" y="11011"/>
                  <a:pt x="13305" y="10978"/>
                </a:cubicBezTo>
                <a:cubicBezTo>
                  <a:pt x="13288" y="11046"/>
                  <a:pt x="13295" y="11138"/>
                  <a:pt x="13276" y="11215"/>
                </a:cubicBezTo>
                <a:cubicBezTo>
                  <a:pt x="13247" y="11333"/>
                  <a:pt x="13210" y="11457"/>
                  <a:pt x="13192" y="11585"/>
                </a:cubicBezTo>
                <a:cubicBezTo>
                  <a:pt x="13170" y="11747"/>
                  <a:pt x="13124" y="11885"/>
                  <a:pt x="13073" y="12015"/>
                </a:cubicBezTo>
                <a:cubicBezTo>
                  <a:pt x="12941" y="12357"/>
                  <a:pt x="12762" y="12578"/>
                  <a:pt x="12643" y="12952"/>
                </a:cubicBezTo>
                <a:cubicBezTo>
                  <a:pt x="12579" y="12923"/>
                  <a:pt x="12551" y="13189"/>
                  <a:pt x="12528" y="13287"/>
                </a:cubicBezTo>
                <a:cubicBezTo>
                  <a:pt x="12510" y="13366"/>
                  <a:pt x="12430" y="13542"/>
                  <a:pt x="12488" y="13623"/>
                </a:cubicBezTo>
                <a:cubicBezTo>
                  <a:pt x="12531" y="13685"/>
                  <a:pt x="12507" y="13770"/>
                  <a:pt x="12510" y="13854"/>
                </a:cubicBezTo>
                <a:cubicBezTo>
                  <a:pt x="12512" y="13928"/>
                  <a:pt x="12508" y="14105"/>
                  <a:pt x="12534" y="14171"/>
                </a:cubicBezTo>
                <a:cubicBezTo>
                  <a:pt x="12544" y="14171"/>
                  <a:pt x="12595" y="14233"/>
                  <a:pt x="12600" y="14256"/>
                </a:cubicBezTo>
                <a:cubicBezTo>
                  <a:pt x="12617" y="14327"/>
                  <a:pt x="12592" y="14430"/>
                  <a:pt x="12597" y="14510"/>
                </a:cubicBezTo>
                <a:cubicBezTo>
                  <a:pt x="12603" y="14611"/>
                  <a:pt x="12593" y="14712"/>
                  <a:pt x="12596" y="14812"/>
                </a:cubicBezTo>
                <a:cubicBezTo>
                  <a:pt x="12602" y="14976"/>
                  <a:pt x="12612" y="15028"/>
                  <a:pt x="12562" y="15171"/>
                </a:cubicBezTo>
                <a:cubicBezTo>
                  <a:pt x="12517" y="15298"/>
                  <a:pt x="12453" y="15361"/>
                  <a:pt x="12386" y="15431"/>
                </a:cubicBezTo>
                <a:cubicBezTo>
                  <a:pt x="12334" y="15484"/>
                  <a:pt x="12320" y="15570"/>
                  <a:pt x="12277" y="15642"/>
                </a:cubicBezTo>
                <a:cubicBezTo>
                  <a:pt x="12253" y="15684"/>
                  <a:pt x="12167" y="15779"/>
                  <a:pt x="12170" y="15860"/>
                </a:cubicBezTo>
                <a:cubicBezTo>
                  <a:pt x="12179" y="16051"/>
                  <a:pt x="12234" y="16220"/>
                  <a:pt x="12215" y="16414"/>
                </a:cubicBezTo>
                <a:cubicBezTo>
                  <a:pt x="12191" y="16671"/>
                  <a:pt x="12034" y="16583"/>
                  <a:pt x="12012" y="16786"/>
                </a:cubicBezTo>
                <a:cubicBezTo>
                  <a:pt x="12049" y="16805"/>
                  <a:pt x="11999" y="17139"/>
                  <a:pt x="11987" y="17200"/>
                </a:cubicBezTo>
                <a:cubicBezTo>
                  <a:pt x="11965" y="17310"/>
                  <a:pt x="11885" y="17393"/>
                  <a:pt x="11855" y="17509"/>
                </a:cubicBezTo>
                <a:cubicBezTo>
                  <a:pt x="11796" y="17726"/>
                  <a:pt x="11693" y="17919"/>
                  <a:pt x="11590" y="18051"/>
                </a:cubicBezTo>
                <a:cubicBezTo>
                  <a:pt x="11560" y="18089"/>
                  <a:pt x="11513" y="18062"/>
                  <a:pt x="11489" y="18102"/>
                </a:cubicBezTo>
                <a:cubicBezTo>
                  <a:pt x="11485" y="18110"/>
                  <a:pt x="11435" y="18160"/>
                  <a:pt x="11435" y="18160"/>
                </a:cubicBezTo>
                <a:cubicBezTo>
                  <a:pt x="11408" y="18161"/>
                  <a:pt x="11289" y="18085"/>
                  <a:pt x="11270" y="18134"/>
                </a:cubicBezTo>
                <a:cubicBezTo>
                  <a:pt x="11252" y="18143"/>
                  <a:pt x="11234" y="18192"/>
                  <a:pt x="11212" y="18192"/>
                </a:cubicBezTo>
                <a:cubicBezTo>
                  <a:pt x="11164" y="18185"/>
                  <a:pt x="11137" y="18252"/>
                  <a:pt x="11095" y="18252"/>
                </a:cubicBezTo>
                <a:cubicBezTo>
                  <a:pt x="11066" y="18252"/>
                  <a:pt x="11026" y="18201"/>
                  <a:pt x="11010" y="18150"/>
                </a:cubicBezTo>
                <a:cubicBezTo>
                  <a:pt x="10963" y="18171"/>
                  <a:pt x="10978" y="18097"/>
                  <a:pt x="10987" y="18050"/>
                </a:cubicBezTo>
                <a:cubicBezTo>
                  <a:pt x="10980" y="17971"/>
                  <a:pt x="10911" y="17904"/>
                  <a:pt x="10981" y="17858"/>
                </a:cubicBezTo>
                <a:cubicBezTo>
                  <a:pt x="11007" y="17790"/>
                  <a:pt x="10942" y="17641"/>
                  <a:pt x="10931" y="17594"/>
                </a:cubicBezTo>
                <a:cubicBezTo>
                  <a:pt x="10907" y="17494"/>
                  <a:pt x="10904" y="17369"/>
                  <a:pt x="10877" y="17273"/>
                </a:cubicBezTo>
                <a:cubicBezTo>
                  <a:pt x="10855" y="17218"/>
                  <a:pt x="10821" y="17191"/>
                  <a:pt x="10798" y="17131"/>
                </a:cubicBezTo>
                <a:cubicBezTo>
                  <a:pt x="10741" y="16979"/>
                  <a:pt x="10735" y="16713"/>
                  <a:pt x="10717" y="16531"/>
                </a:cubicBezTo>
                <a:cubicBezTo>
                  <a:pt x="10708" y="16432"/>
                  <a:pt x="10736" y="16319"/>
                  <a:pt x="10712" y="16225"/>
                </a:cubicBezTo>
                <a:cubicBezTo>
                  <a:pt x="10702" y="16188"/>
                  <a:pt x="10677" y="16133"/>
                  <a:pt x="10675" y="16091"/>
                </a:cubicBezTo>
                <a:cubicBezTo>
                  <a:pt x="10672" y="15992"/>
                  <a:pt x="10606" y="15790"/>
                  <a:pt x="10585" y="15694"/>
                </a:cubicBezTo>
                <a:cubicBezTo>
                  <a:pt x="10565" y="15600"/>
                  <a:pt x="10527" y="15551"/>
                  <a:pt x="10527" y="15438"/>
                </a:cubicBezTo>
                <a:cubicBezTo>
                  <a:pt x="10527" y="15382"/>
                  <a:pt x="10529" y="15332"/>
                  <a:pt x="10529" y="15275"/>
                </a:cubicBezTo>
                <a:cubicBezTo>
                  <a:pt x="10529" y="15191"/>
                  <a:pt x="10533" y="15181"/>
                  <a:pt x="10543" y="15114"/>
                </a:cubicBezTo>
                <a:cubicBezTo>
                  <a:pt x="10561" y="15029"/>
                  <a:pt x="10569" y="14924"/>
                  <a:pt x="10576" y="14837"/>
                </a:cubicBezTo>
                <a:cubicBezTo>
                  <a:pt x="10582" y="14779"/>
                  <a:pt x="10603" y="14738"/>
                  <a:pt x="10608" y="14684"/>
                </a:cubicBezTo>
                <a:cubicBezTo>
                  <a:pt x="10617" y="14601"/>
                  <a:pt x="10664" y="14613"/>
                  <a:pt x="10669" y="14503"/>
                </a:cubicBezTo>
                <a:cubicBezTo>
                  <a:pt x="10677" y="14356"/>
                  <a:pt x="10633" y="14257"/>
                  <a:pt x="10617" y="14120"/>
                </a:cubicBezTo>
                <a:cubicBezTo>
                  <a:pt x="10610" y="14065"/>
                  <a:pt x="10621" y="14049"/>
                  <a:pt x="10643" y="14022"/>
                </a:cubicBezTo>
                <a:cubicBezTo>
                  <a:pt x="10651" y="14002"/>
                  <a:pt x="10636" y="13961"/>
                  <a:pt x="10635" y="13938"/>
                </a:cubicBezTo>
                <a:cubicBezTo>
                  <a:pt x="10622" y="13854"/>
                  <a:pt x="10603" y="13764"/>
                  <a:pt x="10582" y="13690"/>
                </a:cubicBezTo>
                <a:cubicBezTo>
                  <a:pt x="10557" y="13601"/>
                  <a:pt x="10559" y="13496"/>
                  <a:pt x="10569" y="13424"/>
                </a:cubicBezTo>
                <a:cubicBezTo>
                  <a:pt x="10534" y="13477"/>
                  <a:pt x="10462" y="13253"/>
                  <a:pt x="10481" y="13177"/>
                </a:cubicBezTo>
                <a:cubicBezTo>
                  <a:pt x="10415" y="13009"/>
                  <a:pt x="10336" y="12874"/>
                  <a:pt x="10320" y="12647"/>
                </a:cubicBezTo>
                <a:cubicBezTo>
                  <a:pt x="10426" y="12656"/>
                  <a:pt x="10345" y="12398"/>
                  <a:pt x="10355" y="12367"/>
                </a:cubicBezTo>
                <a:cubicBezTo>
                  <a:pt x="10373" y="12310"/>
                  <a:pt x="10382" y="12235"/>
                  <a:pt x="10385" y="12179"/>
                </a:cubicBezTo>
                <a:cubicBezTo>
                  <a:pt x="10386" y="12146"/>
                  <a:pt x="10398" y="12087"/>
                  <a:pt x="10392" y="12059"/>
                </a:cubicBezTo>
                <a:cubicBezTo>
                  <a:pt x="10383" y="12036"/>
                  <a:pt x="10367" y="12002"/>
                  <a:pt x="10370" y="11969"/>
                </a:cubicBezTo>
                <a:cubicBezTo>
                  <a:pt x="10340" y="11972"/>
                  <a:pt x="10327" y="11879"/>
                  <a:pt x="10314" y="11879"/>
                </a:cubicBezTo>
                <a:cubicBezTo>
                  <a:pt x="10267" y="11879"/>
                  <a:pt x="10219" y="11915"/>
                  <a:pt x="10171" y="11915"/>
                </a:cubicBezTo>
                <a:cubicBezTo>
                  <a:pt x="10104" y="11915"/>
                  <a:pt x="10093" y="11750"/>
                  <a:pt x="10070" y="11654"/>
                </a:cubicBezTo>
                <a:cubicBezTo>
                  <a:pt x="10045" y="11551"/>
                  <a:pt x="9977" y="11570"/>
                  <a:pt x="9927" y="11574"/>
                </a:cubicBezTo>
                <a:cubicBezTo>
                  <a:pt x="9809" y="11596"/>
                  <a:pt x="9703" y="11673"/>
                  <a:pt x="9589" y="11804"/>
                </a:cubicBezTo>
                <a:cubicBezTo>
                  <a:pt x="9559" y="11839"/>
                  <a:pt x="9533" y="11825"/>
                  <a:pt x="9508" y="11817"/>
                </a:cubicBezTo>
                <a:cubicBezTo>
                  <a:pt x="9463" y="11804"/>
                  <a:pt x="9417" y="11795"/>
                  <a:pt x="9371" y="11795"/>
                </a:cubicBezTo>
                <a:cubicBezTo>
                  <a:pt x="9293" y="11795"/>
                  <a:pt x="9219" y="11887"/>
                  <a:pt x="9156" y="11966"/>
                </a:cubicBezTo>
                <a:cubicBezTo>
                  <a:pt x="9170" y="11866"/>
                  <a:pt x="9142" y="11847"/>
                  <a:pt x="9105" y="11799"/>
                </a:cubicBezTo>
                <a:cubicBezTo>
                  <a:pt x="9062" y="11743"/>
                  <a:pt x="9029" y="11637"/>
                  <a:pt x="8987" y="11588"/>
                </a:cubicBezTo>
                <a:cubicBezTo>
                  <a:pt x="8975" y="11588"/>
                  <a:pt x="8931" y="11524"/>
                  <a:pt x="8921" y="11507"/>
                </a:cubicBezTo>
                <a:cubicBezTo>
                  <a:pt x="8885" y="11446"/>
                  <a:pt x="8861" y="11419"/>
                  <a:pt x="8820" y="11364"/>
                </a:cubicBezTo>
                <a:cubicBezTo>
                  <a:pt x="8778" y="11310"/>
                  <a:pt x="8787" y="11112"/>
                  <a:pt x="8757" y="11030"/>
                </a:cubicBezTo>
                <a:cubicBezTo>
                  <a:pt x="8725" y="10944"/>
                  <a:pt x="8696" y="10912"/>
                  <a:pt x="8672" y="10803"/>
                </a:cubicBezTo>
                <a:cubicBezTo>
                  <a:pt x="8643" y="10907"/>
                  <a:pt x="8613" y="10695"/>
                  <a:pt x="8599" y="10695"/>
                </a:cubicBezTo>
                <a:cubicBezTo>
                  <a:pt x="8532" y="10695"/>
                  <a:pt x="8513" y="10546"/>
                  <a:pt x="8514" y="10451"/>
                </a:cubicBezTo>
                <a:cubicBezTo>
                  <a:pt x="8515" y="10382"/>
                  <a:pt x="8532" y="10231"/>
                  <a:pt x="8457" y="10222"/>
                </a:cubicBezTo>
                <a:cubicBezTo>
                  <a:pt x="8491" y="10160"/>
                  <a:pt x="8557" y="10058"/>
                  <a:pt x="8525" y="9961"/>
                </a:cubicBezTo>
                <a:cubicBezTo>
                  <a:pt x="8626" y="9967"/>
                  <a:pt x="8603" y="9545"/>
                  <a:pt x="8561" y="9444"/>
                </a:cubicBezTo>
                <a:cubicBezTo>
                  <a:pt x="8629" y="9408"/>
                  <a:pt x="8557" y="9239"/>
                  <a:pt x="8548" y="9168"/>
                </a:cubicBezTo>
                <a:cubicBezTo>
                  <a:pt x="8540" y="9114"/>
                  <a:pt x="8498" y="9105"/>
                  <a:pt x="8525" y="8998"/>
                </a:cubicBezTo>
                <a:cubicBezTo>
                  <a:pt x="8549" y="8903"/>
                  <a:pt x="8582" y="8800"/>
                  <a:pt x="8609" y="8705"/>
                </a:cubicBezTo>
                <a:cubicBezTo>
                  <a:pt x="8619" y="8672"/>
                  <a:pt x="8643" y="8607"/>
                  <a:pt x="8667" y="8559"/>
                </a:cubicBezTo>
                <a:cubicBezTo>
                  <a:pt x="8690" y="8513"/>
                  <a:pt x="8676" y="8466"/>
                  <a:pt x="8691" y="8411"/>
                </a:cubicBezTo>
                <a:cubicBezTo>
                  <a:pt x="8708" y="8346"/>
                  <a:pt x="8714" y="8277"/>
                  <a:pt x="8749" y="8242"/>
                </a:cubicBezTo>
                <a:cubicBezTo>
                  <a:pt x="8765" y="8226"/>
                  <a:pt x="8785" y="8207"/>
                  <a:pt x="8788" y="8168"/>
                </a:cubicBezTo>
                <a:cubicBezTo>
                  <a:pt x="8794" y="8083"/>
                  <a:pt x="8806" y="8040"/>
                  <a:pt x="8842" y="8040"/>
                </a:cubicBezTo>
                <a:cubicBezTo>
                  <a:pt x="8919" y="8040"/>
                  <a:pt x="9001" y="7917"/>
                  <a:pt x="9048" y="7799"/>
                </a:cubicBezTo>
                <a:cubicBezTo>
                  <a:pt x="9104" y="7649"/>
                  <a:pt x="9061" y="7424"/>
                  <a:pt x="9132" y="7277"/>
                </a:cubicBezTo>
                <a:cubicBezTo>
                  <a:pt x="9174" y="7188"/>
                  <a:pt x="9279" y="7124"/>
                  <a:pt x="9302" y="7028"/>
                </a:cubicBezTo>
                <a:cubicBezTo>
                  <a:pt x="9337" y="6882"/>
                  <a:pt x="9345" y="6765"/>
                  <a:pt x="9428" y="6729"/>
                </a:cubicBezTo>
                <a:cubicBezTo>
                  <a:pt x="9402" y="6946"/>
                  <a:pt x="9560" y="6799"/>
                  <a:pt x="9589" y="6874"/>
                </a:cubicBezTo>
                <a:cubicBezTo>
                  <a:pt x="9619" y="6853"/>
                  <a:pt x="9638" y="6843"/>
                  <a:pt x="9667" y="6808"/>
                </a:cubicBezTo>
                <a:cubicBezTo>
                  <a:pt x="9677" y="6780"/>
                  <a:pt x="9715" y="6734"/>
                  <a:pt x="9732" y="6730"/>
                </a:cubicBezTo>
                <a:cubicBezTo>
                  <a:pt x="9758" y="6730"/>
                  <a:pt x="9772" y="6696"/>
                  <a:pt x="9801" y="6667"/>
                </a:cubicBezTo>
                <a:cubicBezTo>
                  <a:pt x="9843" y="6624"/>
                  <a:pt x="9880" y="6641"/>
                  <a:pt x="9925" y="6622"/>
                </a:cubicBezTo>
                <a:cubicBezTo>
                  <a:pt x="9974" y="6602"/>
                  <a:pt x="10020" y="6562"/>
                  <a:pt x="10072" y="6580"/>
                </a:cubicBezTo>
                <a:cubicBezTo>
                  <a:pt x="10109" y="6593"/>
                  <a:pt x="10096" y="6627"/>
                  <a:pt x="10126" y="6597"/>
                </a:cubicBezTo>
                <a:cubicBezTo>
                  <a:pt x="10143" y="6580"/>
                  <a:pt x="10182" y="6542"/>
                  <a:pt x="10200" y="6558"/>
                </a:cubicBezTo>
                <a:cubicBezTo>
                  <a:pt x="10251" y="6602"/>
                  <a:pt x="10439" y="6510"/>
                  <a:pt x="10450" y="6628"/>
                </a:cubicBezTo>
                <a:cubicBezTo>
                  <a:pt x="10553" y="6503"/>
                  <a:pt x="10463" y="6762"/>
                  <a:pt x="10464" y="6772"/>
                </a:cubicBezTo>
                <a:cubicBezTo>
                  <a:pt x="10468" y="6852"/>
                  <a:pt x="10521" y="6833"/>
                  <a:pt x="10500" y="6958"/>
                </a:cubicBezTo>
                <a:cubicBezTo>
                  <a:pt x="10492" y="7004"/>
                  <a:pt x="10403" y="7121"/>
                  <a:pt x="10455" y="7136"/>
                </a:cubicBezTo>
                <a:cubicBezTo>
                  <a:pt x="10464" y="7174"/>
                  <a:pt x="10503" y="7119"/>
                  <a:pt x="10507" y="7210"/>
                </a:cubicBezTo>
                <a:cubicBezTo>
                  <a:pt x="10536" y="7216"/>
                  <a:pt x="10559" y="7267"/>
                  <a:pt x="10590" y="7267"/>
                </a:cubicBezTo>
                <a:cubicBezTo>
                  <a:pt x="10615" y="7266"/>
                  <a:pt x="10639" y="7258"/>
                  <a:pt x="10664" y="7274"/>
                </a:cubicBezTo>
                <a:cubicBezTo>
                  <a:pt x="10730" y="7314"/>
                  <a:pt x="10750" y="7342"/>
                  <a:pt x="10783" y="7452"/>
                </a:cubicBezTo>
                <a:cubicBezTo>
                  <a:pt x="10815" y="7558"/>
                  <a:pt x="10879" y="7520"/>
                  <a:pt x="10928" y="7563"/>
                </a:cubicBezTo>
                <a:cubicBezTo>
                  <a:pt x="10964" y="7595"/>
                  <a:pt x="11039" y="7765"/>
                  <a:pt x="11066" y="7616"/>
                </a:cubicBezTo>
                <a:cubicBezTo>
                  <a:pt x="11078" y="7549"/>
                  <a:pt x="11046" y="7488"/>
                  <a:pt x="11060" y="7410"/>
                </a:cubicBezTo>
                <a:cubicBezTo>
                  <a:pt x="11086" y="7268"/>
                  <a:pt x="11196" y="7248"/>
                  <a:pt x="11252" y="7276"/>
                </a:cubicBezTo>
                <a:cubicBezTo>
                  <a:pt x="11294" y="7296"/>
                  <a:pt x="11291" y="7367"/>
                  <a:pt x="11334" y="7377"/>
                </a:cubicBezTo>
                <a:cubicBezTo>
                  <a:pt x="11357" y="7383"/>
                  <a:pt x="11423" y="7410"/>
                  <a:pt x="11434" y="7453"/>
                </a:cubicBezTo>
                <a:cubicBezTo>
                  <a:pt x="11428" y="7430"/>
                  <a:pt x="11612" y="7531"/>
                  <a:pt x="11637" y="7531"/>
                </a:cubicBezTo>
                <a:cubicBezTo>
                  <a:pt x="11685" y="7533"/>
                  <a:pt x="11756" y="7601"/>
                  <a:pt x="11767" y="7448"/>
                </a:cubicBezTo>
                <a:cubicBezTo>
                  <a:pt x="11795" y="7470"/>
                  <a:pt x="11811" y="7433"/>
                  <a:pt x="11840" y="7454"/>
                </a:cubicBezTo>
                <a:cubicBezTo>
                  <a:pt x="11871" y="7462"/>
                  <a:pt x="11909" y="7535"/>
                  <a:pt x="11935" y="7535"/>
                </a:cubicBezTo>
                <a:cubicBezTo>
                  <a:pt x="11974" y="7550"/>
                  <a:pt x="12020" y="7478"/>
                  <a:pt x="12047" y="7515"/>
                </a:cubicBezTo>
                <a:cubicBezTo>
                  <a:pt x="12051" y="7432"/>
                  <a:pt x="12079" y="7362"/>
                  <a:pt x="12088" y="7244"/>
                </a:cubicBezTo>
                <a:cubicBezTo>
                  <a:pt x="12098" y="7173"/>
                  <a:pt x="12143" y="7068"/>
                  <a:pt x="12148" y="6999"/>
                </a:cubicBezTo>
                <a:cubicBezTo>
                  <a:pt x="12136" y="6965"/>
                  <a:pt x="12107" y="6780"/>
                  <a:pt x="12113" y="6735"/>
                </a:cubicBezTo>
                <a:cubicBezTo>
                  <a:pt x="12085" y="6764"/>
                  <a:pt x="12057" y="6674"/>
                  <a:pt x="12038" y="6728"/>
                </a:cubicBezTo>
                <a:cubicBezTo>
                  <a:pt x="12021" y="6776"/>
                  <a:pt x="11996" y="6796"/>
                  <a:pt x="11969" y="6810"/>
                </a:cubicBezTo>
                <a:cubicBezTo>
                  <a:pt x="11890" y="6858"/>
                  <a:pt x="11872" y="6688"/>
                  <a:pt x="11795" y="6688"/>
                </a:cubicBezTo>
                <a:cubicBezTo>
                  <a:pt x="11794" y="6809"/>
                  <a:pt x="11708" y="6824"/>
                  <a:pt x="11669" y="6753"/>
                </a:cubicBezTo>
                <a:cubicBezTo>
                  <a:pt x="11615" y="6727"/>
                  <a:pt x="11599" y="6694"/>
                  <a:pt x="11560" y="6611"/>
                </a:cubicBezTo>
                <a:cubicBezTo>
                  <a:pt x="11519" y="6493"/>
                  <a:pt x="11511" y="6479"/>
                  <a:pt x="11501" y="6354"/>
                </a:cubicBezTo>
                <a:cubicBezTo>
                  <a:pt x="11492" y="6248"/>
                  <a:pt x="11446" y="6278"/>
                  <a:pt x="11444" y="6173"/>
                </a:cubicBezTo>
                <a:cubicBezTo>
                  <a:pt x="11444" y="6146"/>
                  <a:pt x="11443" y="6062"/>
                  <a:pt x="11444" y="6055"/>
                </a:cubicBezTo>
                <a:cubicBezTo>
                  <a:pt x="11445" y="6047"/>
                  <a:pt x="11446" y="6037"/>
                  <a:pt x="11446" y="6028"/>
                </a:cubicBezTo>
                <a:cubicBezTo>
                  <a:pt x="11425" y="6016"/>
                  <a:pt x="11384" y="5993"/>
                  <a:pt x="11367" y="5997"/>
                </a:cubicBezTo>
                <a:cubicBezTo>
                  <a:pt x="11344" y="6002"/>
                  <a:pt x="11322" y="6033"/>
                  <a:pt x="11301" y="6029"/>
                </a:cubicBezTo>
                <a:cubicBezTo>
                  <a:pt x="11329" y="6113"/>
                  <a:pt x="11250" y="6103"/>
                  <a:pt x="11230" y="6062"/>
                </a:cubicBezTo>
                <a:cubicBezTo>
                  <a:pt x="11188" y="6111"/>
                  <a:pt x="11363" y="6390"/>
                  <a:pt x="11359" y="6447"/>
                </a:cubicBezTo>
                <a:cubicBezTo>
                  <a:pt x="11342" y="6490"/>
                  <a:pt x="11288" y="6569"/>
                  <a:pt x="11261" y="6560"/>
                </a:cubicBezTo>
                <a:cubicBezTo>
                  <a:pt x="11277" y="6613"/>
                  <a:pt x="11282" y="6679"/>
                  <a:pt x="11283" y="6740"/>
                </a:cubicBezTo>
                <a:cubicBezTo>
                  <a:pt x="11264" y="6679"/>
                  <a:pt x="11239" y="6643"/>
                  <a:pt x="11228" y="6732"/>
                </a:cubicBezTo>
                <a:cubicBezTo>
                  <a:pt x="11217" y="6703"/>
                  <a:pt x="11216" y="6642"/>
                  <a:pt x="11205" y="6624"/>
                </a:cubicBezTo>
                <a:cubicBezTo>
                  <a:pt x="11192" y="6617"/>
                  <a:pt x="11191" y="6663"/>
                  <a:pt x="11188" y="6679"/>
                </a:cubicBezTo>
                <a:cubicBezTo>
                  <a:pt x="11153" y="6647"/>
                  <a:pt x="11163" y="6602"/>
                  <a:pt x="11163" y="6548"/>
                </a:cubicBezTo>
                <a:cubicBezTo>
                  <a:pt x="11118" y="6513"/>
                  <a:pt x="11112" y="6446"/>
                  <a:pt x="11156" y="6403"/>
                </a:cubicBezTo>
                <a:cubicBezTo>
                  <a:pt x="11126" y="6396"/>
                  <a:pt x="11116" y="6359"/>
                  <a:pt x="11087" y="6353"/>
                </a:cubicBezTo>
                <a:cubicBezTo>
                  <a:pt x="11095" y="6295"/>
                  <a:pt x="11074" y="6237"/>
                  <a:pt x="11059" y="6195"/>
                </a:cubicBezTo>
                <a:cubicBezTo>
                  <a:pt x="11043" y="6224"/>
                  <a:pt x="11004" y="6133"/>
                  <a:pt x="11043" y="6113"/>
                </a:cubicBezTo>
                <a:cubicBezTo>
                  <a:pt x="11022" y="6060"/>
                  <a:pt x="11004" y="6077"/>
                  <a:pt x="11005" y="5992"/>
                </a:cubicBezTo>
                <a:cubicBezTo>
                  <a:pt x="11006" y="5936"/>
                  <a:pt x="11015" y="5877"/>
                  <a:pt x="11014" y="5820"/>
                </a:cubicBezTo>
                <a:cubicBezTo>
                  <a:pt x="10991" y="5814"/>
                  <a:pt x="10984" y="5783"/>
                  <a:pt x="10966" y="5752"/>
                </a:cubicBezTo>
                <a:cubicBezTo>
                  <a:pt x="10955" y="5798"/>
                  <a:pt x="10872" y="5685"/>
                  <a:pt x="10857" y="5649"/>
                </a:cubicBezTo>
                <a:cubicBezTo>
                  <a:pt x="10832" y="5591"/>
                  <a:pt x="10791" y="5611"/>
                  <a:pt x="10765" y="5562"/>
                </a:cubicBezTo>
                <a:cubicBezTo>
                  <a:pt x="10753" y="5545"/>
                  <a:pt x="10689" y="5349"/>
                  <a:pt x="10696" y="5349"/>
                </a:cubicBezTo>
                <a:cubicBezTo>
                  <a:pt x="10686" y="5349"/>
                  <a:pt x="10682" y="5375"/>
                  <a:pt x="10664" y="5375"/>
                </a:cubicBezTo>
                <a:cubicBezTo>
                  <a:pt x="10635" y="5375"/>
                  <a:pt x="10605" y="5369"/>
                  <a:pt x="10616" y="5259"/>
                </a:cubicBezTo>
                <a:cubicBezTo>
                  <a:pt x="10610" y="5269"/>
                  <a:pt x="10562" y="5275"/>
                  <a:pt x="10574" y="5313"/>
                </a:cubicBezTo>
                <a:cubicBezTo>
                  <a:pt x="10584" y="5344"/>
                  <a:pt x="10579" y="5356"/>
                  <a:pt x="10573" y="5384"/>
                </a:cubicBezTo>
                <a:cubicBezTo>
                  <a:pt x="10561" y="5443"/>
                  <a:pt x="10614" y="5510"/>
                  <a:pt x="10631" y="5534"/>
                </a:cubicBezTo>
                <a:cubicBezTo>
                  <a:pt x="10680" y="5600"/>
                  <a:pt x="10676" y="5704"/>
                  <a:pt x="10722" y="5775"/>
                </a:cubicBezTo>
                <a:cubicBezTo>
                  <a:pt x="10756" y="5825"/>
                  <a:pt x="10794" y="5788"/>
                  <a:pt x="10821" y="5828"/>
                </a:cubicBezTo>
                <a:cubicBezTo>
                  <a:pt x="10849" y="5868"/>
                  <a:pt x="10796" y="5879"/>
                  <a:pt x="10850" y="5928"/>
                </a:cubicBezTo>
                <a:cubicBezTo>
                  <a:pt x="10885" y="5960"/>
                  <a:pt x="10928" y="5995"/>
                  <a:pt x="10956" y="6046"/>
                </a:cubicBezTo>
                <a:cubicBezTo>
                  <a:pt x="10992" y="6110"/>
                  <a:pt x="10960" y="6233"/>
                  <a:pt x="10944" y="6176"/>
                </a:cubicBezTo>
                <a:cubicBezTo>
                  <a:pt x="10935" y="6145"/>
                  <a:pt x="10905" y="6082"/>
                  <a:pt x="10884" y="6082"/>
                </a:cubicBezTo>
                <a:cubicBezTo>
                  <a:pt x="10797" y="6114"/>
                  <a:pt x="10965" y="6276"/>
                  <a:pt x="10870" y="6333"/>
                </a:cubicBezTo>
                <a:cubicBezTo>
                  <a:pt x="10864" y="6336"/>
                  <a:pt x="10837" y="6437"/>
                  <a:pt x="10834" y="6457"/>
                </a:cubicBezTo>
                <a:cubicBezTo>
                  <a:pt x="10816" y="6559"/>
                  <a:pt x="10777" y="6399"/>
                  <a:pt x="10768" y="6552"/>
                </a:cubicBezTo>
                <a:cubicBezTo>
                  <a:pt x="10766" y="6579"/>
                  <a:pt x="10795" y="6725"/>
                  <a:pt x="10742" y="6697"/>
                </a:cubicBezTo>
                <a:cubicBezTo>
                  <a:pt x="10704" y="6677"/>
                  <a:pt x="10635" y="6589"/>
                  <a:pt x="10600" y="6544"/>
                </a:cubicBezTo>
                <a:cubicBezTo>
                  <a:pt x="10510" y="6429"/>
                  <a:pt x="10699" y="6432"/>
                  <a:pt x="10731" y="6428"/>
                </a:cubicBezTo>
                <a:cubicBezTo>
                  <a:pt x="10774" y="6428"/>
                  <a:pt x="10797" y="6390"/>
                  <a:pt x="10818" y="6327"/>
                </a:cubicBezTo>
                <a:cubicBezTo>
                  <a:pt x="10848" y="6242"/>
                  <a:pt x="10739" y="6128"/>
                  <a:pt x="10734" y="6082"/>
                </a:cubicBezTo>
                <a:cubicBezTo>
                  <a:pt x="10732" y="6061"/>
                  <a:pt x="10651" y="5956"/>
                  <a:pt x="10635" y="5956"/>
                </a:cubicBezTo>
                <a:cubicBezTo>
                  <a:pt x="10601" y="5913"/>
                  <a:pt x="10581" y="5908"/>
                  <a:pt x="10549" y="5839"/>
                </a:cubicBezTo>
                <a:cubicBezTo>
                  <a:pt x="10517" y="5772"/>
                  <a:pt x="10460" y="5727"/>
                  <a:pt x="10443" y="5638"/>
                </a:cubicBezTo>
                <a:cubicBezTo>
                  <a:pt x="10428" y="5559"/>
                  <a:pt x="10430" y="5521"/>
                  <a:pt x="10391" y="5485"/>
                </a:cubicBezTo>
                <a:cubicBezTo>
                  <a:pt x="10318" y="5417"/>
                  <a:pt x="10336" y="5547"/>
                  <a:pt x="10274" y="5547"/>
                </a:cubicBezTo>
                <a:cubicBezTo>
                  <a:pt x="10244" y="5547"/>
                  <a:pt x="10239" y="5541"/>
                  <a:pt x="10213" y="5590"/>
                </a:cubicBezTo>
                <a:cubicBezTo>
                  <a:pt x="10144" y="5723"/>
                  <a:pt x="10064" y="5479"/>
                  <a:pt x="9990" y="5618"/>
                </a:cubicBezTo>
                <a:cubicBezTo>
                  <a:pt x="9947" y="5699"/>
                  <a:pt x="10000" y="5792"/>
                  <a:pt x="9929" y="5865"/>
                </a:cubicBezTo>
                <a:cubicBezTo>
                  <a:pt x="9906" y="5895"/>
                  <a:pt x="9888" y="5907"/>
                  <a:pt x="9862" y="5919"/>
                </a:cubicBezTo>
                <a:cubicBezTo>
                  <a:pt x="9815" y="5941"/>
                  <a:pt x="9784" y="6046"/>
                  <a:pt x="9757" y="6123"/>
                </a:cubicBezTo>
                <a:cubicBezTo>
                  <a:pt x="9731" y="6195"/>
                  <a:pt x="9784" y="6305"/>
                  <a:pt x="9766" y="6327"/>
                </a:cubicBezTo>
                <a:cubicBezTo>
                  <a:pt x="9747" y="6350"/>
                  <a:pt x="9742" y="6335"/>
                  <a:pt x="9725" y="6374"/>
                </a:cubicBezTo>
                <a:cubicBezTo>
                  <a:pt x="9713" y="6402"/>
                  <a:pt x="9714" y="6481"/>
                  <a:pt x="9707" y="6495"/>
                </a:cubicBezTo>
                <a:cubicBezTo>
                  <a:pt x="9685" y="6536"/>
                  <a:pt x="9642" y="6483"/>
                  <a:pt x="9632" y="6577"/>
                </a:cubicBezTo>
                <a:cubicBezTo>
                  <a:pt x="9622" y="6675"/>
                  <a:pt x="9599" y="6597"/>
                  <a:pt x="9578" y="6629"/>
                </a:cubicBezTo>
                <a:cubicBezTo>
                  <a:pt x="9539" y="6688"/>
                  <a:pt x="9460" y="6612"/>
                  <a:pt x="9411" y="6689"/>
                </a:cubicBezTo>
                <a:cubicBezTo>
                  <a:pt x="9322" y="6828"/>
                  <a:pt x="9357" y="6604"/>
                  <a:pt x="9281" y="6565"/>
                </a:cubicBezTo>
                <a:cubicBezTo>
                  <a:pt x="9284" y="6649"/>
                  <a:pt x="9214" y="6611"/>
                  <a:pt x="9187" y="6620"/>
                </a:cubicBezTo>
                <a:cubicBezTo>
                  <a:pt x="9137" y="6638"/>
                  <a:pt x="9179" y="6475"/>
                  <a:pt x="9178" y="6406"/>
                </a:cubicBezTo>
                <a:cubicBezTo>
                  <a:pt x="9178" y="6375"/>
                  <a:pt x="9142" y="6378"/>
                  <a:pt x="9138" y="6325"/>
                </a:cubicBezTo>
                <a:cubicBezTo>
                  <a:pt x="9131" y="6249"/>
                  <a:pt x="9173" y="6162"/>
                  <a:pt x="9184" y="6090"/>
                </a:cubicBezTo>
                <a:cubicBezTo>
                  <a:pt x="9197" y="6006"/>
                  <a:pt x="9197" y="5932"/>
                  <a:pt x="9194" y="5845"/>
                </a:cubicBezTo>
                <a:cubicBezTo>
                  <a:pt x="9192" y="5800"/>
                  <a:pt x="9227" y="5815"/>
                  <a:pt x="9226" y="5772"/>
                </a:cubicBezTo>
                <a:cubicBezTo>
                  <a:pt x="9211" y="5779"/>
                  <a:pt x="9197" y="5809"/>
                  <a:pt x="9183" y="5826"/>
                </a:cubicBezTo>
                <a:cubicBezTo>
                  <a:pt x="9187" y="5757"/>
                  <a:pt x="9160" y="5580"/>
                  <a:pt x="9187" y="5553"/>
                </a:cubicBezTo>
                <a:cubicBezTo>
                  <a:pt x="9208" y="5532"/>
                  <a:pt x="9275" y="5473"/>
                  <a:pt x="9291" y="5483"/>
                </a:cubicBezTo>
                <a:cubicBezTo>
                  <a:pt x="9324" y="5505"/>
                  <a:pt x="9341" y="5502"/>
                  <a:pt x="9378" y="5505"/>
                </a:cubicBezTo>
                <a:cubicBezTo>
                  <a:pt x="9416" y="5508"/>
                  <a:pt x="9514" y="5498"/>
                  <a:pt x="9549" y="5523"/>
                </a:cubicBezTo>
                <a:cubicBezTo>
                  <a:pt x="9574" y="5525"/>
                  <a:pt x="9602" y="5551"/>
                  <a:pt x="9626" y="5551"/>
                </a:cubicBezTo>
                <a:cubicBezTo>
                  <a:pt x="9697" y="5551"/>
                  <a:pt x="9697" y="5421"/>
                  <a:pt x="9704" y="5288"/>
                </a:cubicBezTo>
                <a:cubicBezTo>
                  <a:pt x="9709" y="5152"/>
                  <a:pt x="9662" y="4961"/>
                  <a:pt x="9594" y="4904"/>
                </a:cubicBezTo>
                <a:cubicBezTo>
                  <a:pt x="9561" y="4877"/>
                  <a:pt x="9508" y="4908"/>
                  <a:pt x="9495" y="4820"/>
                </a:cubicBezTo>
                <a:cubicBezTo>
                  <a:pt x="9484" y="4751"/>
                  <a:pt x="9504" y="4715"/>
                  <a:pt x="9536" y="4715"/>
                </a:cubicBezTo>
                <a:cubicBezTo>
                  <a:pt x="9570" y="4684"/>
                  <a:pt x="9605" y="4708"/>
                  <a:pt x="9634" y="4738"/>
                </a:cubicBezTo>
                <a:cubicBezTo>
                  <a:pt x="9685" y="4668"/>
                  <a:pt x="9703" y="4769"/>
                  <a:pt x="9674" y="4606"/>
                </a:cubicBezTo>
                <a:cubicBezTo>
                  <a:pt x="9651" y="4481"/>
                  <a:pt x="9771" y="4629"/>
                  <a:pt x="9788" y="4629"/>
                </a:cubicBezTo>
                <a:cubicBezTo>
                  <a:pt x="9800" y="4628"/>
                  <a:pt x="9818" y="4547"/>
                  <a:pt x="9844" y="4533"/>
                </a:cubicBezTo>
                <a:cubicBezTo>
                  <a:pt x="9854" y="4515"/>
                  <a:pt x="9873" y="4525"/>
                  <a:pt x="9884" y="4501"/>
                </a:cubicBezTo>
                <a:cubicBezTo>
                  <a:pt x="9904" y="4455"/>
                  <a:pt x="9872" y="4373"/>
                  <a:pt x="9921" y="4361"/>
                </a:cubicBezTo>
                <a:cubicBezTo>
                  <a:pt x="9915" y="4363"/>
                  <a:pt x="9962" y="4353"/>
                  <a:pt x="9967" y="4350"/>
                </a:cubicBezTo>
                <a:cubicBezTo>
                  <a:pt x="10008" y="4304"/>
                  <a:pt x="10048" y="4239"/>
                  <a:pt x="10075" y="4153"/>
                </a:cubicBezTo>
                <a:cubicBezTo>
                  <a:pt x="10086" y="4120"/>
                  <a:pt x="10070" y="4032"/>
                  <a:pt x="10100" y="4032"/>
                </a:cubicBezTo>
                <a:cubicBezTo>
                  <a:pt x="10125" y="4032"/>
                  <a:pt x="10113" y="4111"/>
                  <a:pt x="10124" y="4132"/>
                </a:cubicBezTo>
                <a:cubicBezTo>
                  <a:pt x="10084" y="3952"/>
                  <a:pt x="10258" y="3989"/>
                  <a:pt x="10296" y="3995"/>
                </a:cubicBezTo>
                <a:cubicBezTo>
                  <a:pt x="10290" y="3946"/>
                  <a:pt x="10315" y="3960"/>
                  <a:pt x="10321" y="3940"/>
                </a:cubicBezTo>
                <a:cubicBezTo>
                  <a:pt x="10329" y="3893"/>
                  <a:pt x="10278" y="3877"/>
                  <a:pt x="10323" y="3850"/>
                </a:cubicBezTo>
                <a:cubicBezTo>
                  <a:pt x="10318" y="3826"/>
                  <a:pt x="10300" y="3770"/>
                  <a:pt x="10292" y="3752"/>
                </a:cubicBezTo>
                <a:cubicBezTo>
                  <a:pt x="10298" y="3754"/>
                  <a:pt x="10305" y="3762"/>
                  <a:pt x="10311" y="3767"/>
                </a:cubicBezTo>
                <a:cubicBezTo>
                  <a:pt x="10312" y="3751"/>
                  <a:pt x="10319" y="3733"/>
                  <a:pt x="10321" y="3717"/>
                </a:cubicBezTo>
                <a:cubicBezTo>
                  <a:pt x="10285" y="3695"/>
                  <a:pt x="10283" y="3506"/>
                  <a:pt x="10312" y="3462"/>
                </a:cubicBezTo>
                <a:cubicBezTo>
                  <a:pt x="10341" y="3417"/>
                  <a:pt x="10418" y="3342"/>
                  <a:pt x="10456" y="3335"/>
                </a:cubicBezTo>
                <a:cubicBezTo>
                  <a:pt x="10438" y="3424"/>
                  <a:pt x="10425" y="3473"/>
                  <a:pt x="10457" y="3534"/>
                </a:cubicBezTo>
                <a:cubicBezTo>
                  <a:pt x="10466" y="3552"/>
                  <a:pt x="10412" y="3704"/>
                  <a:pt x="10396" y="3746"/>
                </a:cubicBezTo>
                <a:cubicBezTo>
                  <a:pt x="10401" y="3747"/>
                  <a:pt x="10406" y="3748"/>
                  <a:pt x="10411" y="3751"/>
                </a:cubicBezTo>
                <a:cubicBezTo>
                  <a:pt x="10383" y="3649"/>
                  <a:pt x="10518" y="3712"/>
                  <a:pt x="10460" y="3818"/>
                </a:cubicBezTo>
                <a:cubicBezTo>
                  <a:pt x="10461" y="3816"/>
                  <a:pt x="10423" y="3768"/>
                  <a:pt x="10418" y="3764"/>
                </a:cubicBezTo>
                <a:cubicBezTo>
                  <a:pt x="10448" y="3873"/>
                  <a:pt x="10382" y="3844"/>
                  <a:pt x="10468" y="3844"/>
                </a:cubicBezTo>
                <a:cubicBezTo>
                  <a:pt x="10489" y="3864"/>
                  <a:pt x="10469" y="3894"/>
                  <a:pt x="10462" y="3926"/>
                </a:cubicBezTo>
                <a:cubicBezTo>
                  <a:pt x="10466" y="3915"/>
                  <a:pt x="10590" y="3823"/>
                  <a:pt x="10596" y="3826"/>
                </a:cubicBezTo>
                <a:cubicBezTo>
                  <a:pt x="10594" y="3825"/>
                  <a:pt x="10643" y="3940"/>
                  <a:pt x="10648" y="3949"/>
                </a:cubicBezTo>
                <a:cubicBezTo>
                  <a:pt x="10663" y="3979"/>
                  <a:pt x="10735" y="3918"/>
                  <a:pt x="10751" y="3911"/>
                </a:cubicBezTo>
                <a:cubicBezTo>
                  <a:pt x="10777" y="3892"/>
                  <a:pt x="10794" y="3864"/>
                  <a:pt x="10820" y="3850"/>
                </a:cubicBezTo>
                <a:cubicBezTo>
                  <a:pt x="10843" y="3838"/>
                  <a:pt x="10863" y="3811"/>
                  <a:pt x="10887" y="3811"/>
                </a:cubicBezTo>
                <a:cubicBezTo>
                  <a:pt x="10926" y="3811"/>
                  <a:pt x="10910" y="3868"/>
                  <a:pt x="10936" y="3881"/>
                </a:cubicBezTo>
                <a:cubicBezTo>
                  <a:pt x="10971" y="3898"/>
                  <a:pt x="11007" y="3897"/>
                  <a:pt x="11042" y="3899"/>
                </a:cubicBezTo>
                <a:cubicBezTo>
                  <a:pt x="11061" y="3900"/>
                  <a:pt x="11113" y="3880"/>
                  <a:pt x="11067" y="3850"/>
                </a:cubicBezTo>
                <a:cubicBezTo>
                  <a:pt x="11048" y="3838"/>
                  <a:pt x="11015" y="3846"/>
                  <a:pt x="10999" y="3815"/>
                </a:cubicBezTo>
                <a:cubicBezTo>
                  <a:pt x="11002" y="3806"/>
                  <a:pt x="11007" y="3804"/>
                  <a:pt x="11012" y="3801"/>
                </a:cubicBezTo>
                <a:cubicBezTo>
                  <a:pt x="10964" y="3735"/>
                  <a:pt x="11058" y="3744"/>
                  <a:pt x="11063" y="3744"/>
                </a:cubicBezTo>
                <a:cubicBezTo>
                  <a:pt x="10995" y="3744"/>
                  <a:pt x="11034" y="3378"/>
                  <a:pt x="11090" y="3339"/>
                </a:cubicBezTo>
                <a:cubicBezTo>
                  <a:pt x="11131" y="3311"/>
                  <a:pt x="11124" y="3336"/>
                  <a:pt x="11153" y="3393"/>
                </a:cubicBezTo>
                <a:cubicBezTo>
                  <a:pt x="11193" y="3470"/>
                  <a:pt x="11243" y="3409"/>
                  <a:pt x="11207" y="3312"/>
                </a:cubicBezTo>
                <a:cubicBezTo>
                  <a:pt x="11223" y="3300"/>
                  <a:pt x="11231" y="3294"/>
                  <a:pt x="11240" y="3265"/>
                </a:cubicBezTo>
                <a:cubicBezTo>
                  <a:pt x="11204" y="3308"/>
                  <a:pt x="11173" y="3190"/>
                  <a:pt x="11177" y="3132"/>
                </a:cubicBezTo>
                <a:cubicBezTo>
                  <a:pt x="11179" y="3106"/>
                  <a:pt x="11194" y="3087"/>
                  <a:pt x="11213" y="3073"/>
                </a:cubicBezTo>
                <a:cubicBezTo>
                  <a:pt x="11173" y="3082"/>
                  <a:pt x="11137" y="3070"/>
                  <a:pt x="11110" y="3014"/>
                </a:cubicBezTo>
                <a:cubicBezTo>
                  <a:pt x="11080" y="2952"/>
                  <a:pt x="11027" y="3008"/>
                  <a:pt x="11048" y="2878"/>
                </a:cubicBezTo>
                <a:cubicBezTo>
                  <a:pt x="11058" y="2817"/>
                  <a:pt x="11047" y="2815"/>
                  <a:pt x="11040" y="2768"/>
                </a:cubicBezTo>
                <a:cubicBezTo>
                  <a:pt x="11028" y="2689"/>
                  <a:pt x="11021" y="2680"/>
                  <a:pt x="11040" y="2613"/>
                </a:cubicBezTo>
                <a:cubicBezTo>
                  <a:pt x="11061" y="2539"/>
                  <a:pt x="11184" y="2319"/>
                  <a:pt x="11234" y="2321"/>
                </a:cubicBezTo>
                <a:cubicBezTo>
                  <a:pt x="11189" y="2149"/>
                  <a:pt x="11044" y="2159"/>
                  <a:pt x="10997" y="2335"/>
                </a:cubicBezTo>
                <a:cubicBezTo>
                  <a:pt x="11002" y="2327"/>
                  <a:pt x="11044" y="2383"/>
                  <a:pt x="11004" y="2429"/>
                </a:cubicBezTo>
                <a:cubicBezTo>
                  <a:pt x="10985" y="2451"/>
                  <a:pt x="10985" y="2483"/>
                  <a:pt x="10964" y="2505"/>
                </a:cubicBezTo>
                <a:cubicBezTo>
                  <a:pt x="10919" y="2550"/>
                  <a:pt x="10886" y="2593"/>
                  <a:pt x="10845" y="2643"/>
                </a:cubicBezTo>
                <a:cubicBezTo>
                  <a:pt x="10817" y="2676"/>
                  <a:pt x="10784" y="2856"/>
                  <a:pt x="10808" y="2912"/>
                </a:cubicBezTo>
                <a:cubicBezTo>
                  <a:pt x="10832" y="2967"/>
                  <a:pt x="10965" y="3013"/>
                  <a:pt x="10885" y="3112"/>
                </a:cubicBezTo>
                <a:cubicBezTo>
                  <a:pt x="10905" y="3161"/>
                  <a:pt x="10850" y="3196"/>
                  <a:pt x="10837" y="3211"/>
                </a:cubicBezTo>
                <a:cubicBezTo>
                  <a:pt x="10801" y="3253"/>
                  <a:pt x="10792" y="3278"/>
                  <a:pt x="10788" y="3362"/>
                </a:cubicBezTo>
                <a:cubicBezTo>
                  <a:pt x="10779" y="3538"/>
                  <a:pt x="10766" y="3593"/>
                  <a:pt x="10683" y="3621"/>
                </a:cubicBezTo>
                <a:cubicBezTo>
                  <a:pt x="10634" y="3637"/>
                  <a:pt x="10673" y="3764"/>
                  <a:pt x="10598" y="3742"/>
                </a:cubicBezTo>
                <a:cubicBezTo>
                  <a:pt x="10569" y="3734"/>
                  <a:pt x="10560" y="3720"/>
                  <a:pt x="10553" y="3673"/>
                </a:cubicBezTo>
                <a:cubicBezTo>
                  <a:pt x="10552" y="3710"/>
                  <a:pt x="10537" y="3758"/>
                  <a:pt x="10534" y="3771"/>
                </a:cubicBezTo>
                <a:cubicBezTo>
                  <a:pt x="10525" y="3807"/>
                  <a:pt x="10543" y="3851"/>
                  <a:pt x="10506" y="3861"/>
                </a:cubicBezTo>
                <a:cubicBezTo>
                  <a:pt x="10496" y="3864"/>
                  <a:pt x="10451" y="3838"/>
                  <a:pt x="10471" y="3800"/>
                </a:cubicBezTo>
                <a:cubicBezTo>
                  <a:pt x="10479" y="3784"/>
                  <a:pt x="10496" y="3842"/>
                  <a:pt x="10503" y="3801"/>
                </a:cubicBezTo>
                <a:cubicBezTo>
                  <a:pt x="10509" y="3765"/>
                  <a:pt x="10478" y="3759"/>
                  <a:pt x="10471" y="3732"/>
                </a:cubicBezTo>
                <a:cubicBezTo>
                  <a:pt x="10461" y="3687"/>
                  <a:pt x="10530" y="3618"/>
                  <a:pt x="10545" y="3635"/>
                </a:cubicBezTo>
                <a:cubicBezTo>
                  <a:pt x="10530" y="3603"/>
                  <a:pt x="10535" y="3565"/>
                  <a:pt x="10553" y="3547"/>
                </a:cubicBezTo>
                <a:cubicBezTo>
                  <a:pt x="10528" y="3496"/>
                  <a:pt x="10409" y="3220"/>
                  <a:pt x="10453" y="3159"/>
                </a:cubicBezTo>
                <a:cubicBezTo>
                  <a:pt x="10433" y="3138"/>
                  <a:pt x="10436" y="3132"/>
                  <a:pt x="10429" y="3101"/>
                </a:cubicBezTo>
                <a:cubicBezTo>
                  <a:pt x="10424" y="3184"/>
                  <a:pt x="10319" y="3301"/>
                  <a:pt x="10277" y="3319"/>
                </a:cubicBezTo>
                <a:cubicBezTo>
                  <a:pt x="10193" y="3356"/>
                  <a:pt x="10156" y="3266"/>
                  <a:pt x="10137" y="3134"/>
                </a:cubicBezTo>
                <a:cubicBezTo>
                  <a:pt x="10100" y="3111"/>
                  <a:pt x="10101" y="2723"/>
                  <a:pt x="10139" y="2679"/>
                </a:cubicBezTo>
                <a:cubicBezTo>
                  <a:pt x="10160" y="2655"/>
                  <a:pt x="10177" y="2649"/>
                  <a:pt x="10192" y="2631"/>
                </a:cubicBezTo>
                <a:cubicBezTo>
                  <a:pt x="10208" y="2612"/>
                  <a:pt x="10297" y="2551"/>
                  <a:pt x="10302" y="2487"/>
                </a:cubicBezTo>
                <a:cubicBezTo>
                  <a:pt x="10309" y="2393"/>
                  <a:pt x="10356" y="2506"/>
                  <a:pt x="10381" y="2456"/>
                </a:cubicBezTo>
                <a:cubicBezTo>
                  <a:pt x="10405" y="2407"/>
                  <a:pt x="10413" y="2364"/>
                  <a:pt x="10453" y="2355"/>
                </a:cubicBezTo>
                <a:cubicBezTo>
                  <a:pt x="10470" y="2351"/>
                  <a:pt x="10521" y="2195"/>
                  <a:pt x="10532" y="2144"/>
                </a:cubicBezTo>
                <a:cubicBezTo>
                  <a:pt x="10545" y="2079"/>
                  <a:pt x="10642" y="1863"/>
                  <a:pt x="10680" y="1850"/>
                </a:cubicBezTo>
                <a:cubicBezTo>
                  <a:pt x="10659" y="1853"/>
                  <a:pt x="10537" y="1935"/>
                  <a:pt x="10566" y="1830"/>
                </a:cubicBezTo>
                <a:cubicBezTo>
                  <a:pt x="10575" y="1795"/>
                  <a:pt x="10698" y="1698"/>
                  <a:pt x="10718" y="1704"/>
                </a:cubicBezTo>
                <a:cubicBezTo>
                  <a:pt x="10716" y="1754"/>
                  <a:pt x="10749" y="1804"/>
                  <a:pt x="10768" y="1748"/>
                </a:cubicBezTo>
                <a:cubicBezTo>
                  <a:pt x="10699" y="1735"/>
                  <a:pt x="10765" y="1655"/>
                  <a:pt x="10797" y="1642"/>
                </a:cubicBezTo>
                <a:cubicBezTo>
                  <a:pt x="10821" y="1633"/>
                  <a:pt x="10856" y="1555"/>
                  <a:pt x="10881" y="1578"/>
                </a:cubicBezTo>
                <a:cubicBezTo>
                  <a:pt x="10893" y="1588"/>
                  <a:pt x="10891" y="1604"/>
                  <a:pt x="10904" y="1600"/>
                </a:cubicBezTo>
                <a:cubicBezTo>
                  <a:pt x="10935" y="1589"/>
                  <a:pt x="10981" y="1599"/>
                  <a:pt x="11008" y="1547"/>
                </a:cubicBezTo>
                <a:cubicBezTo>
                  <a:pt x="10956" y="1517"/>
                  <a:pt x="11053" y="1477"/>
                  <a:pt x="11064" y="1477"/>
                </a:cubicBezTo>
                <a:cubicBezTo>
                  <a:pt x="11097" y="1477"/>
                  <a:pt x="11125" y="1469"/>
                  <a:pt x="11158" y="1447"/>
                </a:cubicBezTo>
                <a:cubicBezTo>
                  <a:pt x="11188" y="1426"/>
                  <a:pt x="11238" y="1442"/>
                  <a:pt x="11238" y="1517"/>
                </a:cubicBezTo>
                <a:cubicBezTo>
                  <a:pt x="11295" y="1378"/>
                  <a:pt x="11328" y="1499"/>
                  <a:pt x="11389" y="1490"/>
                </a:cubicBezTo>
                <a:cubicBezTo>
                  <a:pt x="11455" y="1479"/>
                  <a:pt x="11491" y="1547"/>
                  <a:pt x="11410" y="1587"/>
                </a:cubicBezTo>
                <a:cubicBezTo>
                  <a:pt x="11420" y="1593"/>
                  <a:pt x="11428" y="1598"/>
                  <a:pt x="11434" y="1603"/>
                </a:cubicBezTo>
                <a:cubicBezTo>
                  <a:pt x="11456" y="1591"/>
                  <a:pt x="11476" y="1584"/>
                  <a:pt x="11487" y="1584"/>
                </a:cubicBezTo>
                <a:cubicBezTo>
                  <a:pt x="11528" y="1584"/>
                  <a:pt x="11581" y="1549"/>
                  <a:pt x="11597" y="1634"/>
                </a:cubicBezTo>
                <a:cubicBezTo>
                  <a:pt x="11598" y="1644"/>
                  <a:pt x="11714" y="1661"/>
                  <a:pt x="11724" y="1666"/>
                </a:cubicBezTo>
                <a:cubicBezTo>
                  <a:pt x="11769" y="1688"/>
                  <a:pt x="11810" y="1733"/>
                  <a:pt x="11854" y="1761"/>
                </a:cubicBezTo>
                <a:cubicBezTo>
                  <a:pt x="11920" y="1802"/>
                  <a:pt x="12171" y="1993"/>
                  <a:pt x="11989" y="2136"/>
                </a:cubicBezTo>
                <a:cubicBezTo>
                  <a:pt x="11908" y="2200"/>
                  <a:pt x="11805" y="2142"/>
                  <a:pt x="11723" y="2111"/>
                </a:cubicBezTo>
                <a:cubicBezTo>
                  <a:pt x="11748" y="2158"/>
                  <a:pt x="11705" y="2310"/>
                  <a:pt x="11757" y="2333"/>
                </a:cubicBezTo>
                <a:cubicBezTo>
                  <a:pt x="11785" y="2345"/>
                  <a:pt x="11871" y="2446"/>
                  <a:pt x="11898" y="2411"/>
                </a:cubicBezTo>
                <a:cubicBezTo>
                  <a:pt x="11852" y="2378"/>
                  <a:pt x="11819" y="2353"/>
                  <a:pt x="11787" y="2271"/>
                </a:cubicBezTo>
                <a:cubicBezTo>
                  <a:pt x="11820" y="2255"/>
                  <a:pt x="11853" y="2210"/>
                  <a:pt x="11886" y="2239"/>
                </a:cubicBezTo>
                <a:cubicBezTo>
                  <a:pt x="11898" y="2250"/>
                  <a:pt x="12001" y="2338"/>
                  <a:pt x="12012" y="2302"/>
                </a:cubicBezTo>
                <a:cubicBezTo>
                  <a:pt x="11983" y="2243"/>
                  <a:pt x="11929" y="2201"/>
                  <a:pt x="12003" y="2134"/>
                </a:cubicBezTo>
                <a:cubicBezTo>
                  <a:pt x="12072" y="2071"/>
                  <a:pt x="12118" y="2013"/>
                  <a:pt x="12192" y="2094"/>
                </a:cubicBezTo>
                <a:cubicBezTo>
                  <a:pt x="12193" y="2070"/>
                  <a:pt x="12195" y="2047"/>
                  <a:pt x="12198" y="2024"/>
                </a:cubicBezTo>
                <a:cubicBezTo>
                  <a:pt x="12159" y="2090"/>
                  <a:pt x="12155" y="1888"/>
                  <a:pt x="12155" y="1870"/>
                </a:cubicBezTo>
                <a:cubicBezTo>
                  <a:pt x="12154" y="1821"/>
                  <a:pt x="12102" y="1818"/>
                  <a:pt x="12101" y="1740"/>
                </a:cubicBezTo>
                <a:cubicBezTo>
                  <a:pt x="12167" y="1748"/>
                  <a:pt x="12227" y="1736"/>
                  <a:pt x="12288" y="1801"/>
                </a:cubicBezTo>
                <a:cubicBezTo>
                  <a:pt x="12378" y="1895"/>
                  <a:pt x="12278" y="1904"/>
                  <a:pt x="12251" y="1934"/>
                </a:cubicBezTo>
                <a:cubicBezTo>
                  <a:pt x="12260" y="1946"/>
                  <a:pt x="12365" y="2048"/>
                  <a:pt x="12360" y="1970"/>
                </a:cubicBezTo>
                <a:cubicBezTo>
                  <a:pt x="12355" y="1860"/>
                  <a:pt x="12428" y="1853"/>
                  <a:pt x="12463" y="1821"/>
                </a:cubicBezTo>
                <a:cubicBezTo>
                  <a:pt x="12536" y="1757"/>
                  <a:pt x="12625" y="1682"/>
                  <a:pt x="12706" y="1696"/>
                </a:cubicBezTo>
                <a:cubicBezTo>
                  <a:pt x="12701" y="1729"/>
                  <a:pt x="12681" y="1778"/>
                  <a:pt x="12682" y="1809"/>
                </a:cubicBezTo>
                <a:cubicBezTo>
                  <a:pt x="12736" y="1798"/>
                  <a:pt x="12921" y="1636"/>
                  <a:pt x="12958" y="1743"/>
                </a:cubicBezTo>
                <a:cubicBezTo>
                  <a:pt x="12967" y="1742"/>
                  <a:pt x="12976" y="1739"/>
                  <a:pt x="12985" y="1734"/>
                </a:cubicBezTo>
                <a:cubicBezTo>
                  <a:pt x="12949" y="1669"/>
                  <a:pt x="12892" y="1676"/>
                  <a:pt x="12856" y="1618"/>
                </a:cubicBezTo>
                <a:cubicBezTo>
                  <a:pt x="12813" y="1547"/>
                  <a:pt x="12862" y="1493"/>
                  <a:pt x="12897" y="1515"/>
                </a:cubicBezTo>
                <a:cubicBezTo>
                  <a:pt x="13024" y="1594"/>
                  <a:pt x="13156" y="1610"/>
                  <a:pt x="13283" y="1693"/>
                </a:cubicBezTo>
                <a:cubicBezTo>
                  <a:pt x="13254" y="1616"/>
                  <a:pt x="13276" y="1566"/>
                  <a:pt x="13240" y="1521"/>
                </a:cubicBezTo>
                <a:cubicBezTo>
                  <a:pt x="13213" y="1488"/>
                  <a:pt x="13210" y="1397"/>
                  <a:pt x="13246" y="1385"/>
                </a:cubicBezTo>
                <a:cubicBezTo>
                  <a:pt x="13292" y="1369"/>
                  <a:pt x="13279" y="1304"/>
                  <a:pt x="13285" y="1233"/>
                </a:cubicBezTo>
                <a:cubicBezTo>
                  <a:pt x="13293" y="1142"/>
                  <a:pt x="13379" y="1174"/>
                  <a:pt x="13412" y="1176"/>
                </a:cubicBezTo>
                <a:cubicBezTo>
                  <a:pt x="13440" y="1178"/>
                  <a:pt x="13471" y="1186"/>
                  <a:pt x="13493" y="1226"/>
                </a:cubicBezTo>
                <a:cubicBezTo>
                  <a:pt x="13527" y="1288"/>
                  <a:pt x="13494" y="1341"/>
                  <a:pt x="13507" y="1400"/>
                </a:cubicBezTo>
                <a:cubicBezTo>
                  <a:pt x="13534" y="1424"/>
                  <a:pt x="13526" y="1373"/>
                  <a:pt x="13539" y="1339"/>
                </a:cubicBezTo>
                <a:cubicBezTo>
                  <a:pt x="13553" y="1300"/>
                  <a:pt x="13576" y="1316"/>
                  <a:pt x="13592" y="1293"/>
                </a:cubicBezTo>
                <a:cubicBezTo>
                  <a:pt x="13591" y="1261"/>
                  <a:pt x="13553" y="1232"/>
                  <a:pt x="13580" y="1198"/>
                </a:cubicBezTo>
                <a:cubicBezTo>
                  <a:pt x="13622" y="1180"/>
                  <a:pt x="13647" y="1266"/>
                  <a:pt x="13661" y="1330"/>
                </a:cubicBezTo>
                <a:cubicBezTo>
                  <a:pt x="13717" y="1238"/>
                  <a:pt x="13798" y="1252"/>
                  <a:pt x="13863" y="1277"/>
                </a:cubicBezTo>
                <a:cubicBezTo>
                  <a:pt x="13713" y="1072"/>
                  <a:pt x="13979" y="1094"/>
                  <a:pt x="14027" y="1083"/>
                </a:cubicBezTo>
                <a:cubicBezTo>
                  <a:pt x="13991" y="944"/>
                  <a:pt x="14170" y="840"/>
                  <a:pt x="14210" y="832"/>
                </a:cubicBezTo>
                <a:cubicBezTo>
                  <a:pt x="14261" y="822"/>
                  <a:pt x="14312" y="775"/>
                  <a:pt x="14363" y="775"/>
                </a:cubicBezTo>
                <a:cubicBezTo>
                  <a:pt x="14407" y="775"/>
                  <a:pt x="14459" y="830"/>
                  <a:pt x="14503" y="793"/>
                </a:cubicBezTo>
                <a:cubicBezTo>
                  <a:pt x="14498" y="788"/>
                  <a:pt x="14492" y="783"/>
                  <a:pt x="14487" y="779"/>
                </a:cubicBezTo>
                <a:cubicBezTo>
                  <a:pt x="14517" y="749"/>
                  <a:pt x="14548" y="734"/>
                  <a:pt x="14581" y="740"/>
                </a:cubicBezTo>
                <a:cubicBezTo>
                  <a:pt x="14561" y="676"/>
                  <a:pt x="14601" y="623"/>
                  <a:pt x="14626" y="609"/>
                </a:cubicBezTo>
                <a:cubicBezTo>
                  <a:pt x="14585" y="613"/>
                  <a:pt x="14548" y="605"/>
                  <a:pt x="14508" y="634"/>
                </a:cubicBezTo>
                <a:cubicBezTo>
                  <a:pt x="14462" y="667"/>
                  <a:pt x="14473" y="606"/>
                  <a:pt x="14459" y="556"/>
                </a:cubicBezTo>
                <a:cubicBezTo>
                  <a:pt x="14460" y="479"/>
                  <a:pt x="14527" y="435"/>
                  <a:pt x="14551" y="527"/>
                </a:cubicBezTo>
                <a:cubicBezTo>
                  <a:pt x="14560" y="477"/>
                  <a:pt x="14693" y="523"/>
                  <a:pt x="14701" y="559"/>
                </a:cubicBezTo>
                <a:cubicBezTo>
                  <a:pt x="14700" y="582"/>
                  <a:pt x="14694" y="594"/>
                  <a:pt x="14681" y="596"/>
                </a:cubicBezTo>
                <a:cubicBezTo>
                  <a:pt x="14702" y="596"/>
                  <a:pt x="14866" y="624"/>
                  <a:pt x="14821" y="675"/>
                </a:cubicBezTo>
                <a:cubicBezTo>
                  <a:pt x="14855" y="679"/>
                  <a:pt x="14888" y="691"/>
                  <a:pt x="14922" y="685"/>
                </a:cubicBezTo>
                <a:cubicBezTo>
                  <a:pt x="14919" y="702"/>
                  <a:pt x="14914" y="720"/>
                  <a:pt x="14910" y="737"/>
                </a:cubicBezTo>
                <a:cubicBezTo>
                  <a:pt x="15020" y="724"/>
                  <a:pt x="15099" y="715"/>
                  <a:pt x="15207" y="776"/>
                </a:cubicBezTo>
                <a:cubicBezTo>
                  <a:pt x="15345" y="854"/>
                  <a:pt x="15319" y="939"/>
                  <a:pt x="15222" y="1066"/>
                </a:cubicBezTo>
                <a:cubicBezTo>
                  <a:pt x="15260" y="1028"/>
                  <a:pt x="15315" y="1081"/>
                  <a:pt x="15354" y="1085"/>
                </a:cubicBezTo>
                <a:cubicBezTo>
                  <a:pt x="15354" y="1064"/>
                  <a:pt x="15355" y="1043"/>
                  <a:pt x="15355" y="1023"/>
                </a:cubicBezTo>
                <a:cubicBezTo>
                  <a:pt x="15424" y="1132"/>
                  <a:pt x="15462" y="1089"/>
                  <a:pt x="15544" y="1088"/>
                </a:cubicBezTo>
                <a:cubicBezTo>
                  <a:pt x="15608" y="1085"/>
                  <a:pt x="15671" y="1110"/>
                  <a:pt x="15735" y="1109"/>
                </a:cubicBezTo>
                <a:cubicBezTo>
                  <a:pt x="15725" y="1125"/>
                  <a:pt x="15720" y="1153"/>
                  <a:pt x="15711" y="1170"/>
                </a:cubicBezTo>
                <a:cubicBezTo>
                  <a:pt x="15767" y="1211"/>
                  <a:pt x="15845" y="1182"/>
                  <a:pt x="15903" y="1177"/>
                </a:cubicBezTo>
                <a:cubicBezTo>
                  <a:pt x="15887" y="1161"/>
                  <a:pt x="15868" y="1147"/>
                  <a:pt x="15851" y="1137"/>
                </a:cubicBezTo>
                <a:cubicBezTo>
                  <a:pt x="15948" y="1046"/>
                  <a:pt x="16329" y="1094"/>
                  <a:pt x="16339" y="1370"/>
                </a:cubicBezTo>
                <a:cubicBezTo>
                  <a:pt x="16385" y="1408"/>
                  <a:pt x="16434" y="1449"/>
                  <a:pt x="16484" y="1467"/>
                </a:cubicBezTo>
                <a:cubicBezTo>
                  <a:pt x="16427" y="1224"/>
                  <a:pt x="16564" y="1401"/>
                  <a:pt x="16608" y="1387"/>
                </a:cubicBezTo>
                <a:cubicBezTo>
                  <a:pt x="16671" y="1364"/>
                  <a:pt x="16729" y="1373"/>
                  <a:pt x="16792" y="1362"/>
                </a:cubicBezTo>
                <a:cubicBezTo>
                  <a:pt x="16732" y="1317"/>
                  <a:pt x="16770" y="1222"/>
                  <a:pt x="16816" y="1210"/>
                </a:cubicBezTo>
                <a:cubicBezTo>
                  <a:pt x="16775" y="1213"/>
                  <a:pt x="16742" y="1144"/>
                  <a:pt x="16797" y="1133"/>
                </a:cubicBezTo>
                <a:cubicBezTo>
                  <a:pt x="16836" y="1125"/>
                  <a:pt x="16879" y="1141"/>
                  <a:pt x="16912" y="1180"/>
                </a:cubicBezTo>
                <a:cubicBezTo>
                  <a:pt x="16985" y="1265"/>
                  <a:pt x="17098" y="1182"/>
                  <a:pt x="17168" y="1279"/>
                </a:cubicBezTo>
                <a:cubicBezTo>
                  <a:pt x="17196" y="1214"/>
                  <a:pt x="17310" y="1270"/>
                  <a:pt x="17339" y="1293"/>
                </a:cubicBezTo>
                <a:cubicBezTo>
                  <a:pt x="17371" y="1319"/>
                  <a:pt x="17367" y="1353"/>
                  <a:pt x="17398" y="1369"/>
                </a:cubicBezTo>
                <a:cubicBezTo>
                  <a:pt x="17428" y="1384"/>
                  <a:pt x="17455" y="1397"/>
                  <a:pt x="17486" y="1403"/>
                </a:cubicBezTo>
                <a:cubicBezTo>
                  <a:pt x="17531" y="1412"/>
                  <a:pt x="17570" y="1476"/>
                  <a:pt x="17617" y="1452"/>
                </a:cubicBezTo>
                <a:cubicBezTo>
                  <a:pt x="17643" y="1439"/>
                  <a:pt x="17666" y="1425"/>
                  <a:pt x="17694" y="1422"/>
                </a:cubicBezTo>
                <a:cubicBezTo>
                  <a:pt x="17778" y="1412"/>
                  <a:pt x="17865" y="1416"/>
                  <a:pt x="17946" y="1460"/>
                </a:cubicBezTo>
                <a:cubicBezTo>
                  <a:pt x="18025" y="1503"/>
                  <a:pt x="18055" y="1598"/>
                  <a:pt x="18142" y="1596"/>
                </a:cubicBezTo>
                <a:cubicBezTo>
                  <a:pt x="18230" y="1596"/>
                  <a:pt x="18317" y="1630"/>
                  <a:pt x="18405" y="1630"/>
                </a:cubicBezTo>
                <a:cubicBezTo>
                  <a:pt x="18429" y="1630"/>
                  <a:pt x="18444" y="1561"/>
                  <a:pt x="18474" y="1561"/>
                </a:cubicBezTo>
                <a:cubicBezTo>
                  <a:pt x="18492" y="1561"/>
                  <a:pt x="18535" y="1598"/>
                  <a:pt x="18543" y="1574"/>
                </a:cubicBezTo>
                <a:cubicBezTo>
                  <a:pt x="18563" y="1518"/>
                  <a:pt x="18647" y="1570"/>
                  <a:pt x="18673" y="1573"/>
                </a:cubicBezTo>
                <a:cubicBezTo>
                  <a:pt x="18866" y="1573"/>
                  <a:pt x="19050" y="1703"/>
                  <a:pt x="19239" y="1764"/>
                </a:cubicBezTo>
                <a:cubicBezTo>
                  <a:pt x="19408" y="1819"/>
                  <a:pt x="19562" y="1961"/>
                  <a:pt x="19731" y="1990"/>
                </a:cubicBezTo>
                <a:cubicBezTo>
                  <a:pt x="19776" y="1998"/>
                  <a:pt x="19970" y="2079"/>
                  <a:pt x="19979" y="2180"/>
                </a:cubicBezTo>
                <a:cubicBezTo>
                  <a:pt x="20015" y="2210"/>
                  <a:pt x="19993" y="2265"/>
                  <a:pt x="19968" y="2268"/>
                </a:cubicBezTo>
                <a:cubicBezTo>
                  <a:pt x="19976" y="2282"/>
                  <a:pt x="20004" y="2357"/>
                  <a:pt x="20010" y="2383"/>
                </a:cubicBezTo>
                <a:cubicBezTo>
                  <a:pt x="20011" y="2384"/>
                  <a:pt x="20011" y="2386"/>
                  <a:pt x="20011" y="2388"/>
                </a:cubicBezTo>
                <a:cubicBezTo>
                  <a:pt x="19995" y="2523"/>
                  <a:pt x="19852" y="2396"/>
                  <a:pt x="19800" y="2374"/>
                </a:cubicBezTo>
                <a:cubicBezTo>
                  <a:pt x="19745" y="2350"/>
                  <a:pt x="19707" y="2276"/>
                  <a:pt x="19647" y="2276"/>
                </a:cubicBezTo>
                <a:cubicBezTo>
                  <a:pt x="19612" y="2276"/>
                  <a:pt x="19583" y="2280"/>
                  <a:pt x="19550" y="2249"/>
                </a:cubicBezTo>
                <a:cubicBezTo>
                  <a:pt x="19577" y="2323"/>
                  <a:pt x="19533" y="2374"/>
                  <a:pt x="19503" y="2388"/>
                </a:cubicBezTo>
                <a:cubicBezTo>
                  <a:pt x="19579" y="2415"/>
                  <a:pt x="19649" y="2520"/>
                  <a:pt x="19722" y="2580"/>
                </a:cubicBezTo>
                <a:cubicBezTo>
                  <a:pt x="19776" y="2626"/>
                  <a:pt x="19771" y="2711"/>
                  <a:pt x="19734" y="2730"/>
                </a:cubicBezTo>
                <a:cubicBezTo>
                  <a:pt x="19679" y="2668"/>
                  <a:pt x="19604" y="2694"/>
                  <a:pt x="19559" y="2772"/>
                </a:cubicBezTo>
                <a:cubicBezTo>
                  <a:pt x="19525" y="2831"/>
                  <a:pt x="19507" y="2923"/>
                  <a:pt x="19472" y="2976"/>
                </a:cubicBezTo>
                <a:cubicBezTo>
                  <a:pt x="19477" y="2976"/>
                  <a:pt x="19485" y="3078"/>
                  <a:pt x="19482" y="3099"/>
                </a:cubicBezTo>
                <a:cubicBezTo>
                  <a:pt x="19431" y="3059"/>
                  <a:pt x="19361" y="2937"/>
                  <a:pt x="19303" y="2972"/>
                </a:cubicBezTo>
                <a:cubicBezTo>
                  <a:pt x="19228" y="2972"/>
                  <a:pt x="19283" y="3126"/>
                  <a:pt x="19195" y="3006"/>
                </a:cubicBezTo>
                <a:cubicBezTo>
                  <a:pt x="19181" y="3014"/>
                  <a:pt x="19203" y="3152"/>
                  <a:pt x="19156" y="3092"/>
                </a:cubicBezTo>
                <a:cubicBezTo>
                  <a:pt x="19130" y="3059"/>
                  <a:pt x="19083" y="3059"/>
                  <a:pt x="19117" y="3087"/>
                </a:cubicBezTo>
                <a:cubicBezTo>
                  <a:pt x="19181" y="3139"/>
                  <a:pt x="19116" y="3301"/>
                  <a:pt x="19199" y="3301"/>
                </a:cubicBezTo>
                <a:cubicBezTo>
                  <a:pt x="19228" y="3307"/>
                  <a:pt x="19278" y="3358"/>
                  <a:pt x="19280" y="3421"/>
                </a:cubicBezTo>
                <a:cubicBezTo>
                  <a:pt x="19281" y="3466"/>
                  <a:pt x="19357" y="3519"/>
                  <a:pt x="19373" y="3548"/>
                </a:cubicBezTo>
                <a:cubicBezTo>
                  <a:pt x="19398" y="3585"/>
                  <a:pt x="19390" y="3617"/>
                  <a:pt x="19375" y="3660"/>
                </a:cubicBezTo>
                <a:cubicBezTo>
                  <a:pt x="19365" y="3687"/>
                  <a:pt x="19345" y="3639"/>
                  <a:pt x="19333" y="3630"/>
                </a:cubicBezTo>
                <a:cubicBezTo>
                  <a:pt x="19328" y="3661"/>
                  <a:pt x="19479" y="3899"/>
                  <a:pt x="19415" y="3900"/>
                </a:cubicBezTo>
                <a:cubicBezTo>
                  <a:pt x="19398" y="3900"/>
                  <a:pt x="19342" y="3849"/>
                  <a:pt x="19362" y="3931"/>
                </a:cubicBezTo>
                <a:cubicBezTo>
                  <a:pt x="19378" y="3995"/>
                  <a:pt x="19429" y="4058"/>
                  <a:pt x="19457" y="4107"/>
                </a:cubicBezTo>
                <a:cubicBezTo>
                  <a:pt x="19439" y="4105"/>
                  <a:pt x="19363" y="4074"/>
                  <a:pt x="19352" y="4102"/>
                </a:cubicBezTo>
                <a:cubicBezTo>
                  <a:pt x="19357" y="4156"/>
                  <a:pt x="19397" y="4178"/>
                  <a:pt x="19401" y="4256"/>
                </a:cubicBezTo>
                <a:cubicBezTo>
                  <a:pt x="19403" y="4301"/>
                  <a:pt x="19386" y="4419"/>
                  <a:pt x="19356" y="4419"/>
                </a:cubicBezTo>
                <a:cubicBezTo>
                  <a:pt x="19306" y="4419"/>
                  <a:pt x="19183" y="4147"/>
                  <a:pt x="19153" y="4084"/>
                </a:cubicBezTo>
                <a:cubicBezTo>
                  <a:pt x="19098" y="3968"/>
                  <a:pt x="19033" y="3878"/>
                  <a:pt x="18978" y="3761"/>
                </a:cubicBezTo>
                <a:cubicBezTo>
                  <a:pt x="18921" y="3638"/>
                  <a:pt x="18916" y="3563"/>
                  <a:pt x="18888" y="3425"/>
                </a:cubicBezTo>
                <a:cubicBezTo>
                  <a:pt x="18859" y="3291"/>
                  <a:pt x="18863" y="3371"/>
                  <a:pt x="18916" y="3301"/>
                </a:cubicBezTo>
                <a:cubicBezTo>
                  <a:pt x="18930" y="3283"/>
                  <a:pt x="18954" y="3016"/>
                  <a:pt x="18944" y="2993"/>
                </a:cubicBezTo>
                <a:cubicBezTo>
                  <a:pt x="18952" y="2946"/>
                  <a:pt x="18912" y="2969"/>
                  <a:pt x="18973" y="2905"/>
                </a:cubicBezTo>
                <a:cubicBezTo>
                  <a:pt x="18977" y="2858"/>
                  <a:pt x="18966" y="2826"/>
                  <a:pt x="18940" y="2778"/>
                </a:cubicBezTo>
                <a:cubicBezTo>
                  <a:pt x="18942" y="2802"/>
                  <a:pt x="18941" y="2827"/>
                  <a:pt x="18942" y="2852"/>
                </a:cubicBezTo>
                <a:cubicBezTo>
                  <a:pt x="18883" y="2762"/>
                  <a:pt x="18854" y="3037"/>
                  <a:pt x="18830" y="2974"/>
                </a:cubicBezTo>
                <a:cubicBezTo>
                  <a:pt x="18803" y="2907"/>
                  <a:pt x="18791" y="2949"/>
                  <a:pt x="18779" y="2927"/>
                </a:cubicBezTo>
                <a:cubicBezTo>
                  <a:pt x="18772" y="2915"/>
                  <a:pt x="18779" y="2882"/>
                  <a:pt x="18769" y="2872"/>
                </a:cubicBezTo>
                <a:cubicBezTo>
                  <a:pt x="18757" y="2860"/>
                  <a:pt x="18745" y="2793"/>
                  <a:pt x="18736" y="2793"/>
                </a:cubicBezTo>
                <a:cubicBezTo>
                  <a:pt x="18718" y="2770"/>
                  <a:pt x="18673" y="2775"/>
                  <a:pt x="18652" y="2778"/>
                </a:cubicBezTo>
                <a:cubicBezTo>
                  <a:pt x="18624" y="2781"/>
                  <a:pt x="18592" y="2764"/>
                  <a:pt x="18598" y="2840"/>
                </a:cubicBezTo>
                <a:cubicBezTo>
                  <a:pt x="18603" y="2896"/>
                  <a:pt x="18567" y="3002"/>
                  <a:pt x="18585" y="3048"/>
                </a:cubicBezTo>
                <a:cubicBezTo>
                  <a:pt x="18603" y="3078"/>
                  <a:pt x="18701" y="3060"/>
                  <a:pt x="18692" y="3144"/>
                </a:cubicBezTo>
                <a:cubicBezTo>
                  <a:pt x="18685" y="3212"/>
                  <a:pt x="18603" y="3176"/>
                  <a:pt x="18578" y="3187"/>
                </a:cubicBezTo>
                <a:cubicBezTo>
                  <a:pt x="18500" y="3221"/>
                  <a:pt x="18468" y="3219"/>
                  <a:pt x="18401" y="3135"/>
                </a:cubicBezTo>
                <a:cubicBezTo>
                  <a:pt x="18413" y="3133"/>
                  <a:pt x="18424" y="3122"/>
                  <a:pt x="18436" y="3121"/>
                </a:cubicBezTo>
                <a:cubicBezTo>
                  <a:pt x="18403" y="3095"/>
                  <a:pt x="18354" y="3080"/>
                  <a:pt x="18317" y="3083"/>
                </a:cubicBezTo>
                <a:cubicBezTo>
                  <a:pt x="18326" y="3099"/>
                  <a:pt x="18330" y="3123"/>
                  <a:pt x="18339" y="3139"/>
                </a:cubicBezTo>
                <a:cubicBezTo>
                  <a:pt x="18250" y="3156"/>
                  <a:pt x="18162" y="3113"/>
                  <a:pt x="18074" y="3132"/>
                </a:cubicBezTo>
                <a:cubicBezTo>
                  <a:pt x="18040" y="3139"/>
                  <a:pt x="17985" y="3111"/>
                  <a:pt x="17956" y="3151"/>
                </a:cubicBezTo>
                <a:cubicBezTo>
                  <a:pt x="17939" y="3173"/>
                  <a:pt x="17949" y="3225"/>
                  <a:pt x="17933" y="3256"/>
                </a:cubicBezTo>
                <a:cubicBezTo>
                  <a:pt x="17914" y="3289"/>
                  <a:pt x="17947" y="3320"/>
                  <a:pt x="17939" y="3361"/>
                </a:cubicBezTo>
                <a:cubicBezTo>
                  <a:pt x="17932" y="3394"/>
                  <a:pt x="17908" y="3424"/>
                  <a:pt x="17899" y="3460"/>
                </a:cubicBezTo>
                <a:cubicBezTo>
                  <a:pt x="17881" y="3508"/>
                  <a:pt x="17891" y="3583"/>
                  <a:pt x="17873" y="3641"/>
                </a:cubicBezTo>
                <a:cubicBezTo>
                  <a:pt x="17862" y="3673"/>
                  <a:pt x="17835" y="3722"/>
                  <a:pt x="17833" y="3763"/>
                </a:cubicBezTo>
                <a:cubicBezTo>
                  <a:pt x="17881" y="3817"/>
                  <a:pt x="17929" y="3740"/>
                  <a:pt x="17962" y="3859"/>
                </a:cubicBezTo>
                <a:cubicBezTo>
                  <a:pt x="17985" y="3944"/>
                  <a:pt x="18030" y="3848"/>
                  <a:pt x="18046" y="3945"/>
                </a:cubicBezTo>
                <a:cubicBezTo>
                  <a:pt x="18040" y="3897"/>
                  <a:pt x="18039" y="3869"/>
                  <a:pt x="18044" y="3826"/>
                </a:cubicBezTo>
                <a:cubicBezTo>
                  <a:pt x="18152" y="3829"/>
                  <a:pt x="18272" y="3929"/>
                  <a:pt x="18326" y="4104"/>
                </a:cubicBezTo>
                <a:cubicBezTo>
                  <a:pt x="18340" y="4152"/>
                  <a:pt x="18370" y="4165"/>
                  <a:pt x="18373" y="4227"/>
                </a:cubicBezTo>
                <a:cubicBezTo>
                  <a:pt x="18376" y="4293"/>
                  <a:pt x="18375" y="4342"/>
                  <a:pt x="18392" y="4404"/>
                </a:cubicBezTo>
                <a:cubicBezTo>
                  <a:pt x="18428" y="4529"/>
                  <a:pt x="18523" y="4683"/>
                  <a:pt x="18490" y="4842"/>
                </a:cubicBezTo>
                <a:cubicBezTo>
                  <a:pt x="18477" y="4903"/>
                  <a:pt x="18472" y="4994"/>
                  <a:pt x="18479" y="5057"/>
                </a:cubicBezTo>
                <a:cubicBezTo>
                  <a:pt x="18491" y="5165"/>
                  <a:pt x="18464" y="5227"/>
                  <a:pt x="18456" y="5327"/>
                </a:cubicBezTo>
                <a:cubicBezTo>
                  <a:pt x="18447" y="5443"/>
                  <a:pt x="18429" y="5544"/>
                  <a:pt x="18398" y="5637"/>
                </a:cubicBezTo>
                <a:cubicBezTo>
                  <a:pt x="18344" y="5804"/>
                  <a:pt x="18279" y="5672"/>
                  <a:pt x="18229" y="5628"/>
                </a:cubicBezTo>
                <a:cubicBezTo>
                  <a:pt x="18223" y="5722"/>
                  <a:pt x="18192" y="5681"/>
                  <a:pt x="18181" y="5725"/>
                </a:cubicBezTo>
                <a:cubicBezTo>
                  <a:pt x="18196" y="5750"/>
                  <a:pt x="18209" y="5785"/>
                  <a:pt x="18220" y="5817"/>
                </a:cubicBezTo>
                <a:cubicBezTo>
                  <a:pt x="18133" y="5768"/>
                  <a:pt x="18206" y="5973"/>
                  <a:pt x="18200" y="6028"/>
                </a:cubicBezTo>
                <a:cubicBezTo>
                  <a:pt x="18193" y="6100"/>
                  <a:pt x="18135" y="6157"/>
                  <a:pt x="18115" y="6205"/>
                </a:cubicBezTo>
                <a:cubicBezTo>
                  <a:pt x="18083" y="6284"/>
                  <a:pt x="18204" y="6324"/>
                  <a:pt x="18203" y="6323"/>
                </a:cubicBezTo>
                <a:cubicBezTo>
                  <a:pt x="18264" y="6443"/>
                  <a:pt x="18341" y="6545"/>
                  <a:pt x="18369" y="6717"/>
                </a:cubicBezTo>
                <a:cubicBezTo>
                  <a:pt x="18380" y="6770"/>
                  <a:pt x="18396" y="6825"/>
                  <a:pt x="18392" y="6886"/>
                </a:cubicBezTo>
                <a:cubicBezTo>
                  <a:pt x="18390" y="6911"/>
                  <a:pt x="18361" y="7025"/>
                  <a:pt x="18351" y="7031"/>
                </a:cubicBezTo>
                <a:cubicBezTo>
                  <a:pt x="18340" y="7042"/>
                  <a:pt x="18329" y="7020"/>
                  <a:pt x="18318" y="7008"/>
                </a:cubicBezTo>
                <a:cubicBezTo>
                  <a:pt x="18318" y="7008"/>
                  <a:pt x="18318" y="7008"/>
                  <a:pt x="18318" y="7008"/>
                </a:cubicBezTo>
                <a:cubicBezTo>
                  <a:pt x="18306" y="7020"/>
                  <a:pt x="18289" y="7036"/>
                  <a:pt x="18265" y="7060"/>
                </a:cubicBezTo>
                <a:cubicBezTo>
                  <a:pt x="18176" y="7146"/>
                  <a:pt x="18184" y="6950"/>
                  <a:pt x="18167" y="6847"/>
                </a:cubicBezTo>
                <a:cubicBezTo>
                  <a:pt x="18164" y="6776"/>
                  <a:pt x="18129" y="6739"/>
                  <a:pt x="18117" y="6676"/>
                </a:cubicBezTo>
                <a:cubicBezTo>
                  <a:pt x="18101" y="6595"/>
                  <a:pt x="18141" y="6632"/>
                  <a:pt x="18113" y="6550"/>
                </a:cubicBezTo>
                <a:cubicBezTo>
                  <a:pt x="18101" y="6586"/>
                  <a:pt x="18090" y="6580"/>
                  <a:pt x="18078" y="6540"/>
                </a:cubicBezTo>
                <a:cubicBezTo>
                  <a:pt x="18074" y="6547"/>
                  <a:pt x="18018" y="6576"/>
                  <a:pt x="18018" y="6576"/>
                </a:cubicBezTo>
                <a:cubicBezTo>
                  <a:pt x="18004" y="6566"/>
                  <a:pt x="17996" y="6503"/>
                  <a:pt x="17977" y="6485"/>
                </a:cubicBezTo>
                <a:cubicBezTo>
                  <a:pt x="17941" y="6449"/>
                  <a:pt x="17958" y="6346"/>
                  <a:pt x="17946" y="6282"/>
                </a:cubicBezTo>
                <a:cubicBezTo>
                  <a:pt x="17932" y="6208"/>
                  <a:pt x="17786" y="6152"/>
                  <a:pt x="17782" y="6276"/>
                </a:cubicBezTo>
                <a:cubicBezTo>
                  <a:pt x="17777" y="6477"/>
                  <a:pt x="17641" y="6326"/>
                  <a:pt x="17711" y="6274"/>
                </a:cubicBezTo>
                <a:cubicBezTo>
                  <a:pt x="17654" y="6210"/>
                  <a:pt x="17746" y="6023"/>
                  <a:pt x="17662" y="6023"/>
                </a:cubicBezTo>
                <a:cubicBezTo>
                  <a:pt x="17652" y="6023"/>
                  <a:pt x="17607" y="6146"/>
                  <a:pt x="17601" y="6164"/>
                </a:cubicBezTo>
                <a:cubicBezTo>
                  <a:pt x="17571" y="6205"/>
                  <a:pt x="17565" y="6407"/>
                  <a:pt x="17498" y="6306"/>
                </a:cubicBezTo>
                <a:cubicBezTo>
                  <a:pt x="17500" y="6461"/>
                  <a:pt x="17576" y="6387"/>
                  <a:pt x="17610" y="6440"/>
                </a:cubicBezTo>
                <a:cubicBezTo>
                  <a:pt x="17617" y="6451"/>
                  <a:pt x="17648" y="6655"/>
                  <a:pt x="17669" y="6553"/>
                </a:cubicBezTo>
                <a:cubicBezTo>
                  <a:pt x="17682" y="6491"/>
                  <a:pt x="17710" y="6439"/>
                  <a:pt x="17745" y="6467"/>
                </a:cubicBezTo>
                <a:cubicBezTo>
                  <a:pt x="17785" y="6498"/>
                  <a:pt x="17900" y="6520"/>
                  <a:pt x="17885" y="6642"/>
                </a:cubicBezTo>
                <a:cubicBezTo>
                  <a:pt x="17879" y="6694"/>
                  <a:pt x="17813" y="6679"/>
                  <a:pt x="17790" y="6712"/>
                </a:cubicBezTo>
                <a:cubicBezTo>
                  <a:pt x="17756" y="6758"/>
                  <a:pt x="17742" y="6879"/>
                  <a:pt x="17731" y="6952"/>
                </a:cubicBezTo>
                <a:cubicBezTo>
                  <a:pt x="17765" y="6966"/>
                  <a:pt x="17821" y="7061"/>
                  <a:pt x="17838" y="7109"/>
                </a:cubicBezTo>
                <a:cubicBezTo>
                  <a:pt x="17860" y="7168"/>
                  <a:pt x="17880" y="7244"/>
                  <a:pt x="17903" y="7299"/>
                </a:cubicBezTo>
                <a:cubicBezTo>
                  <a:pt x="17915" y="7327"/>
                  <a:pt x="17941" y="7302"/>
                  <a:pt x="17949" y="7356"/>
                </a:cubicBezTo>
                <a:cubicBezTo>
                  <a:pt x="17960" y="7417"/>
                  <a:pt x="18024" y="7446"/>
                  <a:pt x="17993" y="7519"/>
                </a:cubicBezTo>
                <a:cubicBezTo>
                  <a:pt x="18050" y="7613"/>
                  <a:pt x="18001" y="7612"/>
                  <a:pt x="17976" y="7670"/>
                </a:cubicBezTo>
                <a:cubicBezTo>
                  <a:pt x="18050" y="7659"/>
                  <a:pt x="18061" y="7824"/>
                  <a:pt x="18068" y="7928"/>
                </a:cubicBezTo>
                <a:cubicBezTo>
                  <a:pt x="18062" y="7926"/>
                  <a:pt x="18057" y="7924"/>
                  <a:pt x="18051" y="7922"/>
                </a:cubicBezTo>
                <a:cubicBezTo>
                  <a:pt x="18061" y="7974"/>
                  <a:pt x="18075" y="8133"/>
                  <a:pt x="18021" y="8076"/>
                </a:cubicBezTo>
                <a:cubicBezTo>
                  <a:pt x="17985" y="8265"/>
                  <a:pt x="17976" y="8451"/>
                  <a:pt x="17931" y="8631"/>
                </a:cubicBezTo>
                <a:cubicBezTo>
                  <a:pt x="17905" y="8733"/>
                  <a:pt x="17776" y="8976"/>
                  <a:pt x="17715" y="8976"/>
                </a:cubicBezTo>
                <a:cubicBezTo>
                  <a:pt x="17652" y="8976"/>
                  <a:pt x="17598" y="9022"/>
                  <a:pt x="17552" y="9095"/>
                </a:cubicBezTo>
                <a:cubicBezTo>
                  <a:pt x="17535" y="9123"/>
                  <a:pt x="17448" y="9179"/>
                  <a:pt x="17431" y="9181"/>
                </a:cubicBezTo>
                <a:cubicBezTo>
                  <a:pt x="17364" y="9184"/>
                  <a:pt x="17449" y="9297"/>
                  <a:pt x="17408" y="9353"/>
                </a:cubicBezTo>
                <a:cubicBezTo>
                  <a:pt x="17507" y="9324"/>
                  <a:pt x="17425" y="9636"/>
                  <a:pt x="17370" y="9636"/>
                </a:cubicBezTo>
                <a:cubicBezTo>
                  <a:pt x="17270" y="9636"/>
                  <a:pt x="17288" y="9365"/>
                  <a:pt x="17361" y="9358"/>
                </a:cubicBezTo>
                <a:cubicBezTo>
                  <a:pt x="17350" y="9334"/>
                  <a:pt x="17325" y="9190"/>
                  <a:pt x="17324" y="9156"/>
                </a:cubicBezTo>
                <a:cubicBezTo>
                  <a:pt x="17316" y="9189"/>
                  <a:pt x="17291" y="9190"/>
                  <a:pt x="17281" y="9161"/>
                </a:cubicBezTo>
                <a:cubicBezTo>
                  <a:pt x="17243" y="9088"/>
                  <a:pt x="17248" y="9160"/>
                  <a:pt x="17219" y="9197"/>
                </a:cubicBezTo>
                <a:cubicBezTo>
                  <a:pt x="17182" y="9244"/>
                  <a:pt x="17166" y="9275"/>
                  <a:pt x="17150" y="9354"/>
                </a:cubicBezTo>
                <a:cubicBezTo>
                  <a:pt x="17124" y="9477"/>
                  <a:pt x="17087" y="9557"/>
                  <a:pt x="17164" y="9664"/>
                </a:cubicBezTo>
                <a:cubicBezTo>
                  <a:pt x="17188" y="9696"/>
                  <a:pt x="17206" y="9784"/>
                  <a:pt x="17231" y="9835"/>
                </a:cubicBezTo>
                <a:cubicBezTo>
                  <a:pt x="17328" y="10031"/>
                  <a:pt x="17424" y="10197"/>
                  <a:pt x="17432" y="10502"/>
                </a:cubicBezTo>
                <a:cubicBezTo>
                  <a:pt x="17438" y="10648"/>
                  <a:pt x="17430" y="10811"/>
                  <a:pt x="17361" y="10885"/>
                </a:cubicBezTo>
                <a:cubicBezTo>
                  <a:pt x="17340" y="10914"/>
                  <a:pt x="17293" y="10991"/>
                  <a:pt x="17270" y="10968"/>
                </a:cubicBezTo>
                <a:cubicBezTo>
                  <a:pt x="17263" y="11100"/>
                  <a:pt x="17151" y="11291"/>
                  <a:pt x="17090" y="11258"/>
                </a:cubicBezTo>
                <a:cubicBezTo>
                  <a:pt x="17118" y="11181"/>
                  <a:pt x="17097" y="11088"/>
                  <a:pt x="17116" y="11006"/>
                </a:cubicBezTo>
                <a:cubicBezTo>
                  <a:pt x="17073" y="10993"/>
                  <a:pt x="17046" y="10880"/>
                  <a:pt x="17017" y="10842"/>
                </a:cubicBezTo>
                <a:cubicBezTo>
                  <a:pt x="16989" y="10905"/>
                  <a:pt x="16971" y="10844"/>
                  <a:pt x="16968" y="10780"/>
                </a:cubicBezTo>
                <a:cubicBezTo>
                  <a:pt x="16965" y="10686"/>
                  <a:pt x="16934" y="10728"/>
                  <a:pt x="16913" y="10691"/>
                </a:cubicBezTo>
                <a:cubicBezTo>
                  <a:pt x="16895" y="10659"/>
                  <a:pt x="16880" y="10623"/>
                  <a:pt x="16865" y="10602"/>
                </a:cubicBezTo>
                <a:cubicBezTo>
                  <a:pt x="16810" y="10628"/>
                  <a:pt x="16803" y="10558"/>
                  <a:pt x="16804" y="10467"/>
                </a:cubicBezTo>
                <a:cubicBezTo>
                  <a:pt x="16795" y="10469"/>
                  <a:pt x="16786" y="10471"/>
                  <a:pt x="16776" y="10471"/>
                </a:cubicBezTo>
                <a:cubicBezTo>
                  <a:pt x="16798" y="10597"/>
                  <a:pt x="16682" y="11080"/>
                  <a:pt x="16768" y="11080"/>
                </a:cubicBezTo>
                <a:cubicBezTo>
                  <a:pt x="16779" y="11119"/>
                  <a:pt x="16820" y="11218"/>
                  <a:pt x="16823" y="11285"/>
                </a:cubicBezTo>
                <a:cubicBezTo>
                  <a:pt x="16827" y="11367"/>
                  <a:pt x="16810" y="11442"/>
                  <a:pt x="16872" y="11466"/>
                </a:cubicBezTo>
                <a:cubicBezTo>
                  <a:pt x="16934" y="11490"/>
                  <a:pt x="16960" y="11614"/>
                  <a:pt x="17010" y="11684"/>
                </a:cubicBezTo>
                <a:cubicBezTo>
                  <a:pt x="17073" y="11771"/>
                  <a:pt x="17031" y="11872"/>
                  <a:pt x="17050" y="11981"/>
                </a:cubicBezTo>
                <a:cubicBezTo>
                  <a:pt x="17057" y="12023"/>
                  <a:pt x="17049" y="12073"/>
                  <a:pt x="17056" y="12112"/>
                </a:cubicBezTo>
                <a:cubicBezTo>
                  <a:pt x="17078" y="12149"/>
                  <a:pt x="17089" y="12165"/>
                  <a:pt x="17099" y="12229"/>
                </a:cubicBezTo>
                <a:cubicBezTo>
                  <a:pt x="17116" y="12345"/>
                  <a:pt x="17111" y="12381"/>
                  <a:pt x="17094" y="12493"/>
                </a:cubicBezTo>
                <a:cubicBezTo>
                  <a:pt x="17063" y="12447"/>
                  <a:pt x="17032" y="12400"/>
                  <a:pt x="17001" y="12354"/>
                </a:cubicBezTo>
                <a:lnTo>
                  <a:pt x="17015" y="12354"/>
                </a:lnTo>
                <a:cubicBezTo>
                  <a:pt x="16947" y="12235"/>
                  <a:pt x="16823" y="12103"/>
                  <a:pt x="16823" y="11890"/>
                </a:cubicBezTo>
                <a:cubicBezTo>
                  <a:pt x="16823" y="11666"/>
                  <a:pt x="16752" y="11500"/>
                  <a:pt x="16690" y="11329"/>
                </a:cubicBezTo>
                <a:cubicBezTo>
                  <a:pt x="16685" y="11373"/>
                  <a:pt x="16662" y="11399"/>
                  <a:pt x="16649" y="11349"/>
                </a:cubicBezTo>
                <a:cubicBezTo>
                  <a:pt x="16630" y="11269"/>
                  <a:pt x="16644" y="11146"/>
                  <a:pt x="16653" y="11067"/>
                </a:cubicBezTo>
                <a:cubicBezTo>
                  <a:pt x="16657" y="11029"/>
                  <a:pt x="16641" y="11028"/>
                  <a:pt x="16632" y="10979"/>
                </a:cubicBezTo>
                <a:cubicBezTo>
                  <a:pt x="16621" y="10918"/>
                  <a:pt x="16639" y="10808"/>
                  <a:pt x="16637" y="10738"/>
                </a:cubicBezTo>
                <a:cubicBezTo>
                  <a:pt x="16630" y="10655"/>
                  <a:pt x="16627" y="10548"/>
                  <a:pt x="16613" y="10479"/>
                </a:cubicBezTo>
                <a:cubicBezTo>
                  <a:pt x="16601" y="10423"/>
                  <a:pt x="16577" y="10425"/>
                  <a:pt x="16571" y="10334"/>
                </a:cubicBezTo>
                <a:cubicBezTo>
                  <a:pt x="16565" y="10247"/>
                  <a:pt x="16545" y="10134"/>
                  <a:pt x="16532" y="10049"/>
                </a:cubicBezTo>
                <a:cubicBezTo>
                  <a:pt x="16527" y="10041"/>
                  <a:pt x="16495" y="9936"/>
                  <a:pt x="16493" y="9923"/>
                </a:cubicBezTo>
                <a:cubicBezTo>
                  <a:pt x="16479" y="9986"/>
                  <a:pt x="16436" y="10018"/>
                  <a:pt x="16416" y="10076"/>
                </a:cubicBezTo>
                <a:close/>
                <a:moveTo>
                  <a:pt x="12039" y="6848"/>
                </a:moveTo>
                <a:cubicBezTo>
                  <a:pt x="12004" y="6889"/>
                  <a:pt x="11971" y="6901"/>
                  <a:pt x="11932" y="6892"/>
                </a:cubicBezTo>
                <a:cubicBezTo>
                  <a:pt x="11932" y="6932"/>
                  <a:pt x="11903" y="6952"/>
                  <a:pt x="11887" y="6931"/>
                </a:cubicBezTo>
                <a:cubicBezTo>
                  <a:pt x="11912" y="7084"/>
                  <a:pt x="11966" y="6955"/>
                  <a:pt x="12013" y="6961"/>
                </a:cubicBezTo>
                <a:cubicBezTo>
                  <a:pt x="11972" y="6961"/>
                  <a:pt x="12039" y="6848"/>
                  <a:pt x="12039" y="6848"/>
                </a:cubicBezTo>
                <a:close/>
                <a:moveTo>
                  <a:pt x="11471" y="6912"/>
                </a:moveTo>
                <a:cubicBezTo>
                  <a:pt x="11473" y="6912"/>
                  <a:pt x="11474" y="6911"/>
                  <a:pt x="11475" y="6911"/>
                </a:cubicBezTo>
                <a:cubicBezTo>
                  <a:pt x="11473" y="6910"/>
                  <a:pt x="11471" y="6909"/>
                  <a:pt x="11471" y="6912"/>
                </a:cubicBezTo>
                <a:close/>
                <a:moveTo>
                  <a:pt x="11509" y="6902"/>
                </a:moveTo>
                <a:cubicBezTo>
                  <a:pt x="11498" y="6908"/>
                  <a:pt x="11487" y="6911"/>
                  <a:pt x="11475" y="6911"/>
                </a:cubicBezTo>
                <a:cubicBezTo>
                  <a:pt x="11478" y="6913"/>
                  <a:pt x="11481" y="6917"/>
                  <a:pt x="11471" y="6912"/>
                </a:cubicBezTo>
                <a:cubicBezTo>
                  <a:pt x="11469" y="6937"/>
                  <a:pt x="11323" y="6767"/>
                  <a:pt x="11326" y="6909"/>
                </a:cubicBezTo>
                <a:cubicBezTo>
                  <a:pt x="11338" y="6910"/>
                  <a:pt x="11523" y="6995"/>
                  <a:pt x="11509" y="6902"/>
                </a:cubicBezTo>
                <a:close/>
                <a:moveTo>
                  <a:pt x="11163" y="3222"/>
                </a:moveTo>
                <a:cubicBezTo>
                  <a:pt x="11158" y="3206"/>
                  <a:pt x="11134" y="3222"/>
                  <a:pt x="11128" y="3223"/>
                </a:cubicBezTo>
                <a:cubicBezTo>
                  <a:pt x="11129" y="3223"/>
                  <a:pt x="11129" y="3223"/>
                  <a:pt x="11127" y="3223"/>
                </a:cubicBezTo>
                <a:cubicBezTo>
                  <a:pt x="10995" y="3248"/>
                  <a:pt x="11196" y="3337"/>
                  <a:pt x="11163" y="3222"/>
                </a:cubicBezTo>
                <a:close/>
                <a:moveTo>
                  <a:pt x="9199" y="4318"/>
                </a:moveTo>
                <a:cubicBezTo>
                  <a:pt x="9237" y="4364"/>
                  <a:pt x="9417" y="4225"/>
                  <a:pt x="9445" y="4143"/>
                </a:cubicBezTo>
                <a:cubicBezTo>
                  <a:pt x="9480" y="4037"/>
                  <a:pt x="9429" y="3960"/>
                  <a:pt x="9472" y="3886"/>
                </a:cubicBezTo>
                <a:cubicBezTo>
                  <a:pt x="9496" y="3845"/>
                  <a:pt x="9487" y="3733"/>
                  <a:pt x="9463" y="3699"/>
                </a:cubicBezTo>
                <a:cubicBezTo>
                  <a:pt x="9443" y="3670"/>
                  <a:pt x="9366" y="3695"/>
                  <a:pt x="9346" y="3719"/>
                </a:cubicBezTo>
                <a:cubicBezTo>
                  <a:pt x="9338" y="3728"/>
                  <a:pt x="9268" y="3818"/>
                  <a:pt x="9314" y="3838"/>
                </a:cubicBezTo>
                <a:cubicBezTo>
                  <a:pt x="9293" y="3875"/>
                  <a:pt x="9200" y="3806"/>
                  <a:pt x="9207" y="3909"/>
                </a:cubicBezTo>
                <a:cubicBezTo>
                  <a:pt x="9211" y="3977"/>
                  <a:pt x="9194" y="4039"/>
                  <a:pt x="9251" y="4049"/>
                </a:cubicBezTo>
                <a:cubicBezTo>
                  <a:pt x="9233" y="4073"/>
                  <a:pt x="9154" y="4219"/>
                  <a:pt x="9181" y="4224"/>
                </a:cubicBezTo>
                <a:cubicBezTo>
                  <a:pt x="9160" y="4247"/>
                  <a:pt x="9196" y="4315"/>
                  <a:pt x="9199" y="4318"/>
                </a:cubicBezTo>
                <a:close/>
                <a:moveTo>
                  <a:pt x="10468" y="511"/>
                </a:moveTo>
                <a:cubicBezTo>
                  <a:pt x="10485" y="525"/>
                  <a:pt x="10535" y="553"/>
                  <a:pt x="10582" y="560"/>
                </a:cubicBezTo>
                <a:cubicBezTo>
                  <a:pt x="10490" y="583"/>
                  <a:pt x="10602" y="674"/>
                  <a:pt x="10627" y="696"/>
                </a:cubicBezTo>
                <a:cubicBezTo>
                  <a:pt x="10646" y="713"/>
                  <a:pt x="10674" y="760"/>
                  <a:pt x="10697" y="760"/>
                </a:cubicBezTo>
                <a:cubicBezTo>
                  <a:pt x="10732" y="761"/>
                  <a:pt x="10714" y="667"/>
                  <a:pt x="10738" y="643"/>
                </a:cubicBezTo>
                <a:cubicBezTo>
                  <a:pt x="10789" y="591"/>
                  <a:pt x="10813" y="455"/>
                  <a:pt x="10883" y="557"/>
                </a:cubicBezTo>
                <a:cubicBezTo>
                  <a:pt x="10923" y="615"/>
                  <a:pt x="10877" y="618"/>
                  <a:pt x="10913" y="650"/>
                </a:cubicBezTo>
                <a:cubicBezTo>
                  <a:pt x="10975" y="704"/>
                  <a:pt x="11012" y="631"/>
                  <a:pt x="11070" y="613"/>
                </a:cubicBezTo>
                <a:cubicBezTo>
                  <a:pt x="11024" y="536"/>
                  <a:pt x="10901" y="482"/>
                  <a:pt x="10842" y="463"/>
                </a:cubicBezTo>
                <a:cubicBezTo>
                  <a:pt x="10813" y="453"/>
                  <a:pt x="10606" y="272"/>
                  <a:pt x="10654" y="433"/>
                </a:cubicBezTo>
                <a:cubicBezTo>
                  <a:pt x="10612" y="369"/>
                  <a:pt x="10549" y="349"/>
                  <a:pt x="10497" y="360"/>
                </a:cubicBezTo>
                <a:cubicBezTo>
                  <a:pt x="10457" y="369"/>
                  <a:pt x="10404" y="462"/>
                  <a:pt x="10468" y="511"/>
                </a:cubicBezTo>
                <a:close/>
                <a:moveTo>
                  <a:pt x="11139" y="347"/>
                </a:moveTo>
                <a:cubicBezTo>
                  <a:pt x="11078" y="266"/>
                  <a:pt x="10828" y="245"/>
                  <a:pt x="10763" y="340"/>
                </a:cubicBezTo>
                <a:cubicBezTo>
                  <a:pt x="10841" y="419"/>
                  <a:pt x="11071" y="517"/>
                  <a:pt x="11139" y="347"/>
                </a:cubicBezTo>
                <a:close/>
                <a:moveTo>
                  <a:pt x="11139" y="347"/>
                </a:moveTo>
                <a:cubicBezTo>
                  <a:pt x="11139" y="349"/>
                  <a:pt x="11138" y="351"/>
                  <a:pt x="11137" y="353"/>
                </a:cubicBezTo>
                <a:cubicBezTo>
                  <a:pt x="11139" y="349"/>
                  <a:pt x="11139" y="347"/>
                  <a:pt x="11139" y="347"/>
                </a:cubicBezTo>
                <a:close/>
                <a:moveTo>
                  <a:pt x="9181" y="4224"/>
                </a:moveTo>
                <a:cubicBezTo>
                  <a:pt x="9179" y="4223"/>
                  <a:pt x="9177" y="4228"/>
                  <a:pt x="9181" y="4224"/>
                </a:cubicBezTo>
                <a:cubicBezTo>
                  <a:pt x="9181" y="4224"/>
                  <a:pt x="9181" y="4224"/>
                  <a:pt x="9181" y="4224"/>
                </a:cubicBezTo>
                <a:close/>
                <a:moveTo>
                  <a:pt x="9490" y="3554"/>
                </a:moveTo>
                <a:cubicBezTo>
                  <a:pt x="9492" y="3588"/>
                  <a:pt x="9422" y="3648"/>
                  <a:pt x="9444" y="3666"/>
                </a:cubicBezTo>
                <a:cubicBezTo>
                  <a:pt x="9443" y="3665"/>
                  <a:pt x="9443" y="3664"/>
                  <a:pt x="9444" y="3666"/>
                </a:cubicBezTo>
                <a:cubicBezTo>
                  <a:pt x="9454" y="3673"/>
                  <a:pt x="9447" y="3668"/>
                  <a:pt x="9444" y="3666"/>
                </a:cubicBezTo>
                <a:cubicBezTo>
                  <a:pt x="9455" y="3674"/>
                  <a:pt x="9475" y="3615"/>
                  <a:pt x="9482" y="3634"/>
                </a:cubicBezTo>
                <a:cubicBezTo>
                  <a:pt x="9487" y="3647"/>
                  <a:pt x="9464" y="3727"/>
                  <a:pt x="9485" y="3716"/>
                </a:cubicBezTo>
                <a:cubicBezTo>
                  <a:pt x="9495" y="3657"/>
                  <a:pt x="9494" y="3702"/>
                  <a:pt x="9507" y="3701"/>
                </a:cubicBezTo>
                <a:cubicBezTo>
                  <a:pt x="9524" y="3699"/>
                  <a:pt x="9494" y="3654"/>
                  <a:pt x="9507" y="3634"/>
                </a:cubicBezTo>
                <a:cubicBezTo>
                  <a:pt x="9526" y="3604"/>
                  <a:pt x="9548" y="3684"/>
                  <a:pt x="9539" y="3711"/>
                </a:cubicBezTo>
                <a:cubicBezTo>
                  <a:pt x="9536" y="3720"/>
                  <a:pt x="9475" y="3803"/>
                  <a:pt x="9520" y="3818"/>
                </a:cubicBezTo>
                <a:cubicBezTo>
                  <a:pt x="9521" y="3763"/>
                  <a:pt x="9597" y="3826"/>
                  <a:pt x="9619" y="3771"/>
                </a:cubicBezTo>
                <a:cubicBezTo>
                  <a:pt x="9585" y="3856"/>
                  <a:pt x="9601" y="3871"/>
                  <a:pt x="9638" y="3888"/>
                </a:cubicBezTo>
                <a:cubicBezTo>
                  <a:pt x="9647" y="3963"/>
                  <a:pt x="9609" y="4014"/>
                  <a:pt x="9578" y="4017"/>
                </a:cubicBezTo>
                <a:cubicBezTo>
                  <a:pt x="9510" y="4023"/>
                  <a:pt x="9549" y="4017"/>
                  <a:pt x="9559" y="4110"/>
                </a:cubicBezTo>
                <a:cubicBezTo>
                  <a:pt x="9569" y="4197"/>
                  <a:pt x="9487" y="4194"/>
                  <a:pt x="9487" y="4254"/>
                </a:cubicBezTo>
                <a:cubicBezTo>
                  <a:pt x="9487" y="4307"/>
                  <a:pt x="9554" y="4281"/>
                  <a:pt x="9570" y="4279"/>
                </a:cubicBezTo>
                <a:cubicBezTo>
                  <a:pt x="9570" y="4279"/>
                  <a:pt x="9596" y="4322"/>
                  <a:pt x="9626" y="4295"/>
                </a:cubicBezTo>
                <a:cubicBezTo>
                  <a:pt x="9604" y="4367"/>
                  <a:pt x="9553" y="4342"/>
                  <a:pt x="9519" y="4389"/>
                </a:cubicBezTo>
                <a:cubicBezTo>
                  <a:pt x="9500" y="4416"/>
                  <a:pt x="9447" y="4492"/>
                  <a:pt x="9433" y="4525"/>
                </a:cubicBezTo>
                <a:cubicBezTo>
                  <a:pt x="9477" y="4553"/>
                  <a:pt x="9498" y="4470"/>
                  <a:pt x="9538" y="4493"/>
                </a:cubicBezTo>
                <a:cubicBezTo>
                  <a:pt x="9583" y="4519"/>
                  <a:pt x="9582" y="4377"/>
                  <a:pt x="9640" y="4444"/>
                </a:cubicBezTo>
                <a:cubicBezTo>
                  <a:pt x="9661" y="4469"/>
                  <a:pt x="9886" y="4393"/>
                  <a:pt x="9886" y="4338"/>
                </a:cubicBezTo>
                <a:cubicBezTo>
                  <a:pt x="9885" y="4320"/>
                  <a:pt x="9825" y="4308"/>
                  <a:pt x="9830" y="4309"/>
                </a:cubicBezTo>
                <a:cubicBezTo>
                  <a:pt x="9856" y="4299"/>
                  <a:pt x="9910" y="4199"/>
                  <a:pt x="9903" y="4134"/>
                </a:cubicBezTo>
                <a:cubicBezTo>
                  <a:pt x="9891" y="4021"/>
                  <a:pt x="9839" y="4120"/>
                  <a:pt x="9818" y="4086"/>
                </a:cubicBezTo>
                <a:cubicBezTo>
                  <a:pt x="9793" y="4045"/>
                  <a:pt x="9820" y="3889"/>
                  <a:pt x="9764" y="3841"/>
                </a:cubicBezTo>
                <a:cubicBezTo>
                  <a:pt x="9714" y="3799"/>
                  <a:pt x="9723" y="3681"/>
                  <a:pt x="9675" y="3615"/>
                </a:cubicBezTo>
                <a:cubicBezTo>
                  <a:pt x="9629" y="3552"/>
                  <a:pt x="9678" y="3492"/>
                  <a:pt x="9706" y="3426"/>
                </a:cubicBezTo>
                <a:cubicBezTo>
                  <a:pt x="9756" y="3308"/>
                  <a:pt x="9606" y="3379"/>
                  <a:pt x="9595" y="3371"/>
                </a:cubicBezTo>
                <a:cubicBezTo>
                  <a:pt x="9573" y="3354"/>
                  <a:pt x="9672" y="3259"/>
                  <a:pt x="9646" y="3222"/>
                </a:cubicBezTo>
                <a:cubicBezTo>
                  <a:pt x="9623" y="3191"/>
                  <a:pt x="9543" y="3220"/>
                  <a:pt x="9529" y="3261"/>
                </a:cubicBezTo>
                <a:cubicBezTo>
                  <a:pt x="9501" y="3338"/>
                  <a:pt x="9489" y="3365"/>
                  <a:pt x="9483" y="3459"/>
                </a:cubicBezTo>
                <a:cubicBezTo>
                  <a:pt x="9480" y="3512"/>
                  <a:pt x="9465" y="3486"/>
                  <a:pt x="9456" y="3517"/>
                </a:cubicBezTo>
                <a:cubicBezTo>
                  <a:pt x="9441" y="3567"/>
                  <a:pt x="9475" y="3597"/>
                  <a:pt x="9490" y="3554"/>
                </a:cubicBezTo>
                <a:close/>
                <a:moveTo>
                  <a:pt x="9137" y="2228"/>
                </a:moveTo>
                <a:cubicBezTo>
                  <a:pt x="9144" y="2241"/>
                  <a:pt x="9152" y="2254"/>
                  <a:pt x="9137" y="2228"/>
                </a:cubicBezTo>
                <a:cubicBezTo>
                  <a:pt x="9137" y="2228"/>
                  <a:pt x="9137" y="2228"/>
                  <a:pt x="9137" y="2228"/>
                </a:cubicBezTo>
                <a:close/>
                <a:moveTo>
                  <a:pt x="9131" y="2218"/>
                </a:moveTo>
                <a:cubicBezTo>
                  <a:pt x="9131" y="2218"/>
                  <a:pt x="9131" y="2218"/>
                  <a:pt x="9131" y="2218"/>
                </a:cubicBezTo>
                <a:cubicBezTo>
                  <a:pt x="9132" y="2219"/>
                  <a:pt x="9132" y="2219"/>
                  <a:pt x="9132" y="2220"/>
                </a:cubicBezTo>
                <a:cubicBezTo>
                  <a:pt x="9132" y="2219"/>
                  <a:pt x="9131" y="2218"/>
                  <a:pt x="9131" y="2218"/>
                </a:cubicBezTo>
                <a:close/>
                <a:moveTo>
                  <a:pt x="8638" y="2450"/>
                </a:moveTo>
                <a:cubicBezTo>
                  <a:pt x="8667" y="2488"/>
                  <a:pt x="8736" y="2480"/>
                  <a:pt x="8771" y="2505"/>
                </a:cubicBezTo>
                <a:cubicBezTo>
                  <a:pt x="8842" y="2555"/>
                  <a:pt x="8872" y="2481"/>
                  <a:pt x="8939" y="2469"/>
                </a:cubicBezTo>
                <a:cubicBezTo>
                  <a:pt x="8975" y="2463"/>
                  <a:pt x="9187" y="2313"/>
                  <a:pt x="9131" y="2218"/>
                </a:cubicBezTo>
                <a:cubicBezTo>
                  <a:pt x="9131" y="2218"/>
                  <a:pt x="9131" y="2218"/>
                  <a:pt x="9131" y="2218"/>
                </a:cubicBezTo>
                <a:cubicBezTo>
                  <a:pt x="9130" y="2217"/>
                  <a:pt x="9130" y="2217"/>
                  <a:pt x="9131" y="2218"/>
                </a:cubicBezTo>
                <a:cubicBezTo>
                  <a:pt x="9102" y="2169"/>
                  <a:pt x="9065" y="2138"/>
                  <a:pt x="9034" y="2095"/>
                </a:cubicBezTo>
                <a:cubicBezTo>
                  <a:pt x="9026" y="2084"/>
                  <a:pt x="8971" y="2132"/>
                  <a:pt x="8954" y="2137"/>
                </a:cubicBezTo>
                <a:cubicBezTo>
                  <a:pt x="8862" y="2165"/>
                  <a:pt x="8804" y="2114"/>
                  <a:pt x="8740" y="2253"/>
                </a:cubicBezTo>
                <a:cubicBezTo>
                  <a:pt x="8739" y="2069"/>
                  <a:pt x="8613" y="2066"/>
                  <a:pt x="8575" y="2219"/>
                </a:cubicBezTo>
                <a:cubicBezTo>
                  <a:pt x="8591" y="2230"/>
                  <a:pt x="8699" y="2190"/>
                  <a:pt x="8690" y="2250"/>
                </a:cubicBezTo>
                <a:cubicBezTo>
                  <a:pt x="8681" y="2309"/>
                  <a:pt x="8612" y="2271"/>
                  <a:pt x="8594" y="2314"/>
                </a:cubicBezTo>
                <a:cubicBezTo>
                  <a:pt x="8595" y="2310"/>
                  <a:pt x="8656" y="2343"/>
                  <a:pt x="8661" y="2352"/>
                </a:cubicBezTo>
                <a:cubicBezTo>
                  <a:pt x="8699" y="2418"/>
                  <a:pt x="8652" y="2404"/>
                  <a:pt x="8638" y="2450"/>
                </a:cubicBezTo>
                <a:close/>
                <a:moveTo>
                  <a:pt x="14887" y="11612"/>
                </a:moveTo>
                <a:cubicBezTo>
                  <a:pt x="14866" y="11612"/>
                  <a:pt x="14866" y="11776"/>
                  <a:pt x="14887" y="11776"/>
                </a:cubicBezTo>
                <a:cubicBezTo>
                  <a:pt x="14909" y="11776"/>
                  <a:pt x="14909" y="11612"/>
                  <a:pt x="14887" y="11612"/>
                </a:cubicBezTo>
                <a:close/>
                <a:moveTo>
                  <a:pt x="14917" y="12208"/>
                </a:moveTo>
                <a:cubicBezTo>
                  <a:pt x="14897" y="12208"/>
                  <a:pt x="14897" y="12301"/>
                  <a:pt x="14917" y="12301"/>
                </a:cubicBezTo>
                <a:cubicBezTo>
                  <a:pt x="14937" y="12301"/>
                  <a:pt x="14937" y="12208"/>
                  <a:pt x="14917" y="12208"/>
                </a:cubicBezTo>
                <a:close/>
                <a:moveTo>
                  <a:pt x="14917" y="12029"/>
                </a:moveTo>
                <a:cubicBezTo>
                  <a:pt x="14908" y="12029"/>
                  <a:pt x="14903" y="12048"/>
                  <a:pt x="14902" y="12070"/>
                </a:cubicBezTo>
                <a:cubicBezTo>
                  <a:pt x="14900" y="12047"/>
                  <a:pt x="14895" y="12029"/>
                  <a:pt x="14887" y="12029"/>
                </a:cubicBezTo>
                <a:cubicBezTo>
                  <a:pt x="14866" y="12029"/>
                  <a:pt x="14866" y="12155"/>
                  <a:pt x="14887" y="12155"/>
                </a:cubicBezTo>
                <a:cubicBezTo>
                  <a:pt x="14897" y="12155"/>
                  <a:pt x="14902" y="12129"/>
                  <a:pt x="14903" y="12101"/>
                </a:cubicBezTo>
                <a:cubicBezTo>
                  <a:pt x="14905" y="12119"/>
                  <a:pt x="14909" y="12133"/>
                  <a:pt x="14917" y="12133"/>
                </a:cubicBezTo>
                <a:cubicBezTo>
                  <a:pt x="14937" y="12133"/>
                  <a:pt x="14937" y="12029"/>
                  <a:pt x="14917" y="12029"/>
                </a:cubicBezTo>
                <a:close/>
                <a:moveTo>
                  <a:pt x="14858" y="11910"/>
                </a:moveTo>
                <a:cubicBezTo>
                  <a:pt x="14838" y="11910"/>
                  <a:pt x="14838" y="11997"/>
                  <a:pt x="14858" y="11997"/>
                </a:cubicBezTo>
                <a:cubicBezTo>
                  <a:pt x="14878" y="11997"/>
                  <a:pt x="14878" y="11910"/>
                  <a:pt x="14858" y="11910"/>
                </a:cubicBezTo>
                <a:close/>
                <a:moveTo>
                  <a:pt x="14917" y="11791"/>
                </a:moveTo>
                <a:cubicBezTo>
                  <a:pt x="14896" y="11791"/>
                  <a:pt x="14896" y="11927"/>
                  <a:pt x="14917" y="11927"/>
                </a:cubicBezTo>
                <a:cubicBezTo>
                  <a:pt x="14938" y="11927"/>
                  <a:pt x="14938" y="11791"/>
                  <a:pt x="14917" y="11791"/>
                </a:cubicBezTo>
                <a:close/>
                <a:moveTo>
                  <a:pt x="18007" y="11245"/>
                </a:moveTo>
                <a:cubicBezTo>
                  <a:pt x="18006" y="11243"/>
                  <a:pt x="18004" y="11241"/>
                  <a:pt x="18007" y="11245"/>
                </a:cubicBezTo>
                <a:cubicBezTo>
                  <a:pt x="18009" y="11249"/>
                  <a:pt x="18008" y="11247"/>
                  <a:pt x="18007" y="11245"/>
                </a:cubicBezTo>
                <a:cubicBezTo>
                  <a:pt x="18011" y="11252"/>
                  <a:pt x="18169" y="10941"/>
                  <a:pt x="18174" y="10906"/>
                </a:cubicBezTo>
                <a:cubicBezTo>
                  <a:pt x="18156" y="10886"/>
                  <a:pt x="18146" y="10778"/>
                  <a:pt x="18136" y="10779"/>
                </a:cubicBezTo>
                <a:cubicBezTo>
                  <a:pt x="18142" y="10778"/>
                  <a:pt x="18125" y="10950"/>
                  <a:pt x="18116" y="10969"/>
                </a:cubicBezTo>
                <a:cubicBezTo>
                  <a:pt x="18104" y="10995"/>
                  <a:pt x="17992" y="11219"/>
                  <a:pt x="18007" y="11245"/>
                </a:cubicBezTo>
                <a:close/>
                <a:moveTo>
                  <a:pt x="18126" y="9977"/>
                </a:moveTo>
                <a:cubicBezTo>
                  <a:pt x="18135" y="9941"/>
                  <a:pt x="18120" y="10003"/>
                  <a:pt x="18126" y="9977"/>
                </a:cubicBezTo>
                <a:cubicBezTo>
                  <a:pt x="18126" y="9977"/>
                  <a:pt x="18126" y="9977"/>
                  <a:pt x="18126" y="9977"/>
                </a:cubicBezTo>
                <a:close/>
                <a:moveTo>
                  <a:pt x="18126" y="9977"/>
                </a:moveTo>
                <a:cubicBezTo>
                  <a:pt x="18116" y="10017"/>
                  <a:pt x="18159" y="10255"/>
                  <a:pt x="18184" y="10260"/>
                </a:cubicBezTo>
                <a:cubicBezTo>
                  <a:pt x="18192" y="10246"/>
                  <a:pt x="18195" y="10228"/>
                  <a:pt x="18193" y="10207"/>
                </a:cubicBezTo>
                <a:cubicBezTo>
                  <a:pt x="18196" y="10193"/>
                  <a:pt x="18205" y="10337"/>
                  <a:pt x="18221" y="10355"/>
                </a:cubicBezTo>
                <a:cubicBezTo>
                  <a:pt x="18249" y="10384"/>
                  <a:pt x="18270" y="10329"/>
                  <a:pt x="18297" y="10355"/>
                </a:cubicBezTo>
                <a:cubicBezTo>
                  <a:pt x="18294" y="10352"/>
                  <a:pt x="18357" y="10467"/>
                  <a:pt x="18353" y="10423"/>
                </a:cubicBezTo>
                <a:cubicBezTo>
                  <a:pt x="18347" y="10400"/>
                  <a:pt x="18343" y="10377"/>
                  <a:pt x="18340" y="10353"/>
                </a:cubicBezTo>
                <a:cubicBezTo>
                  <a:pt x="18368" y="10364"/>
                  <a:pt x="18430" y="10562"/>
                  <a:pt x="18456" y="10536"/>
                </a:cubicBezTo>
                <a:cubicBezTo>
                  <a:pt x="18482" y="10508"/>
                  <a:pt x="18419" y="10411"/>
                  <a:pt x="18419" y="10378"/>
                </a:cubicBezTo>
                <a:cubicBezTo>
                  <a:pt x="18430" y="10386"/>
                  <a:pt x="18473" y="10401"/>
                  <a:pt x="18465" y="10346"/>
                </a:cubicBezTo>
                <a:cubicBezTo>
                  <a:pt x="18457" y="10299"/>
                  <a:pt x="18400" y="10318"/>
                  <a:pt x="18382" y="10299"/>
                </a:cubicBezTo>
                <a:cubicBezTo>
                  <a:pt x="18319" y="10234"/>
                  <a:pt x="18286" y="10331"/>
                  <a:pt x="18257" y="10188"/>
                </a:cubicBezTo>
                <a:cubicBezTo>
                  <a:pt x="18247" y="10139"/>
                  <a:pt x="18230" y="10058"/>
                  <a:pt x="18247" y="10005"/>
                </a:cubicBezTo>
                <a:cubicBezTo>
                  <a:pt x="18266" y="9946"/>
                  <a:pt x="18315" y="9916"/>
                  <a:pt x="18296" y="9818"/>
                </a:cubicBezTo>
                <a:cubicBezTo>
                  <a:pt x="18287" y="9776"/>
                  <a:pt x="18265" y="9769"/>
                  <a:pt x="18269" y="9716"/>
                </a:cubicBezTo>
                <a:cubicBezTo>
                  <a:pt x="18262" y="9685"/>
                  <a:pt x="18276" y="9639"/>
                  <a:pt x="18270" y="9608"/>
                </a:cubicBezTo>
                <a:cubicBezTo>
                  <a:pt x="18192" y="9621"/>
                  <a:pt x="18130" y="9545"/>
                  <a:pt x="18149" y="9767"/>
                </a:cubicBezTo>
                <a:cubicBezTo>
                  <a:pt x="18153" y="9811"/>
                  <a:pt x="18149" y="9869"/>
                  <a:pt x="18157" y="9910"/>
                </a:cubicBezTo>
                <a:cubicBezTo>
                  <a:pt x="18180" y="10029"/>
                  <a:pt x="18137" y="9935"/>
                  <a:pt x="18126" y="9977"/>
                </a:cubicBezTo>
                <a:close/>
                <a:moveTo>
                  <a:pt x="18373" y="10770"/>
                </a:moveTo>
                <a:cubicBezTo>
                  <a:pt x="18365" y="10762"/>
                  <a:pt x="18304" y="10693"/>
                  <a:pt x="18302" y="10735"/>
                </a:cubicBezTo>
                <a:cubicBezTo>
                  <a:pt x="18300" y="10769"/>
                  <a:pt x="18300" y="10849"/>
                  <a:pt x="18305" y="10892"/>
                </a:cubicBezTo>
                <a:cubicBezTo>
                  <a:pt x="18311" y="10939"/>
                  <a:pt x="18407" y="10959"/>
                  <a:pt x="18361" y="11016"/>
                </a:cubicBezTo>
                <a:cubicBezTo>
                  <a:pt x="18326" y="11060"/>
                  <a:pt x="18358" y="11106"/>
                  <a:pt x="18380" y="11141"/>
                </a:cubicBezTo>
                <a:cubicBezTo>
                  <a:pt x="18437" y="11233"/>
                  <a:pt x="18391" y="11047"/>
                  <a:pt x="18412" y="11011"/>
                </a:cubicBezTo>
                <a:cubicBezTo>
                  <a:pt x="18412" y="11029"/>
                  <a:pt x="18408" y="11091"/>
                  <a:pt x="18420" y="11099"/>
                </a:cubicBezTo>
                <a:cubicBezTo>
                  <a:pt x="18430" y="11106"/>
                  <a:pt x="18441" y="11036"/>
                  <a:pt x="18450" y="11028"/>
                </a:cubicBezTo>
                <a:cubicBezTo>
                  <a:pt x="18450" y="11088"/>
                  <a:pt x="18489" y="11112"/>
                  <a:pt x="18500" y="11052"/>
                </a:cubicBezTo>
                <a:cubicBezTo>
                  <a:pt x="18508" y="11014"/>
                  <a:pt x="18455" y="10969"/>
                  <a:pt x="18455" y="10915"/>
                </a:cubicBezTo>
                <a:cubicBezTo>
                  <a:pt x="18453" y="10807"/>
                  <a:pt x="18444" y="10847"/>
                  <a:pt x="18406" y="10869"/>
                </a:cubicBezTo>
                <a:cubicBezTo>
                  <a:pt x="18381" y="10883"/>
                  <a:pt x="18389" y="10788"/>
                  <a:pt x="18374" y="10771"/>
                </a:cubicBezTo>
                <a:cubicBezTo>
                  <a:pt x="18372" y="10769"/>
                  <a:pt x="18372" y="10769"/>
                  <a:pt x="18373" y="10770"/>
                </a:cubicBezTo>
                <a:close/>
                <a:moveTo>
                  <a:pt x="18373" y="10770"/>
                </a:moveTo>
                <a:cubicBezTo>
                  <a:pt x="18373" y="10770"/>
                  <a:pt x="18374" y="10771"/>
                  <a:pt x="18374" y="10771"/>
                </a:cubicBezTo>
                <a:cubicBezTo>
                  <a:pt x="18390" y="10789"/>
                  <a:pt x="18375" y="10773"/>
                  <a:pt x="18373" y="10770"/>
                </a:cubicBezTo>
                <a:close/>
                <a:moveTo>
                  <a:pt x="18550" y="10721"/>
                </a:moveTo>
                <a:cubicBezTo>
                  <a:pt x="18501" y="10616"/>
                  <a:pt x="18542" y="10536"/>
                  <a:pt x="18450" y="10545"/>
                </a:cubicBezTo>
                <a:cubicBezTo>
                  <a:pt x="18445" y="10594"/>
                  <a:pt x="18478" y="10619"/>
                  <a:pt x="18490" y="10647"/>
                </a:cubicBezTo>
                <a:cubicBezTo>
                  <a:pt x="18529" y="10740"/>
                  <a:pt x="18446" y="10681"/>
                  <a:pt x="18461" y="10761"/>
                </a:cubicBezTo>
                <a:cubicBezTo>
                  <a:pt x="18470" y="10805"/>
                  <a:pt x="18491" y="10791"/>
                  <a:pt x="18493" y="10838"/>
                </a:cubicBezTo>
                <a:cubicBezTo>
                  <a:pt x="18495" y="10881"/>
                  <a:pt x="18495" y="10978"/>
                  <a:pt x="18534" y="10961"/>
                </a:cubicBezTo>
                <a:cubicBezTo>
                  <a:pt x="18535" y="10904"/>
                  <a:pt x="18504" y="10846"/>
                  <a:pt x="18511" y="10797"/>
                </a:cubicBezTo>
                <a:cubicBezTo>
                  <a:pt x="18517" y="10745"/>
                  <a:pt x="18588" y="10806"/>
                  <a:pt x="18550" y="10722"/>
                </a:cubicBezTo>
                <a:cubicBezTo>
                  <a:pt x="18551" y="10724"/>
                  <a:pt x="18551" y="10725"/>
                  <a:pt x="18550" y="10721"/>
                </a:cubicBezTo>
                <a:close/>
                <a:moveTo>
                  <a:pt x="18567" y="11018"/>
                </a:moveTo>
                <a:cubicBezTo>
                  <a:pt x="18535" y="11058"/>
                  <a:pt x="18599" y="11108"/>
                  <a:pt x="18532" y="11148"/>
                </a:cubicBezTo>
                <a:cubicBezTo>
                  <a:pt x="18518" y="11179"/>
                  <a:pt x="18528" y="11169"/>
                  <a:pt x="18524" y="11213"/>
                </a:cubicBezTo>
                <a:cubicBezTo>
                  <a:pt x="18476" y="11205"/>
                  <a:pt x="18515" y="11239"/>
                  <a:pt x="18483" y="11279"/>
                </a:cubicBezTo>
                <a:cubicBezTo>
                  <a:pt x="18464" y="11302"/>
                  <a:pt x="18459" y="11211"/>
                  <a:pt x="18438" y="11195"/>
                </a:cubicBezTo>
                <a:cubicBezTo>
                  <a:pt x="18402" y="11167"/>
                  <a:pt x="18299" y="11449"/>
                  <a:pt x="18340" y="11468"/>
                </a:cubicBezTo>
                <a:cubicBezTo>
                  <a:pt x="18361" y="11478"/>
                  <a:pt x="18362" y="11323"/>
                  <a:pt x="18380" y="11341"/>
                </a:cubicBezTo>
                <a:cubicBezTo>
                  <a:pt x="18404" y="11365"/>
                  <a:pt x="18415" y="11418"/>
                  <a:pt x="18440" y="11352"/>
                </a:cubicBezTo>
                <a:cubicBezTo>
                  <a:pt x="18464" y="11290"/>
                  <a:pt x="18504" y="11376"/>
                  <a:pt x="18487" y="11430"/>
                </a:cubicBezTo>
                <a:cubicBezTo>
                  <a:pt x="18463" y="11508"/>
                  <a:pt x="18487" y="11574"/>
                  <a:pt x="18519" y="11619"/>
                </a:cubicBezTo>
                <a:cubicBezTo>
                  <a:pt x="18549" y="11661"/>
                  <a:pt x="18543" y="11619"/>
                  <a:pt x="18568" y="11616"/>
                </a:cubicBezTo>
                <a:cubicBezTo>
                  <a:pt x="18578" y="11615"/>
                  <a:pt x="18574" y="11707"/>
                  <a:pt x="18597" y="11648"/>
                </a:cubicBezTo>
                <a:cubicBezTo>
                  <a:pt x="18620" y="11587"/>
                  <a:pt x="18574" y="11526"/>
                  <a:pt x="18581" y="11463"/>
                </a:cubicBezTo>
                <a:cubicBezTo>
                  <a:pt x="18595" y="11337"/>
                  <a:pt x="18631" y="11489"/>
                  <a:pt x="18637" y="11535"/>
                </a:cubicBezTo>
                <a:cubicBezTo>
                  <a:pt x="18632" y="11471"/>
                  <a:pt x="18688" y="11246"/>
                  <a:pt x="18630" y="11212"/>
                </a:cubicBezTo>
                <a:cubicBezTo>
                  <a:pt x="18631" y="11213"/>
                  <a:pt x="18602" y="10974"/>
                  <a:pt x="18567" y="11018"/>
                </a:cubicBezTo>
                <a:close/>
                <a:moveTo>
                  <a:pt x="18509" y="12893"/>
                </a:moveTo>
                <a:cubicBezTo>
                  <a:pt x="18509" y="12925"/>
                  <a:pt x="18580" y="12922"/>
                  <a:pt x="18583" y="12922"/>
                </a:cubicBezTo>
                <a:cubicBezTo>
                  <a:pt x="18586" y="12922"/>
                  <a:pt x="18657" y="12925"/>
                  <a:pt x="18657" y="12893"/>
                </a:cubicBezTo>
                <a:cubicBezTo>
                  <a:pt x="18657" y="12848"/>
                  <a:pt x="18509" y="12848"/>
                  <a:pt x="18509" y="12893"/>
                </a:cubicBezTo>
                <a:close/>
                <a:moveTo>
                  <a:pt x="18807" y="12706"/>
                </a:moveTo>
                <a:cubicBezTo>
                  <a:pt x="18809" y="12681"/>
                  <a:pt x="18744" y="12467"/>
                  <a:pt x="18805" y="12498"/>
                </a:cubicBezTo>
                <a:cubicBezTo>
                  <a:pt x="18822" y="12507"/>
                  <a:pt x="18834" y="12488"/>
                  <a:pt x="18822" y="12454"/>
                </a:cubicBezTo>
                <a:cubicBezTo>
                  <a:pt x="18804" y="12407"/>
                  <a:pt x="18822" y="12428"/>
                  <a:pt x="18830" y="12382"/>
                </a:cubicBezTo>
                <a:cubicBezTo>
                  <a:pt x="18829" y="12388"/>
                  <a:pt x="18828" y="12396"/>
                  <a:pt x="18830" y="12382"/>
                </a:cubicBezTo>
                <a:cubicBezTo>
                  <a:pt x="18832" y="12374"/>
                  <a:pt x="18831" y="12377"/>
                  <a:pt x="18831" y="12382"/>
                </a:cubicBezTo>
                <a:cubicBezTo>
                  <a:pt x="18835" y="12359"/>
                  <a:pt x="18837" y="12335"/>
                  <a:pt x="18836" y="12310"/>
                </a:cubicBezTo>
                <a:cubicBezTo>
                  <a:pt x="18826" y="12307"/>
                  <a:pt x="18750" y="12335"/>
                  <a:pt x="18793" y="12255"/>
                </a:cubicBezTo>
                <a:cubicBezTo>
                  <a:pt x="18834" y="12179"/>
                  <a:pt x="18819" y="12103"/>
                  <a:pt x="18785" y="12201"/>
                </a:cubicBezTo>
                <a:cubicBezTo>
                  <a:pt x="18736" y="12338"/>
                  <a:pt x="18732" y="12594"/>
                  <a:pt x="18807" y="12706"/>
                </a:cubicBezTo>
                <a:close/>
                <a:moveTo>
                  <a:pt x="18703" y="13208"/>
                </a:moveTo>
                <a:cubicBezTo>
                  <a:pt x="18702" y="13214"/>
                  <a:pt x="18702" y="13213"/>
                  <a:pt x="18703" y="13208"/>
                </a:cubicBezTo>
                <a:cubicBezTo>
                  <a:pt x="18703" y="13208"/>
                  <a:pt x="18703" y="13208"/>
                  <a:pt x="18703" y="13208"/>
                </a:cubicBezTo>
                <a:close/>
                <a:moveTo>
                  <a:pt x="18706" y="13195"/>
                </a:moveTo>
                <a:cubicBezTo>
                  <a:pt x="18705" y="13200"/>
                  <a:pt x="18704" y="13205"/>
                  <a:pt x="18703" y="13208"/>
                </a:cubicBezTo>
                <a:cubicBezTo>
                  <a:pt x="18704" y="13206"/>
                  <a:pt x="18704" y="13201"/>
                  <a:pt x="18706" y="13195"/>
                </a:cubicBezTo>
                <a:close/>
                <a:moveTo>
                  <a:pt x="18708" y="13182"/>
                </a:moveTo>
                <a:cubicBezTo>
                  <a:pt x="18707" y="13187"/>
                  <a:pt x="18706" y="13191"/>
                  <a:pt x="18706" y="13195"/>
                </a:cubicBezTo>
                <a:cubicBezTo>
                  <a:pt x="18707" y="13190"/>
                  <a:pt x="18707" y="13185"/>
                  <a:pt x="18708" y="13182"/>
                </a:cubicBezTo>
                <a:close/>
                <a:moveTo>
                  <a:pt x="18631" y="13116"/>
                </a:moveTo>
                <a:cubicBezTo>
                  <a:pt x="18604" y="13180"/>
                  <a:pt x="18689" y="13281"/>
                  <a:pt x="18709" y="13177"/>
                </a:cubicBezTo>
                <a:cubicBezTo>
                  <a:pt x="18703" y="13131"/>
                  <a:pt x="18653" y="13062"/>
                  <a:pt x="18631" y="13116"/>
                </a:cubicBezTo>
                <a:close/>
                <a:moveTo>
                  <a:pt x="18709" y="13177"/>
                </a:moveTo>
                <a:cubicBezTo>
                  <a:pt x="18709" y="13177"/>
                  <a:pt x="18709" y="13179"/>
                  <a:pt x="18708" y="13182"/>
                </a:cubicBezTo>
                <a:cubicBezTo>
                  <a:pt x="18708" y="13180"/>
                  <a:pt x="18709" y="13179"/>
                  <a:pt x="18709" y="13177"/>
                </a:cubicBezTo>
                <a:close/>
                <a:moveTo>
                  <a:pt x="18965" y="13209"/>
                </a:moveTo>
                <a:cubicBezTo>
                  <a:pt x="18958" y="13205"/>
                  <a:pt x="18901" y="13061"/>
                  <a:pt x="18883" y="13049"/>
                </a:cubicBezTo>
                <a:cubicBezTo>
                  <a:pt x="18852" y="13028"/>
                  <a:pt x="18785" y="12995"/>
                  <a:pt x="18776" y="13084"/>
                </a:cubicBezTo>
                <a:cubicBezTo>
                  <a:pt x="18772" y="13116"/>
                  <a:pt x="18944" y="13197"/>
                  <a:pt x="18965" y="13209"/>
                </a:cubicBezTo>
                <a:close/>
                <a:moveTo>
                  <a:pt x="18564" y="13963"/>
                </a:moveTo>
                <a:cubicBezTo>
                  <a:pt x="18566" y="13969"/>
                  <a:pt x="18565" y="13967"/>
                  <a:pt x="18564" y="13963"/>
                </a:cubicBezTo>
                <a:cubicBezTo>
                  <a:pt x="18564" y="13963"/>
                  <a:pt x="18564" y="13963"/>
                  <a:pt x="18564" y="13963"/>
                </a:cubicBezTo>
                <a:close/>
                <a:moveTo>
                  <a:pt x="18561" y="13948"/>
                </a:moveTo>
                <a:cubicBezTo>
                  <a:pt x="18548" y="13893"/>
                  <a:pt x="18349" y="13990"/>
                  <a:pt x="18322" y="13989"/>
                </a:cubicBezTo>
                <a:cubicBezTo>
                  <a:pt x="18309" y="13988"/>
                  <a:pt x="18111" y="13990"/>
                  <a:pt x="18215" y="14056"/>
                </a:cubicBezTo>
                <a:cubicBezTo>
                  <a:pt x="18236" y="14069"/>
                  <a:pt x="18567" y="13974"/>
                  <a:pt x="18561" y="13948"/>
                </a:cubicBezTo>
                <a:close/>
                <a:moveTo>
                  <a:pt x="18561" y="13948"/>
                </a:moveTo>
                <a:cubicBezTo>
                  <a:pt x="18563" y="13956"/>
                  <a:pt x="18564" y="13960"/>
                  <a:pt x="18564" y="13963"/>
                </a:cubicBezTo>
                <a:cubicBezTo>
                  <a:pt x="18562" y="13954"/>
                  <a:pt x="18557" y="13931"/>
                  <a:pt x="18561" y="13948"/>
                </a:cubicBezTo>
                <a:close/>
                <a:moveTo>
                  <a:pt x="18149" y="14016"/>
                </a:moveTo>
                <a:cubicBezTo>
                  <a:pt x="18158" y="13879"/>
                  <a:pt x="17924" y="13927"/>
                  <a:pt x="17984" y="14067"/>
                </a:cubicBezTo>
                <a:cubicBezTo>
                  <a:pt x="17996" y="14094"/>
                  <a:pt x="18146" y="14057"/>
                  <a:pt x="18149" y="14016"/>
                </a:cubicBezTo>
                <a:close/>
                <a:moveTo>
                  <a:pt x="18149" y="14016"/>
                </a:moveTo>
                <a:cubicBezTo>
                  <a:pt x="18146" y="14057"/>
                  <a:pt x="18151" y="13986"/>
                  <a:pt x="18149" y="14016"/>
                </a:cubicBezTo>
                <a:cubicBezTo>
                  <a:pt x="18149" y="14016"/>
                  <a:pt x="18149" y="14016"/>
                  <a:pt x="18149" y="14016"/>
                </a:cubicBezTo>
                <a:close/>
                <a:moveTo>
                  <a:pt x="17948" y="14037"/>
                </a:moveTo>
                <a:cubicBezTo>
                  <a:pt x="17968" y="14025"/>
                  <a:pt x="17987" y="13996"/>
                  <a:pt x="17971" y="13952"/>
                </a:cubicBezTo>
                <a:cubicBezTo>
                  <a:pt x="17943" y="13876"/>
                  <a:pt x="17880" y="14078"/>
                  <a:pt x="17948" y="14037"/>
                </a:cubicBezTo>
                <a:close/>
                <a:moveTo>
                  <a:pt x="17644" y="13955"/>
                </a:moveTo>
                <a:cubicBezTo>
                  <a:pt x="17673" y="13961"/>
                  <a:pt x="17781" y="14035"/>
                  <a:pt x="17800" y="14018"/>
                </a:cubicBezTo>
                <a:cubicBezTo>
                  <a:pt x="17825" y="13996"/>
                  <a:pt x="17819" y="13933"/>
                  <a:pt x="17848" y="14007"/>
                </a:cubicBezTo>
                <a:cubicBezTo>
                  <a:pt x="17870" y="14062"/>
                  <a:pt x="17903" y="13959"/>
                  <a:pt x="17868" y="13927"/>
                </a:cubicBezTo>
                <a:cubicBezTo>
                  <a:pt x="17873" y="13932"/>
                  <a:pt x="17880" y="13938"/>
                  <a:pt x="17868" y="13927"/>
                </a:cubicBezTo>
                <a:cubicBezTo>
                  <a:pt x="17862" y="13922"/>
                  <a:pt x="17862" y="13922"/>
                  <a:pt x="17865" y="13924"/>
                </a:cubicBezTo>
                <a:cubicBezTo>
                  <a:pt x="17826" y="13891"/>
                  <a:pt x="17781" y="13852"/>
                  <a:pt x="17738" y="13846"/>
                </a:cubicBezTo>
                <a:cubicBezTo>
                  <a:pt x="17625" y="13828"/>
                  <a:pt x="17776" y="13728"/>
                  <a:pt x="17776" y="13727"/>
                </a:cubicBezTo>
                <a:cubicBezTo>
                  <a:pt x="17767" y="13694"/>
                  <a:pt x="17618" y="13733"/>
                  <a:pt x="17581" y="13686"/>
                </a:cubicBezTo>
                <a:cubicBezTo>
                  <a:pt x="17527" y="13617"/>
                  <a:pt x="17555" y="13734"/>
                  <a:pt x="17490" y="13732"/>
                </a:cubicBezTo>
                <a:cubicBezTo>
                  <a:pt x="17416" y="13730"/>
                  <a:pt x="17216" y="13409"/>
                  <a:pt x="17179" y="13703"/>
                </a:cubicBezTo>
                <a:cubicBezTo>
                  <a:pt x="17206" y="13704"/>
                  <a:pt x="17222" y="13717"/>
                  <a:pt x="17239" y="13760"/>
                </a:cubicBezTo>
                <a:cubicBezTo>
                  <a:pt x="17265" y="13822"/>
                  <a:pt x="17308" y="13823"/>
                  <a:pt x="17344" y="13843"/>
                </a:cubicBezTo>
                <a:cubicBezTo>
                  <a:pt x="17397" y="13872"/>
                  <a:pt x="17450" y="13849"/>
                  <a:pt x="17502" y="13889"/>
                </a:cubicBezTo>
                <a:cubicBezTo>
                  <a:pt x="17552" y="13928"/>
                  <a:pt x="17591" y="13945"/>
                  <a:pt x="17644" y="13955"/>
                </a:cubicBezTo>
                <a:close/>
                <a:moveTo>
                  <a:pt x="17194" y="13497"/>
                </a:moveTo>
                <a:cubicBezTo>
                  <a:pt x="17204" y="13462"/>
                  <a:pt x="17197" y="13486"/>
                  <a:pt x="17194" y="13497"/>
                </a:cubicBezTo>
                <a:cubicBezTo>
                  <a:pt x="17205" y="13458"/>
                  <a:pt x="17226" y="13121"/>
                  <a:pt x="17217" y="13082"/>
                </a:cubicBezTo>
                <a:cubicBezTo>
                  <a:pt x="17228" y="13090"/>
                  <a:pt x="17239" y="13101"/>
                  <a:pt x="17249" y="13115"/>
                </a:cubicBezTo>
                <a:cubicBezTo>
                  <a:pt x="17249" y="13094"/>
                  <a:pt x="17271" y="13030"/>
                  <a:pt x="17254" y="13021"/>
                </a:cubicBezTo>
                <a:cubicBezTo>
                  <a:pt x="17212" y="13001"/>
                  <a:pt x="17234" y="12921"/>
                  <a:pt x="17209" y="12875"/>
                </a:cubicBezTo>
                <a:cubicBezTo>
                  <a:pt x="17192" y="12842"/>
                  <a:pt x="17145" y="12877"/>
                  <a:pt x="17149" y="12930"/>
                </a:cubicBezTo>
                <a:cubicBezTo>
                  <a:pt x="17152" y="12976"/>
                  <a:pt x="17197" y="12975"/>
                  <a:pt x="17204" y="13044"/>
                </a:cubicBezTo>
                <a:cubicBezTo>
                  <a:pt x="17172" y="12971"/>
                  <a:pt x="17123" y="12976"/>
                  <a:pt x="17111" y="12883"/>
                </a:cubicBezTo>
                <a:cubicBezTo>
                  <a:pt x="17093" y="12746"/>
                  <a:pt x="17082" y="12803"/>
                  <a:pt x="17041" y="12716"/>
                </a:cubicBezTo>
                <a:cubicBezTo>
                  <a:pt x="17011" y="12651"/>
                  <a:pt x="17070" y="12602"/>
                  <a:pt x="17055" y="12544"/>
                </a:cubicBezTo>
                <a:cubicBezTo>
                  <a:pt x="17043" y="12500"/>
                  <a:pt x="16982" y="12408"/>
                  <a:pt x="16963" y="12372"/>
                </a:cubicBezTo>
                <a:cubicBezTo>
                  <a:pt x="16882" y="12226"/>
                  <a:pt x="16785" y="12148"/>
                  <a:pt x="16711" y="11988"/>
                </a:cubicBezTo>
                <a:cubicBezTo>
                  <a:pt x="16681" y="11924"/>
                  <a:pt x="16635" y="11764"/>
                  <a:pt x="16594" y="11748"/>
                </a:cubicBezTo>
                <a:cubicBezTo>
                  <a:pt x="16580" y="11742"/>
                  <a:pt x="16452" y="11672"/>
                  <a:pt x="16448" y="11679"/>
                </a:cubicBezTo>
                <a:cubicBezTo>
                  <a:pt x="16402" y="11752"/>
                  <a:pt x="16593" y="12069"/>
                  <a:pt x="16607" y="12125"/>
                </a:cubicBezTo>
                <a:cubicBezTo>
                  <a:pt x="16633" y="12233"/>
                  <a:pt x="16693" y="12256"/>
                  <a:pt x="16713" y="12364"/>
                </a:cubicBezTo>
                <a:cubicBezTo>
                  <a:pt x="16735" y="12487"/>
                  <a:pt x="16761" y="12552"/>
                  <a:pt x="16793" y="12662"/>
                </a:cubicBezTo>
                <a:cubicBezTo>
                  <a:pt x="16816" y="12740"/>
                  <a:pt x="16851" y="12848"/>
                  <a:pt x="16852" y="12942"/>
                </a:cubicBezTo>
                <a:cubicBezTo>
                  <a:pt x="16854" y="13030"/>
                  <a:pt x="16910" y="13097"/>
                  <a:pt x="16933" y="13158"/>
                </a:cubicBezTo>
                <a:cubicBezTo>
                  <a:pt x="16962" y="13234"/>
                  <a:pt x="16979" y="13308"/>
                  <a:pt x="17022" y="13366"/>
                </a:cubicBezTo>
                <a:cubicBezTo>
                  <a:pt x="17043" y="13395"/>
                  <a:pt x="17089" y="13534"/>
                  <a:pt x="17108" y="13542"/>
                </a:cubicBezTo>
                <a:cubicBezTo>
                  <a:pt x="17103" y="13519"/>
                  <a:pt x="17104" y="13498"/>
                  <a:pt x="17110" y="13477"/>
                </a:cubicBezTo>
                <a:cubicBezTo>
                  <a:pt x="17119" y="13492"/>
                  <a:pt x="17129" y="13505"/>
                  <a:pt x="17140" y="13515"/>
                </a:cubicBezTo>
                <a:cubicBezTo>
                  <a:pt x="17140" y="13515"/>
                  <a:pt x="17190" y="13510"/>
                  <a:pt x="17194" y="13497"/>
                </a:cubicBezTo>
                <a:cubicBezTo>
                  <a:pt x="17193" y="13502"/>
                  <a:pt x="17192" y="13504"/>
                  <a:pt x="17194" y="13497"/>
                </a:cubicBezTo>
                <a:close/>
                <a:moveTo>
                  <a:pt x="18315" y="12543"/>
                </a:moveTo>
                <a:cubicBezTo>
                  <a:pt x="18371" y="12539"/>
                  <a:pt x="18462" y="12605"/>
                  <a:pt x="18512" y="12549"/>
                </a:cubicBezTo>
                <a:cubicBezTo>
                  <a:pt x="18534" y="12526"/>
                  <a:pt x="18594" y="12311"/>
                  <a:pt x="18570" y="12328"/>
                </a:cubicBezTo>
                <a:cubicBezTo>
                  <a:pt x="18554" y="12339"/>
                  <a:pt x="18529" y="12427"/>
                  <a:pt x="18516" y="12444"/>
                </a:cubicBezTo>
                <a:cubicBezTo>
                  <a:pt x="18479" y="12492"/>
                  <a:pt x="18434" y="12492"/>
                  <a:pt x="18392" y="12470"/>
                </a:cubicBezTo>
                <a:cubicBezTo>
                  <a:pt x="18330" y="12437"/>
                  <a:pt x="18271" y="12364"/>
                  <a:pt x="18218" y="12487"/>
                </a:cubicBezTo>
                <a:cubicBezTo>
                  <a:pt x="18178" y="12580"/>
                  <a:pt x="18182" y="12772"/>
                  <a:pt x="18163" y="12886"/>
                </a:cubicBezTo>
                <a:cubicBezTo>
                  <a:pt x="18145" y="12998"/>
                  <a:pt x="18100" y="13092"/>
                  <a:pt x="18150" y="13197"/>
                </a:cubicBezTo>
                <a:cubicBezTo>
                  <a:pt x="18194" y="13292"/>
                  <a:pt x="18146" y="13376"/>
                  <a:pt x="18161" y="13482"/>
                </a:cubicBezTo>
                <a:cubicBezTo>
                  <a:pt x="18176" y="13586"/>
                  <a:pt x="18215" y="13506"/>
                  <a:pt x="18222" y="13450"/>
                </a:cubicBezTo>
                <a:cubicBezTo>
                  <a:pt x="18233" y="13367"/>
                  <a:pt x="18234" y="13277"/>
                  <a:pt x="18233" y="13192"/>
                </a:cubicBezTo>
                <a:cubicBezTo>
                  <a:pt x="18232" y="13157"/>
                  <a:pt x="18230" y="13125"/>
                  <a:pt x="18228" y="13091"/>
                </a:cubicBezTo>
                <a:cubicBezTo>
                  <a:pt x="18239" y="13079"/>
                  <a:pt x="18268" y="12995"/>
                  <a:pt x="18281" y="13063"/>
                </a:cubicBezTo>
                <a:cubicBezTo>
                  <a:pt x="18291" y="13117"/>
                  <a:pt x="18269" y="13124"/>
                  <a:pt x="18267" y="13168"/>
                </a:cubicBezTo>
                <a:cubicBezTo>
                  <a:pt x="18264" y="13212"/>
                  <a:pt x="18304" y="13244"/>
                  <a:pt x="18316" y="13265"/>
                </a:cubicBezTo>
                <a:cubicBezTo>
                  <a:pt x="18275" y="13423"/>
                  <a:pt x="18348" y="13348"/>
                  <a:pt x="18382" y="13318"/>
                </a:cubicBezTo>
                <a:cubicBezTo>
                  <a:pt x="18401" y="13301"/>
                  <a:pt x="18366" y="13060"/>
                  <a:pt x="18353" y="13021"/>
                </a:cubicBezTo>
                <a:cubicBezTo>
                  <a:pt x="18301" y="12865"/>
                  <a:pt x="18347" y="12949"/>
                  <a:pt x="18393" y="12818"/>
                </a:cubicBezTo>
                <a:cubicBezTo>
                  <a:pt x="18404" y="12788"/>
                  <a:pt x="18492" y="12666"/>
                  <a:pt x="18407" y="12714"/>
                </a:cubicBezTo>
                <a:cubicBezTo>
                  <a:pt x="18355" y="12744"/>
                  <a:pt x="18326" y="12772"/>
                  <a:pt x="18285" y="12829"/>
                </a:cubicBezTo>
                <a:cubicBezTo>
                  <a:pt x="18270" y="12850"/>
                  <a:pt x="18129" y="12555"/>
                  <a:pt x="18315" y="12543"/>
                </a:cubicBezTo>
                <a:close/>
                <a:moveTo>
                  <a:pt x="18036" y="8753"/>
                </a:moveTo>
                <a:cubicBezTo>
                  <a:pt x="18034" y="8811"/>
                  <a:pt x="18072" y="9023"/>
                  <a:pt x="18105" y="9028"/>
                </a:cubicBezTo>
                <a:cubicBezTo>
                  <a:pt x="18106" y="8982"/>
                  <a:pt x="18173" y="8517"/>
                  <a:pt x="18120" y="8516"/>
                </a:cubicBezTo>
                <a:cubicBezTo>
                  <a:pt x="18121" y="8516"/>
                  <a:pt x="18122" y="8516"/>
                  <a:pt x="18120" y="8516"/>
                </a:cubicBezTo>
                <a:cubicBezTo>
                  <a:pt x="18103" y="8516"/>
                  <a:pt x="18115" y="8516"/>
                  <a:pt x="18120" y="8516"/>
                </a:cubicBezTo>
                <a:cubicBezTo>
                  <a:pt x="18072" y="8516"/>
                  <a:pt x="18040" y="8669"/>
                  <a:pt x="18036" y="8753"/>
                </a:cubicBezTo>
                <a:close/>
                <a:moveTo>
                  <a:pt x="19073" y="5519"/>
                </a:moveTo>
                <a:cubicBezTo>
                  <a:pt x="19071" y="5515"/>
                  <a:pt x="19127" y="5409"/>
                  <a:pt x="19092" y="5420"/>
                </a:cubicBezTo>
                <a:cubicBezTo>
                  <a:pt x="19075" y="5425"/>
                  <a:pt x="19057" y="5491"/>
                  <a:pt x="19073" y="5519"/>
                </a:cubicBezTo>
                <a:close/>
                <a:moveTo>
                  <a:pt x="19092" y="5420"/>
                </a:moveTo>
                <a:cubicBezTo>
                  <a:pt x="19101" y="5417"/>
                  <a:pt x="19083" y="5423"/>
                  <a:pt x="19092" y="5420"/>
                </a:cubicBezTo>
                <a:cubicBezTo>
                  <a:pt x="19092" y="5420"/>
                  <a:pt x="19092" y="5420"/>
                  <a:pt x="19092" y="5420"/>
                </a:cubicBezTo>
                <a:close/>
                <a:moveTo>
                  <a:pt x="19362" y="4469"/>
                </a:moveTo>
                <a:cubicBezTo>
                  <a:pt x="19352" y="4454"/>
                  <a:pt x="19320" y="4624"/>
                  <a:pt x="19365" y="4572"/>
                </a:cubicBezTo>
                <a:cubicBezTo>
                  <a:pt x="19382" y="4552"/>
                  <a:pt x="19375" y="4489"/>
                  <a:pt x="19362" y="4469"/>
                </a:cubicBezTo>
                <a:close/>
                <a:moveTo>
                  <a:pt x="19365" y="4572"/>
                </a:moveTo>
                <a:cubicBezTo>
                  <a:pt x="19357" y="4581"/>
                  <a:pt x="19375" y="4560"/>
                  <a:pt x="19365" y="4572"/>
                </a:cubicBezTo>
                <a:cubicBezTo>
                  <a:pt x="19365" y="4572"/>
                  <a:pt x="19365" y="4572"/>
                  <a:pt x="19365" y="4572"/>
                </a:cubicBezTo>
                <a:close/>
                <a:moveTo>
                  <a:pt x="19192" y="5301"/>
                </a:moveTo>
                <a:cubicBezTo>
                  <a:pt x="19186" y="5297"/>
                  <a:pt x="19157" y="5328"/>
                  <a:pt x="19141" y="5321"/>
                </a:cubicBezTo>
                <a:cubicBezTo>
                  <a:pt x="19141" y="5318"/>
                  <a:pt x="19129" y="5468"/>
                  <a:pt x="19134" y="5469"/>
                </a:cubicBezTo>
                <a:cubicBezTo>
                  <a:pt x="19143" y="5457"/>
                  <a:pt x="19148" y="5440"/>
                  <a:pt x="19149" y="5419"/>
                </a:cubicBezTo>
                <a:cubicBezTo>
                  <a:pt x="19153" y="5401"/>
                  <a:pt x="19202" y="5310"/>
                  <a:pt x="19192" y="5301"/>
                </a:cubicBezTo>
                <a:close/>
                <a:moveTo>
                  <a:pt x="19276" y="5181"/>
                </a:moveTo>
                <a:cubicBezTo>
                  <a:pt x="19264" y="5174"/>
                  <a:pt x="19242" y="5284"/>
                  <a:pt x="19250" y="5289"/>
                </a:cubicBezTo>
                <a:cubicBezTo>
                  <a:pt x="19259" y="5278"/>
                  <a:pt x="19265" y="5262"/>
                  <a:pt x="19269" y="5240"/>
                </a:cubicBezTo>
                <a:cubicBezTo>
                  <a:pt x="19268" y="5247"/>
                  <a:pt x="19266" y="5252"/>
                  <a:pt x="19270" y="5238"/>
                </a:cubicBezTo>
                <a:cubicBezTo>
                  <a:pt x="19273" y="5227"/>
                  <a:pt x="19272" y="5229"/>
                  <a:pt x="19271" y="5234"/>
                </a:cubicBezTo>
                <a:cubicBezTo>
                  <a:pt x="19276" y="5218"/>
                  <a:pt x="19278" y="5200"/>
                  <a:pt x="19276" y="5181"/>
                </a:cubicBezTo>
                <a:close/>
                <a:moveTo>
                  <a:pt x="19310" y="5077"/>
                </a:moveTo>
                <a:cubicBezTo>
                  <a:pt x="19319" y="5072"/>
                  <a:pt x="19326" y="5061"/>
                  <a:pt x="19330" y="5044"/>
                </a:cubicBezTo>
                <a:cubicBezTo>
                  <a:pt x="19329" y="5049"/>
                  <a:pt x="19328" y="5053"/>
                  <a:pt x="19331" y="5044"/>
                </a:cubicBezTo>
                <a:cubicBezTo>
                  <a:pt x="19337" y="5030"/>
                  <a:pt x="19338" y="5016"/>
                  <a:pt x="19334" y="5002"/>
                </a:cubicBezTo>
                <a:cubicBezTo>
                  <a:pt x="19321" y="4998"/>
                  <a:pt x="19300" y="5073"/>
                  <a:pt x="19310" y="5077"/>
                </a:cubicBezTo>
                <a:close/>
                <a:moveTo>
                  <a:pt x="19352" y="4824"/>
                </a:moveTo>
                <a:cubicBezTo>
                  <a:pt x="19332" y="4824"/>
                  <a:pt x="19332" y="4895"/>
                  <a:pt x="19352" y="4895"/>
                </a:cubicBezTo>
                <a:cubicBezTo>
                  <a:pt x="19371" y="4895"/>
                  <a:pt x="19371" y="4824"/>
                  <a:pt x="19352" y="4824"/>
                </a:cubicBezTo>
                <a:close/>
                <a:moveTo>
                  <a:pt x="19352" y="4725"/>
                </a:moveTo>
                <a:cubicBezTo>
                  <a:pt x="19373" y="4725"/>
                  <a:pt x="19373" y="4585"/>
                  <a:pt x="19352" y="4585"/>
                </a:cubicBezTo>
                <a:cubicBezTo>
                  <a:pt x="19330" y="4585"/>
                  <a:pt x="19330" y="4725"/>
                  <a:pt x="19352" y="4725"/>
                </a:cubicBezTo>
                <a:close/>
                <a:moveTo>
                  <a:pt x="18630" y="7331"/>
                </a:moveTo>
                <a:cubicBezTo>
                  <a:pt x="18630" y="7331"/>
                  <a:pt x="18630" y="7339"/>
                  <a:pt x="18630" y="7331"/>
                </a:cubicBezTo>
                <a:cubicBezTo>
                  <a:pt x="18630" y="7331"/>
                  <a:pt x="18630" y="7331"/>
                  <a:pt x="18630" y="7331"/>
                </a:cubicBezTo>
                <a:close/>
                <a:moveTo>
                  <a:pt x="18517" y="7425"/>
                </a:moveTo>
                <a:cubicBezTo>
                  <a:pt x="18518" y="7406"/>
                  <a:pt x="18501" y="7271"/>
                  <a:pt x="18498" y="7278"/>
                </a:cubicBezTo>
                <a:cubicBezTo>
                  <a:pt x="18516" y="7245"/>
                  <a:pt x="18544" y="7552"/>
                  <a:pt x="18561" y="7572"/>
                </a:cubicBezTo>
                <a:cubicBezTo>
                  <a:pt x="18651" y="7681"/>
                  <a:pt x="18592" y="7360"/>
                  <a:pt x="18630" y="7332"/>
                </a:cubicBezTo>
                <a:cubicBezTo>
                  <a:pt x="18626" y="7299"/>
                  <a:pt x="18557" y="7205"/>
                  <a:pt x="18563" y="7198"/>
                </a:cubicBezTo>
                <a:cubicBezTo>
                  <a:pt x="18534" y="7235"/>
                  <a:pt x="18522" y="7120"/>
                  <a:pt x="18501" y="7150"/>
                </a:cubicBezTo>
                <a:cubicBezTo>
                  <a:pt x="18495" y="7159"/>
                  <a:pt x="18454" y="7233"/>
                  <a:pt x="18451" y="7243"/>
                </a:cubicBezTo>
                <a:cubicBezTo>
                  <a:pt x="18443" y="7271"/>
                  <a:pt x="18507" y="7422"/>
                  <a:pt x="18517" y="7425"/>
                </a:cubicBezTo>
                <a:close/>
                <a:moveTo>
                  <a:pt x="18451" y="7243"/>
                </a:moveTo>
                <a:cubicBezTo>
                  <a:pt x="18458" y="7221"/>
                  <a:pt x="18444" y="7266"/>
                  <a:pt x="18451" y="7243"/>
                </a:cubicBezTo>
                <a:cubicBezTo>
                  <a:pt x="18451" y="7243"/>
                  <a:pt x="18451" y="7243"/>
                  <a:pt x="18451" y="7243"/>
                </a:cubicBezTo>
                <a:close/>
                <a:moveTo>
                  <a:pt x="18766" y="7260"/>
                </a:moveTo>
                <a:cubicBezTo>
                  <a:pt x="18766" y="7261"/>
                  <a:pt x="18766" y="7260"/>
                  <a:pt x="18766" y="7260"/>
                </a:cubicBezTo>
                <a:cubicBezTo>
                  <a:pt x="18757" y="7241"/>
                  <a:pt x="18779" y="7173"/>
                  <a:pt x="18790" y="7169"/>
                </a:cubicBezTo>
                <a:cubicBezTo>
                  <a:pt x="18753" y="7005"/>
                  <a:pt x="18645" y="7150"/>
                  <a:pt x="18627" y="7248"/>
                </a:cubicBezTo>
                <a:cubicBezTo>
                  <a:pt x="18651" y="7218"/>
                  <a:pt x="18674" y="7350"/>
                  <a:pt x="18705" y="7343"/>
                </a:cubicBezTo>
                <a:cubicBezTo>
                  <a:pt x="18710" y="7252"/>
                  <a:pt x="18721" y="7161"/>
                  <a:pt x="18766" y="7260"/>
                </a:cubicBezTo>
                <a:close/>
                <a:moveTo>
                  <a:pt x="18948" y="6999"/>
                </a:moveTo>
                <a:cubicBezTo>
                  <a:pt x="18984" y="7023"/>
                  <a:pt x="18983" y="6977"/>
                  <a:pt x="18991" y="6930"/>
                </a:cubicBezTo>
                <a:cubicBezTo>
                  <a:pt x="19006" y="6843"/>
                  <a:pt x="19025" y="7027"/>
                  <a:pt x="19036" y="6989"/>
                </a:cubicBezTo>
                <a:cubicBezTo>
                  <a:pt x="19043" y="6966"/>
                  <a:pt x="19039" y="6819"/>
                  <a:pt x="19077" y="6846"/>
                </a:cubicBezTo>
                <a:cubicBezTo>
                  <a:pt x="19078" y="7071"/>
                  <a:pt x="19113" y="6821"/>
                  <a:pt x="19126" y="6803"/>
                </a:cubicBezTo>
                <a:cubicBezTo>
                  <a:pt x="19065" y="6744"/>
                  <a:pt x="19092" y="6638"/>
                  <a:pt x="19072" y="6533"/>
                </a:cubicBezTo>
                <a:cubicBezTo>
                  <a:pt x="19047" y="6408"/>
                  <a:pt x="19058" y="6426"/>
                  <a:pt x="19055" y="6317"/>
                </a:cubicBezTo>
                <a:cubicBezTo>
                  <a:pt x="19051" y="6212"/>
                  <a:pt x="19052" y="6179"/>
                  <a:pt x="19009" y="6092"/>
                </a:cubicBezTo>
                <a:cubicBezTo>
                  <a:pt x="18991" y="6055"/>
                  <a:pt x="18920" y="5888"/>
                  <a:pt x="18903" y="5901"/>
                </a:cubicBezTo>
                <a:cubicBezTo>
                  <a:pt x="18871" y="5925"/>
                  <a:pt x="18870" y="5982"/>
                  <a:pt x="18875" y="6042"/>
                </a:cubicBezTo>
                <a:cubicBezTo>
                  <a:pt x="18885" y="6150"/>
                  <a:pt x="18921" y="6237"/>
                  <a:pt x="18935" y="6357"/>
                </a:cubicBezTo>
                <a:cubicBezTo>
                  <a:pt x="18947" y="6467"/>
                  <a:pt x="18909" y="6567"/>
                  <a:pt x="18867" y="6623"/>
                </a:cubicBezTo>
                <a:cubicBezTo>
                  <a:pt x="18809" y="6700"/>
                  <a:pt x="18822" y="6522"/>
                  <a:pt x="18813" y="6529"/>
                </a:cubicBezTo>
                <a:cubicBezTo>
                  <a:pt x="18787" y="6549"/>
                  <a:pt x="18804" y="6688"/>
                  <a:pt x="18794" y="6735"/>
                </a:cubicBezTo>
                <a:cubicBezTo>
                  <a:pt x="18767" y="6872"/>
                  <a:pt x="18825" y="6830"/>
                  <a:pt x="18739" y="6812"/>
                </a:cubicBezTo>
                <a:cubicBezTo>
                  <a:pt x="18719" y="6807"/>
                  <a:pt x="18628" y="6840"/>
                  <a:pt x="18608" y="6856"/>
                </a:cubicBezTo>
                <a:cubicBezTo>
                  <a:pt x="18606" y="6858"/>
                  <a:pt x="18511" y="7073"/>
                  <a:pt x="18509" y="7028"/>
                </a:cubicBezTo>
                <a:cubicBezTo>
                  <a:pt x="18518" y="7202"/>
                  <a:pt x="18728" y="6974"/>
                  <a:pt x="18775" y="6990"/>
                </a:cubicBezTo>
                <a:cubicBezTo>
                  <a:pt x="18816" y="7005"/>
                  <a:pt x="18802" y="7127"/>
                  <a:pt x="18850" y="7172"/>
                </a:cubicBezTo>
                <a:cubicBezTo>
                  <a:pt x="18869" y="7190"/>
                  <a:pt x="18895" y="7080"/>
                  <a:pt x="18905" y="7049"/>
                </a:cubicBezTo>
                <a:cubicBezTo>
                  <a:pt x="18915" y="7016"/>
                  <a:pt x="18856" y="6999"/>
                  <a:pt x="18877" y="6949"/>
                </a:cubicBezTo>
                <a:cubicBezTo>
                  <a:pt x="18888" y="6921"/>
                  <a:pt x="18937" y="6991"/>
                  <a:pt x="18948" y="6999"/>
                </a:cubicBezTo>
                <a:close/>
                <a:moveTo>
                  <a:pt x="19033" y="5496"/>
                </a:moveTo>
                <a:cubicBezTo>
                  <a:pt x="19032" y="5510"/>
                  <a:pt x="19033" y="5504"/>
                  <a:pt x="19033" y="5496"/>
                </a:cubicBezTo>
                <a:cubicBezTo>
                  <a:pt x="19033" y="5496"/>
                  <a:pt x="19033" y="5496"/>
                  <a:pt x="19033" y="5496"/>
                </a:cubicBezTo>
                <a:close/>
                <a:moveTo>
                  <a:pt x="19096" y="5643"/>
                </a:moveTo>
                <a:cubicBezTo>
                  <a:pt x="19039" y="5690"/>
                  <a:pt x="19002" y="5692"/>
                  <a:pt x="19011" y="5817"/>
                </a:cubicBezTo>
                <a:cubicBezTo>
                  <a:pt x="19015" y="5882"/>
                  <a:pt x="18926" y="5785"/>
                  <a:pt x="18918" y="5777"/>
                </a:cubicBezTo>
                <a:cubicBezTo>
                  <a:pt x="18904" y="5761"/>
                  <a:pt x="18816" y="5740"/>
                  <a:pt x="18805" y="5767"/>
                </a:cubicBezTo>
                <a:cubicBezTo>
                  <a:pt x="18779" y="5830"/>
                  <a:pt x="18882" y="5840"/>
                  <a:pt x="18887" y="5867"/>
                </a:cubicBezTo>
                <a:cubicBezTo>
                  <a:pt x="18887" y="5866"/>
                  <a:pt x="18832" y="5946"/>
                  <a:pt x="18823" y="5929"/>
                </a:cubicBezTo>
                <a:cubicBezTo>
                  <a:pt x="18807" y="5898"/>
                  <a:pt x="18821" y="5867"/>
                  <a:pt x="18798" y="5836"/>
                </a:cubicBezTo>
                <a:cubicBezTo>
                  <a:pt x="18766" y="5792"/>
                  <a:pt x="18759" y="5767"/>
                  <a:pt x="18783" y="5706"/>
                </a:cubicBezTo>
                <a:cubicBezTo>
                  <a:pt x="18804" y="5654"/>
                  <a:pt x="18767" y="5681"/>
                  <a:pt x="18768" y="5639"/>
                </a:cubicBezTo>
                <a:cubicBezTo>
                  <a:pt x="18776" y="5627"/>
                  <a:pt x="18820" y="5654"/>
                  <a:pt x="18827" y="5653"/>
                </a:cubicBezTo>
                <a:cubicBezTo>
                  <a:pt x="18847" y="5598"/>
                  <a:pt x="18758" y="5355"/>
                  <a:pt x="18745" y="5315"/>
                </a:cubicBezTo>
                <a:cubicBezTo>
                  <a:pt x="18770" y="5226"/>
                  <a:pt x="18978" y="5679"/>
                  <a:pt x="19034" y="5483"/>
                </a:cubicBezTo>
                <a:cubicBezTo>
                  <a:pt x="19033" y="5488"/>
                  <a:pt x="19033" y="5492"/>
                  <a:pt x="19033" y="5495"/>
                </a:cubicBezTo>
                <a:cubicBezTo>
                  <a:pt x="19033" y="5489"/>
                  <a:pt x="19034" y="5483"/>
                  <a:pt x="19034" y="5483"/>
                </a:cubicBezTo>
                <a:cubicBezTo>
                  <a:pt x="19031" y="5535"/>
                  <a:pt x="19065" y="5653"/>
                  <a:pt x="19096" y="5643"/>
                </a:cubicBezTo>
                <a:close/>
                <a:moveTo>
                  <a:pt x="18829" y="5159"/>
                </a:moveTo>
                <a:cubicBezTo>
                  <a:pt x="18830" y="5165"/>
                  <a:pt x="18832" y="5171"/>
                  <a:pt x="18833" y="5178"/>
                </a:cubicBezTo>
                <a:cubicBezTo>
                  <a:pt x="18832" y="5172"/>
                  <a:pt x="18831" y="5165"/>
                  <a:pt x="18829" y="5159"/>
                </a:cubicBezTo>
                <a:close/>
                <a:moveTo>
                  <a:pt x="18411" y="4270"/>
                </a:moveTo>
                <a:cubicBezTo>
                  <a:pt x="18476" y="4384"/>
                  <a:pt x="18539" y="4512"/>
                  <a:pt x="18578" y="4673"/>
                </a:cubicBezTo>
                <a:cubicBezTo>
                  <a:pt x="18589" y="4717"/>
                  <a:pt x="18587" y="4762"/>
                  <a:pt x="18611" y="4788"/>
                </a:cubicBezTo>
                <a:cubicBezTo>
                  <a:pt x="18654" y="4833"/>
                  <a:pt x="18640" y="4894"/>
                  <a:pt x="18667" y="4958"/>
                </a:cubicBezTo>
                <a:cubicBezTo>
                  <a:pt x="18688" y="5009"/>
                  <a:pt x="18721" y="5189"/>
                  <a:pt x="18758" y="5198"/>
                </a:cubicBezTo>
                <a:cubicBezTo>
                  <a:pt x="18731" y="5032"/>
                  <a:pt x="18809" y="5077"/>
                  <a:pt x="18829" y="5159"/>
                </a:cubicBezTo>
                <a:cubicBezTo>
                  <a:pt x="18800" y="5007"/>
                  <a:pt x="18697" y="4982"/>
                  <a:pt x="18670" y="4815"/>
                </a:cubicBezTo>
                <a:cubicBezTo>
                  <a:pt x="18665" y="4783"/>
                  <a:pt x="18625" y="4655"/>
                  <a:pt x="18664" y="4658"/>
                </a:cubicBezTo>
                <a:cubicBezTo>
                  <a:pt x="18705" y="4660"/>
                  <a:pt x="18748" y="4715"/>
                  <a:pt x="18776" y="4766"/>
                </a:cubicBezTo>
                <a:cubicBezTo>
                  <a:pt x="18702" y="4609"/>
                  <a:pt x="18610" y="4462"/>
                  <a:pt x="18530" y="4314"/>
                </a:cubicBezTo>
                <a:cubicBezTo>
                  <a:pt x="18458" y="4180"/>
                  <a:pt x="18403" y="3947"/>
                  <a:pt x="18305" y="3871"/>
                </a:cubicBezTo>
                <a:cubicBezTo>
                  <a:pt x="18294" y="3902"/>
                  <a:pt x="18353" y="3989"/>
                  <a:pt x="18357" y="4038"/>
                </a:cubicBezTo>
                <a:cubicBezTo>
                  <a:pt x="18351" y="4037"/>
                  <a:pt x="18316" y="3951"/>
                  <a:pt x="18317" y="4024"/>
                </a:cubicBezTo>
                <a:cubicBezTo>
                  <a:pt x="18317" y="4021"/>
                  <a:pt x="18317" y="4019"/>
                  <a:pt x="18317" y="4024"/>
                </a:cubicBezTo>
                <a:cubicBezTo>
                  <a:pt x="18317" y="4032"/>
                  <a:pt x="18317" y="4028"/>
                  <a:pt x="18317" y="4025"/>
                </a:cubicBezTo>
                <a:cubicBezTo>
                  <a:pt x="18318" y="4067"/>
                  <a:pt x="18395" y="4244"/>
                  <a:pt x="18411" y="4270"/>
                </a:cubicBezTo>
                <a:close/>
                <a:moveTo>
                  <a:pt x="16915" y="995"/>
                </a:moveTo>
                <a:cubicBezTo>
                  <a:pt x="16973" y="1013"/>
                  <a:pt x="17071" y="1079"/>
                  <a:pt x="17120" y="990"/>
                </a:cubicBezTo>
                <a:cubicBezTo>
                  <a:pt x="17085" y="977"/>
                  <a:pt x="16908" y="917"/>
                  <a:pt x="16884" y="963"/>
                </a:cubicBezTo>
                <a:cubicBezTo>
                  <a:pt x="16889" y="988"/>
                  <a:pt x="16900" y="998"/>
                  <a:pt x="16915" y="995"/>
                </a:cubicBezTo>
                <a:close/>
                <a:moveTo>
                  <a:pt x="16473" y="977"/>
                </a:moveTo>
                <a:cubicBezTo>
                  <a:pt x="16455" y="968"/>
                  <a:pt x="16513" y="997"/>
                  <a:pt x="16473" y="977"/>
                </a:cubicBezTo>
                <a:cubicBezTo>
                  <a:pt x="16473" y="977"/>
                  <a:pt x="16473" y="977"/>
                  <a:pt x="16473" y="977"/>
                </a:cubicBezTo>
                <a:close/>
                <a:moveTo>
                  <a:pt x="16473" y="977"/>
                </a:moveTo>
                <a:cubicBezTo>
                  <a:pt x="16549" y="1015"/>
                  <a:pt x="16593" y="1009"/>
                  <a:pt x="16666" y="993"/>
                </a:cubicBezTo>
                <a:cubicBezTo>
                  <a:pt x="16704" y="985"/>
                  <a:pt x="16742" y="1004"/>
                  <a:pt x="16780" y="986"/>
                </a:cubicBezTo>
                <a:cubicBezTo>
                  <a:pt x="16831" y="961"/>
                  <a:pt x="16799" y="903"/>
                  <a:pt x="16763" y="890"/>
                </a:cubicBezTo>
                <a:cubicBezTo>
                  <a:pt x="16716" y="873"/>
                  <a:pt x="16665" y="891"/>
                  <a:pt x="16620" y="863"/>
                </a:cubicBezTo>
                <a:cubicBezTo>
                  <a:pt x="16577" y="836"/>
                  <a:pt x="16567" y="885"/>
                  <a:pt x="16533" y="881"/>
                </a:cubicBezTo>
                <a:cubicBezTo>
                  <a:pt x="16492" y="876"/>
                  <a:pt x="16458" y="831"/>
                  <a:pt x="16412" y="834"/>
                </a:cubicBezTo>
                <a:cubicBezTo>
                  <a:pt x="16394" y="930"/>
                  <a:pt x="16439" y="960"/>
                  <a:pt x="16473" y="977"/>
                </a:cubicBezTo>
                <a:close/>
                <a:moveTo>
                  <a:pt x="14103" y="391"/>
                </a:moveTo>
                <a:cubicBezTo>
                  <a:pt x="14107" y="387"/>
                  <a:pt x="14115" y="385"/>
                  <a:pt x="14128" y="389"/>
                </a:cubicBezTo>
                <a:cubicBezTo>
                  <a:pt x="14094" y="421"/>
                  <a:pt x="14179" y="477"/>
                  <a:pt x="14191" y="479"/>
                </a:cubicBezTo>
                <a:cubicBezTo>
                  <a:pt x="14217" y="485"/>
                  <a:pt x="14423" y="551"/>
                  <a:pt x="14430" y="498"/>
                </a:cubicBezTo>
                <a:cubicBezTo>
                  <a:pt x="14398" y="476"/>
                  <a:pt x="14389" y="413"/>
                  <a:pt x="14360" y="388"/>
                </a:cubicBezTo>
                <a:cubicBezTo>
                  <a:pt x="14332" y="364"/>
                  <a:pt x="14297" y="374"/>
                  <a:pt x="14267" y="365"/>
                </a:cubicBezTo>
                <a:cubicBezTo>
                  <a:pt x="14196" y="343"/>
                  <a:pt x="14159" y="229"/>
                  <a:pt x="14079" y="241"/>
                </a:cubicBezTo>
                <a:cubicBezTo>
                  <a:pt x="14051" y="245"/>
                  <a:pt x="13977" y="256"/>
                  <a:pt x="13986" y="347"/>
                </a:cubicBezTo>
                <a:cubicBezTo>
                  <a:pt x="13998" y="452"/>
                  <a:pt x="14059" y="404"/>
                  <a:pt x="14103" y="391"/>
                </a:cubicBezTo>
                <a:close/>
                <a:moveTo>
                  <a:pt x="14103" y="391"/>
                </a:moveTo>
                <a:cubicBezTo>
                  <a:pt x="14094" y="399"/>
                  <a:pt x="14103" y="413"/>
                  <a:pt x="14128" y="389"/>
                </a:cubicBezTo>
                <a:cubicBezTo>
                  <a:pt x="14121" y="387"/>
                  <a:pt x="14112" y="388"/>
                  <a:pt x="14103" y="391"/>
                </a:cubicBezTo>
                <a:close/>
                <a:moveTo>
                  <a:pt x="12029" y="300"/>
                </a:moveTo>
                <a:cubicBezTo>
                  <a:pt x="12031" y="299"/>
                  <a:pt x="12032" y="298"/>
                  <a:pt x="12036" y="299"/>
                </a:cubicBezTo>
                <a:cubicBezTo>
                  <a:pt x="12036" y="304"/>
                  <a:pt x="12034" y="306"/>
                  <a:pt x="12033" y="307"/>
                </a:cubicBezTo>
                <a:cubicBezTo>
                  <a:pt x="12030" y="313"/>
                  <a:pt x="12028" y="318"/>
                  <a:pt x="12024" y="323"/>
                </a:cubicBezTo>
                <a:cubicBezTo>
                  <a:pt x="12042" y="312"/>
                  <a:pt x="12083" y="341"/>
                  <a:pt x="12095" y="345"/>
                </a:cubicBezTo>
                <a:cubicBezTo>
                  <a:pt x="12130" y="356"/>
                  <a:pt x="12165" y="311"/>
                  <a:pt x="12192" y="275"/>
                </a:cubicBezTo>
                <a:cubicBezTo>
                  <a:pt x="12139" y="217"/>
                  <a:pt x="12128" y="313"/>
                  <a:pt x="12082" y="293"/>
                </a:cubicBezTo>
                <a:cubicBezTo>
                  <a:pt x="12038" y="274"/>
                  <a:pt x="11993" y="262"/>
                  <a:pt x="11946" y="284"/>
                </a:cubicBezTo>
                <a:cubicBezTo>
                  <a:pt x="11955" y="337"/>
                  <a:pt x="12005" y="304"/>
                  <a:pt x="12029" y="300"/>
                </a:cubicBezTo>
                <a:close/>
                <a:moveTo>
                  <a:pt x="12029" y="300"/>
                </a:moveTo>
                <a:cubicBezTo>
                  <a:pt x="12024" y="302"/>
                  <a:pt x="12029" y="308"/>
                  <a:pt x="12033" y="307"/>
                </a:cubicBezTo>
                <a:cubicBezTo>
                  <a:pt x="12034" y="304"/>
                  <a:pt x="12035" y="302"/>
                  <a:pt x="12036" y="299"/>
                </a:cubicBezTo>
                <a:cubicBezTo>
                  <a:pt x="12034" y="299"/>
                  <a:pt x="12032" y="299"/>
                  <a:pt x="12029" y="300"/>
                </a:cubicBezTo>
                <a:close/>
                <a:moveTo>
                  <a:pt x="12024" y="323"/>
                </a:moveTo>
                <a:cubicBezTo>
                  <a:pt x="12022" y="324"/>
                  <a:pt x="12020" y="327"/>
                  <a:pt x="12018" y="330"/>
                </a:cubicBezTo>
                <a:cubicBezTo>
                  <a:pt x="12021" y="328"/>
                  <a:pt x="12022" y="325"/>
                  <a:pt x="12024" y="323"/>
                </a:cubicBezTo>
                <a:close/>
                <a:moveTo>
                  <a:pt x="12358" y="302"/>
                </a:moveTo>
                <a:cubicBezTo>
                  <a:pt x="12351" y="305"/>
                  <a:pt x="12346" y="307"/>
                  <a:pt x="12359" y="301"/>
                </a:cubicBezTo>
                <a:cubicBezTo>
                  <a:pt x="12379" y="292"/>
                  <a:pt x="12368" y="297"/>
                  <a:pt x="12359" y="301"/>
                </a:cubicBezTo>
                <a:cubicBezTo>
                  <a:pt x="12393" y="286"/>
                  <a:pt x="12400" y="352"/>
                  <a:pt x="12428" y="371"/>
                </a:cubicBezTo>
                <a:cubicBezTo>
                  <a:pt x="12469" y="398"/>
                  <a:pt x="12499" y="355"/>
                  <a:pt x="12537" y="334"/>
                </a:cubicBezTo>
                <a:cubicBezTo>
                  <a:pt x="12554" y="324"/>
                  <a:pt x="12681" y="339"/>
                  <a:pt x="12677" y="280"/>
                </a:cubicBezTo>
                <a:cubicBezTo>
                  <a:pt x="12657" y="254"/>
                  <a:pt x="12623" y="247"/>
                  <a:pt x="12594" y="265"/>
                </a:cubicBezTo>
                <a:cubicBezTo>
                  <a:pt x="12556" y="289"/>
                  <a:pt x="12523" y="300"/>
                  <a:pt x="12483" y="289"/>
                </a:cubicBezTo>
                <a:cubicBezTo>
                  <a:pt x="12485" y="289"/>
                  <a:pt x="12482" y="193"/>
                  <a:pt x="12471" y="182"/>
                </a:cubicBezTo>
                <a:cubicBezTo>
                  <a:pt x="12443" y="155"/>
                  <a:pt x="12372" y="232"/>
                  <a:pt x="12343" y="245"/>
                </a:cubicBezTo>
                <a:cubicBezTo>
                  <a:pt x="12321" y="255"/>
                  <a:pt x="12331" y="290"/>
                  <a:pt x="12314" y="310"/>
                </a:cubicBezTo>
                <a:cubicBezTo>
                  <a:pt x="12304" y="322"/>
                  <a:pt x="12281" y="295"/>
                  <a:pt x="12272" y="317"/>
                </a:cubicBezTo>
                <a:cubicBezTo>
                  <a:pt x="12255" y="357"/>
                  <a:pt x="12347" y="307"/>
                  <a:pt x="12358" y="302"/>
                </a:cubicBezTo>
                <a:close/>
                <a:moveTo>
                  <a:pt x="12358" y="302"/>
                </a:moveTo>
                <a:cubicBezTo>
                  <a:pt x="12358" y="302"/>
                  <a:pt x="12358" y="301"/>
                  <a:pt x="12359" y="301"/>
                </a:cubicBezTo>
                <a:cubicBezTo>
                  <a:pt x="12359" y="301"/>
                  <a:pt x="12359" y="301"/>
                  <a:pt x="12359" y="301"/>
                </a:cubicBezTo>
                <a:cubicBezTo>
                  <a:pt x="12359" y="301"/>
                  <a:pt x="12358" y="302"/>
                  <a:pt x="12358" y="302"/>
                </a:cubicBezTo>
                <a:close/>
                <a:moveTo>
                  <a:pt x="12742" y="303"/>
                </a:moveTo>
                <a:cubicBezTo>
                  <a:pt x="12739" y="303"/>
                  <a:pt x="12737" y="303"/>
                  <a:pt x="12742" y="303"/>
                </a:cubicBezTo>
                <a:cubicBezTo>
                  <a:pt x="12764" y="302"/>
                  <a:pt x="12774" y="307"/>
                  <a:pt x="12793" y="279"/>
                </a:cubicBezTo>
                <a:cubicBezTo>
                  <a:pt x="12782" y="217"/>
                  <a:pt x="12712" y="254"/>
                  <a:pt x="12688" y="274"/>
                </a:cubicBezTo>
                <a:cubicBezTo>
                  <a:pt x="12667" y="292"/>
                  <a:pt x="12738" y="303"/>
                  <a:pt x="12742" y="303"/>
                </a:cubicBezTo>
                <a:close/>
                <a:moveTo>
                  <a:pt x="12545" y="1097"/>
                </a:moveTo>
                <a:cubicBezTo>
                  <a:pt x="12547" y="1115"/>
                  <a:pt x="12574" y="1146"/>
                  <a:pt x="12554" y="1161"/>
                </a:cubicBezTo>
                <a:cubicBezTo>
                  <a:pt x="12519" y="1187"/>
                  <a:pt x="12539" y="1264"/>
                  <a:pt x="12526" y="1304"/>
                </a:cubicBezTo>
                <a:cubicBezTo>
                  <a:pt x="12517" y="1331"/>
                  <a:pt x="12479" y="1318"/>
                  <a:pt x="12478" y="1360"/>
                </a:cubicBezTo>
                <a:cubicBezTo>
                  <a:pt x="12476" y="1430"/>
                  <a:pt x="12532" y="1418"/>
                  <a:pt x="12552" y="1419"/>
                </a:cubicBezTo>
                <a:cubicBezTo>
                  <a:pt x="12592" y="1423"/>
                  <a:pt x="12602" y="1491"/>
                  <a:pt x="12638" y="1511"/>
                </a:cubicBezTo>
                <a:cubicBezTo>
                  <a:pt x="12678" y="1532"/>
                  <a:pt x="12773" y="1554"/>
                  <a:pt x="12811" y="1524"/>
                </a:cubicBezTo>
                <a:cubicBezTo>
                  <a:pt x="12814" y="1506"/>
                  <a:pt x="12709" y="1418"/>
                  <a:pt x="12695" y="1375"/>
                </a:cubicBezTo>
                <a:cubicBezTo>
                  <a:pt x="12650" y="1244"/>
                  <a:pt x="12729" y="1096"/>
                  <a:pt x="12777" y="1030"/>
                </a:cubicBezTo>
                <a:cubicBezTo>
                  <a:pt x="12895" y="865"/>
                  <a:pt x="13042" y="905"/>
                  <a:pt x="13161" y="769"/>
                </a:cubicBezTo>
                <a:cubicBezTo>
                  <a:pt x="13117" y="641"/>
                  <a:pt x="13029" y="763"/>
                  <a:pt x="12974" y="782"/>
                </a:cubicBezTo>
                <a:cubicBezTo>
                  <a:pt x="12899" y="808"/>
                  <a:pt x="12827" y="809"/>
                  <a:pt x="12754" y="837"/>
                </a:cubicBezTo>
                <a:cubicBezTo>
                  <a:pt x="12723" y="849"/>
                  <a:pt x="12529" y="985"/>
                  <a:pt x="12545" y="1097"/>
                </a:cubicBezTo>
                <a:close/>
                <a:moveTo>
                  <a:pt x="12754" y="837"/>
                </a:moveTo>
                <a:cubicBezTo>
                  <a:pt x="12766" y="832"/>
                  <a:pt x="12717" y="851"/>
                  <a:pt x="12754" y="837"/>
                </a:cubicBezTo>
                <a:cubicBezTo>
                  <a:pt x="12754" y="837"/>
                  <a:pt x="12754" y="837"/>
                  <a:pt x="12754" y="837"/>
                </a:cubicBezTo>
                <a:close/>
                <a:moveTo>
                  <a:pt x="15435" y="11127"/>
                </a:moveTo>
                <a:cubicBezTo>
                  <a:pt x="15344" y="10815"/>
                  <a:pt x="15356" y="11392"/>
                  <a:pt x="15369" y="11507"/>
                </a:cubicBezTo>
                <a:cubicBezTo>
                  <a:pt x="15383" y="11645"/>
                  <a:pt x="15421" y="11641"/>
                  <a:pt x="15476" y="11563"/>
                </a:cubicBezTo>
                <a:cubicBezTo>
                  <a:pt x="15549" y="11458"/>
                  <a:pt x="15466" y="11233"/>
                  <a:pt x="15435" y="11127"/>
                </a:cubicBezTo>
                <a:cubicBezTo>
                  <a:pt x="15432" y="11117"/>
                  <a:pt x="15433" y="11120"/>
                  <a:pt x="15435" y="11127"/>
                </a:cubicBezTo>
                <a:close/>
                <a:moveTo>
                  <a:pt x="18435" y="13505"/>
                </a:moveTo>
                <a:cubicBezTo>
                  <a:pt x="18445" y="13474"/>
                  <a:pt x="18440" y="13339"/>
                  <a:pt x="18417" y="13339"/>
                </a:cubicBezTo>
                <a:cubicBezTo>
                  <a:pt x="18362" y="13339"/>
                  <a:pt x="18400" y="13611"/>
                  <a:pt x="18435" y="13505"/>
                </a:cubicBezTo>
                <a:close/>
                <a:moveTo>
                  <a:pt x="19678" y="12982"/>
                </a:moveTo>
                <a:cubicBezTo>
                  <a:pt x="19673" y="12979"/>
                  <a:pt x="19378" y="12679"/>
                  <a:pt x="19404" y="12913"/>
                </a:cubicBezTo>
                <a:cubicBezTo>
                  <a:pt x="19341" y="12945"/>
                  <a:pt x="19349" y="13007"/>
                  <a:pt x="19303" y="13092"/>
                </a:cubicBezTo>
                <a:cubicBezTo>
                  <a:pt x="19269" y="13156"/>
                  <a:pt x="19272" y="12975"/>
                  <a:pt x="19231" y="12975"/>
                </a:cubicBezTo>
                <a:cubicBezTo>
                  <a:pt x="19219" y="12975"/>
                  <a:pt x="19234" y="12831"/>
                  <a:pt x="19234" y="12823"/>
                </a:cubicBezTo>
                <a:cubicBezTo>
                  <a:pt x="19237" y="12711"/>
                  <a:pt x="19208" y="12713"/>
                  <a:pt x="19172" y="12677"/>
                </a:cubicBezTo>
                <a:cubicBezTo>
                  <a:pt x="19138" y="12677"/>
                  <a:pt x="19009" y="12584"/>
                  <a:pt x="18988" y="12716"/>
                </a:cubicBezTo>
                <a:cubicBezTo>
                  <a:pt x="18941" y="12663"/>
                  <a:pt x="18964" y="12845"/>
                  <a:pt x="19020" y="12868"/>
                </a:cubicBezTo>
                <a:cubicBezTo>
                  <a:pt x="19055" y="12882"/>
                  <a:pt x="19038" y="12984"/>
                  <a:pt x="19080" y="13001"/>
                </a:cubicBezTo>
                <a:cubicBezTo>
                  <a:pt x="19023" y="13023"/>
                  <a:pt x="19089" y="13161"/>
                  <a:pt x="19096" y="13217"/>
                </a:cubicBezTo>
                <a:cubicBezTo>
                  <a:pt x="19118" y="13398"/>
                  <a:pt x="19164" y="13185"/>
                  <a:pt x="19198" y="13228"/>
                </a:cubicBezTo>
                <a:cubicBezTo>
                  <a:pt x="19273" y="13322"/>
                  <a:pt x="19330" y="13387"/>
                  <a:pt x="19418" y="13444"/>
                </a:cubicBezTo>
                <a:cubicBezTo>
                  <a:pt x="19438" y="13469"/>
                  <a:pt x="19513" y="13624"/>
                  <a:pt x="19502" y="13686"/>
                </a:cubicBezTo>
                <a:cubicBezTo>
                  <a:pt x="19483" y="13777"/>
                  <a:pt x="19518" y="13721"/>
                  <a:pt x="19468" y="13778"/>
                </a:cubicBezTo>
                <a:cubicBezTo>
                  <a:pt x="19433" y="13815"/>
                  <a:pt x="19414" y="13889"/>
                  <a:pt x="19415" y="13967"/>
                </a:cubicBezTo>
                <a:cubicBezTo>
                  <a:pt x="19416" y="14004"/>
                  <a:pt x="19496" y="13984"/>
                  <a:pt x="19513" y="13984"/>
                </a:cubicBezTo>
                <a:cubicBezTo>
                  <a:pt x="19525" y="13984"/>
                  <a:pt x="19569" y="13953"/>
                  <a:pt x="19586" y="13948"/>
                </a:cubicBezTo>
                <a:cubicBezTo>
                  <a:pt x="19612" y="13964"/>
                  <a:pt x="19658" y="14069"/>
                  <a:pt x="19683" y="14116"/>
                </a:cubicBezTo>
                <a:cubicBezTo>
                  <a:pt x="19684" y="14120"/>
                  <a:pt x="19685" y="14122"/>
                  <a:pt x="19686" y="14122"/>
                </a:cubicBezTo>
                <a:cubicBezTo>
                  <a:pt x="19739" y="14112"/>
                  <a:pt x="19896" y="14151"/>
                  <a:pt x="19853" y="13972"/>
                </a:cubicBezTo>
                <a:cubicBezTo>
                  <a:pt x="19975" y="13799"/>
                  <a:pt x="20028" y="13972"/>
                  <a:pt x="20097" y="14168"/>
                </a:cubicBezTo>
                <a:cubicBezTo>
                  <a:pt x="20136" y="14278"/>
                  <a:pt x="20174" y="14268"/>
                  <a:pt x="20232" y="14297"/>
                </a:cubicBezTo>
                <a:cubicBezTo>
                  <a:pt x="20268" y="14302"/>
                  <a:pt x="20307" y="14387"/>
                  <a:pt x="20343" y="14364"/>
                </a:cubicBezTo>
                <a:cubicBezTo>
                  <a:pt x="20342" y="14365"/>
                  <a:pt x="20342" y="14365"/>
                  <a:pt x="20343" y="14364"/>
                </a:cubicBezTo>
                <a:cubicBezTo>
                  <a:pt x="20352" y="14358"/>
                  <a:pt x="20346" y="14362"/>
                  <a:pt x="20343" y="14364"/>
                </a:cubicBezTo>
                <a:cubicBezTo>
                  <a:pt x="20412" y="14315"/>
                  <a:pt x="20304" y="14122"/>
                  <a:pt x="20272" y="14121"/>
                </a:cubicBezTo>
                <a:cubicBezTo>
                  <a:pt x="20284" y="14054"/>
                  <a:pt x="20222" y="14010"/>
                  <a:pt x="20213" y="13926"/>
                </a:cubicBezTo>
                <a:cubicBezTo>
                  <a:pt x="20205" y="13856"/>
                  <a:pt x="20148" y="13806"/>
                  <a:pt x="20134" y="13726"/>
                </a:cubicBezTo>
                <a:cubicBezTo>
                  <a:pt x="20170" y="13714"/>
                  <a:pt x="20189" y="13752"/>
                  <a:pt x="20199" y="13681"/>
                </a:cubicBezTo>
                <a:cubicBezTo>
                  <a:pt x="20203" y="13576"/>
                  <a:pt x="20111" y="13452"/>
                  <a:pt x="20062" y="13462"/>
                </a:cubicBezTo>
                <a:cubicBezTo>
                  <a:pt x="20112" y="13282"/>
                  <a:pt x="19750" y="13006"/>
                  <a:pt x="19686" y="12988"/>
                </a:cubicBezTo>
                <a:cubicBezTo>
                  <a:pt x="19684" y="12987"/>
                  <a:pt x="19681" y="12985"/>
                  <a:pt x="19678" y="12982"/>
                </a:cubicBezTo>
                <a:close/>
                <a:moveTo>
                  <a:pt x="17922" y="13244"/>
                </a:moveTo>
                <a:cubicBezTo>
                  <a:pt x="17922" y="13244"/>
                  <a:pt x="17922" y="13244"/>
                  <a:pt x="17922" y="13244"/>
                </a:cubicBezTo>
                <a:cubicBezTo>
                  <a:pt x="17923" y="13247"/>
                  <a:pt x="17925" y="13255"/>
                  <a:pt x="17922" y="13244"/>
                </a:cubicBezTo>
                <a:close/>
                <a:moveTo>
                  <a:pt x="17820" y="13268"/>
                </a:moveTo>
                <a:cubicBezTo>
                  <a:pt x="17843" y="13328"/>
                  <a:pt x="17909" y="13197"/>
                  <a:pt x="17922" y="13244"/>
                </a:cubicBezTo>
                <a:cubicBezTo>
                  <a:pt x="17922" y="13243"/>
                  <a:pt x="17921" y="13242"/>
                  <a:pt x="17922" y="13244"/>
                </a:cubicBezTo>
                <a:cubicBezTo>
                  <a:pt x="17947" y="13336"/>
                  <a:pt x="17975" y="13189"/>
                  <a:pt x="17975" y="13151"/>
                </a:cubicBezTo>
                <a:cubicBezTo>
                  <a:pt x="17977" y="13076"/>
                  <a:pt x="17955" y="13125"/>
                  <a:pt x="17973" y="13070"/>
                </a:cubicBezTo>
                <a:cubicBezTo>
                  <a:pt x="17971" y="13075"/>
                  <a:pt x="17989" y="13011"/>
                  <a:pt x="17989" y="13010"/>
                </a:cubicBezTo>
                <a:cubicBezTo>
                  <a:pt x="17996" y="12927"/>
                  <a:pt x="17983" y="12901"/>
                  <a:pt x="17998" y="12838"/>
                </a:cubicBezTo>
                <a:cubicBezTo>
                  <a:pt x="18010" y="12787"/>
                  <a:pt x="18074" y="12747"/>
                  <a:pt x="18065" y="12653"/>
                </a:cubicBezTo>
                <a:cubicBezTo>
                  <a:pt x="18078" y="12568"/>
                  <a:pt x="18045" y="12496"/>
                  <a:pt x="18117" y="12485"/>
                </a:cubicBezTo>
                <a:cubicBezTo>
                  <a:pt x="18143" y="12455"/>
                  <a:pt x="18191" y="12454"/>
                  <a:pt x="18143" y="12372"/>
                </a:cubicBezTo>
                <a:cubicBezTo>
                  <a:pt x="18124" y="12339"/>
                  <a:pt x="18102" y="12311"/>
                  <a:pt x="18083" y="12277"/>
                </a:cubicBezTo>
                <a:cubicBezTo>
                  <a:pt x="18129" y="12189"/>
                  <a:pt x="18053" y="12140"/>
                  <a:pt x="18059" y="12057"/>
                </a:cubicBezTo>
                <a:cubicBezTo>
                  <a:pt x="18062" y="12065"/>
                  <a:pt x="18064" y="12073"/>
                  <a:pt x="18066" y="12081"/>
                </a:cubicBezTo>
                <a:cubicBezTo>
                  <a:pt x="18071" y="12047"/>
                  <a:pt x="18069" y="11970"/>
                  <a:pt x="18087" y="11946"/>
                </a:cubicBezTo>
                <a:cubicBezTo>
                  <a:pt x="18133" y="11884"/>
                  <a:pt x="18158" y="11912"/>
                  <a:pt x="18116" y="11824"/>
                </a:cubicBezTo>
                <a:cubicBezTo>
                  <a:pt x="18151" y="11824"/>
                  <a:pt x="18222" y="11729"/>
                  <a:pt x="18158" y="11689"/>
                </a:cubicBezTo>
                <a:cubicBezTo>
                  <a:pt x="18108" y="11658"/>
                  <a:pt x="18081" y="11608"/>
                  <a:pt x="18057" y="11538"/>
                </a:cubicBezTo>
                <a:cubicBezTo>
                  <a:pt x="18041" y="11492"/>
                  <a:pt x="18015" y="11396"/>
                  <a:pt x="17978" y="11447"/>
                </a:cubicBezTo>
                <a:cubicBezTo>
                  <a:pt x="17948" y="11488"/>
                  <a:pt x="17913" y="11615"/>
                  <a:pt x="17927" y="11676"/>
                </a:cubicBezTo>
                <a:cubicBezTo>
                  <a:pt x="17877" y="11652"/>
                  <a:pt x="17888" y="11770"/>
                  <a:pt x="17849" y="11801"/>
                </a:cubicBezTo>
                <a:cubicBezTo>
                  <a:pt x="17791" y="11848"/>
                  <a:pt x="17785" y="11875"/>
                  <a:pt x="17746" y="11969"/>
                </a:cubicBezTo>
                <a:cubicBezTo>
                  <a:pt x="17727" y="12016"/>
                  <a:pt x="17720" y="12067"/>
                  <a:pt x="17689" y="12078"/>
                </a:cubicBezTo>
                <a:cubicBezTo>
                  <a:pt x="17644" y="12095"/>
                  <a:pt x="17592" y="12128"/>
                  <a:pt x="17584" y="12230"/>
                </a:cubicBezTo>
                <a:cubicBezTo>
                  <a:pt x="17580" y="12272"/>
                  <a:pt x="17591" y="12337"/>
                  <a:pt x="17559" y="12307"/>
                </a:cubicBezTo>
                <a:cubicBezTo>
                  <a:pt x="17524" y="12274"/>
                  <a:pt x="17500" y="12299"/>
                  <a:pt x="17508" y="12206"/>
                </a:cubicBezTo>
                <a:cubicBezTo>
                  <a:pt x="17432" y="12256"/>
                  <a:pt x="17390" y="12422"/>
                  <a:pt x="17437" y="12583"/>
                </a:cubicBezTo>
                <a:cubicBezTo>
                  <a:pt x="17440" y="12593"/>
                  <a:pt x="17438" y="12813"/>
                  <a:pt x="17467" y="12813"/>
                </a:cubicBezTo>
                <a:cubicBezTo>
                  <a:pt x="17482" y="12813"/>
                  <a:pt x="17508" y="12775"/>
                  <a:pt x="17500" y="12836"/>
                </a:cubicBezTo>
                <a:cubicBezTo>
                  <a:pt x="17475" y="12891"/>
                  <a:pt x="17502" y="12891"/>
                  <a:pt x="17505" y="12941"/>
                </a:cubicBezTo>
                <a:cubicBezTo>
                  <a:pt x="17518" y="13126"/>
                  <a:pt x="17537" y="13116"/>
                  <a:pt x="17619" y="13099"/>
                </a:cubicBezTo>
                <a:cubicBezTo>
                  <a:pt x="17612" y="13291"/>
                  <a:pt x="17718" y="13078"/>
                  <a:pt x="17758" y="13174"/>
                </a:cubicBezTo>
                <a:cubicBezTo>
                  <a:pt x="17766" y="13193"/>
                  <a:pt x="17803" y="13185"/>
                  <a:pt x="17813" y="13188"/>
                </a:cubicBezTo>
                <a:cubicBezTo>
                  <a:pt x="17824" y="13192"/>
                  <a:pt x="17813" y="13252"/>
                  <a:pt x="17820" y="13268"/>
                </a:cubicBezTo>
                <a:close/>
                <a:moveTo>
                  <a:pt x="18409" y="14289"/>
                </a:moveTo>
                <a:cubicBezTo>
                  <a:pt x="18449" y="14337"/>
                  <a:pt x="18528" y="14187"/>
                  <a:pt x="18555" y="14173"/>
                </a:cubicBezTo>
                <a:cubicBezTo>
                  <a:pt x="18606" y="14145"/>
                  <a:pt x="18682" y="14098"/>
                  <a:pt x="18720" y="14019"/>
                </a:cubicBezTo>
                <a:cubicBezTo>
                  <a:pt x="18733" y="13992"/>
                  <a:pt x="18739" y="13935"/>
                  <a:pt x="18710" y="13935"/>
                </a:cubicBezTo>
                <a:cubicBezTo>
                  <a:pt x="18652" y="13935"/>
                  <a:pt x="18564" y="13966"/>
                  <a:pt x="18517" y="14011"/>
                </a:cubicBezTo>
                <a:cubicBezTo>
                  <a:pt x="18487" y="14039"/>
                  <a:pt x="18340" y="14209"/>
                  <a:pt x="18409" y="14289"/>
                </a:cubicBezTo>
                <a:close/>
                <a:moveTo>
                  <a:pt x="18203" y="10475"/>
                </a:moveTo>
                <a:cubicBezTo>
                  <a:pt x="18209" y="10488"/>
                  <a:pt x="18206" y="10482"/>
                  <a:pt x="18203" y="10475"/>
                </a:cubicBezTo>
                <a:cubicBezTo>
                  <a:pt x="18213" y="10499"/>
                  <a:pt x="18236" y="10665"/>
                  <a:pt x="18260" y="10591"/>
                </a:cubicBezTo>
                <a:cubicBezTo>
                  <a:pt x="18302" y="10463"/>
                  <a:pt x="18185" y="10410"/>
                  <a:pt x="18184" y="10430"/>
                </a:cubicBezTo>
                <a:cubicBezTo>
                  <a:pt x="18188" y="10447"/>
                  <a:pt x="18195" y="10462"/>
                  <a:pt x="18203" y="10474"/>
                </a:cubicBezTo>
                <a:cubicBezTo>
                  <a:pt x="18200" y="10468"/>
                  <a:pt x="18198" y="10463"/>
                  <a:pt x="18203" y="10475"/>
                </a:cubicBezTo>
                <a:close/>
                <a:moveTo>
                  <a:pt x="18203" y="10474"/>
                </a:moveTo>
                <a:cubicBezTo>
                  <a:pt x="18203" y="10475"/>
                  <a:pt x="18203" y="10475"/>
                  <a:pt x="18203" y="10475"/>
                </a:cubicBezTo>
                <a:cubicBezTo>
                  <a:pt x="18203" y="10475"/>
                  <a:pt x="18203" y="10475"/>
                  <a:pt x="18203" y="10475"/>
                </a:cubicBezTo>
                <a:cubicBezTo>
                  <a:pt x="18203" y="10475"/>
                  <a:pt x="18203" y="10474"/>
                  <a:pt x="18203" y="10474"/>
                </a:cubicBezTo>
                <a:close/>
                <a:moveTo>
                  <a:pt x="18208" y="14137"/>
                </a:moveTo>
                <a:cubicBezTo>
                  <a:pt x="18218" y="14147"/>
                  <a:pt x="18241" y="14172"/>
                  <a:pt x="18208" y="14136"/>
                </a:cubicBezTo>
                <a:cubicBezTo>
                  <a:pt x="18202" y="14131"/>
                  <a:pt x="18204" y="14132"/>
                  <a:pt x="18208" y="14136"/>
                </a:cubicBezTo>
                <a:cubicBezTo>
                  <a:pt x="18196" y="14124"/>
                  <a:pt x="18128" y="14084"/>
                  <a:pt x="18125" y="14144"/>
                </a:cubicBezTo>
                <a:cubicBezTo>
                  <a:pt x="18117" y="14275"/>
                  <a:pt x="18321" y="14257"/>
                  <a:pt x="18208" y="14137"/>
                </a:cubicBezTo>
                <a:close/>
                <a:moveTo>
                  <a:pt x="20300" y="13583"/>
                </a:moveTo>
                <a:cubicBezTo>
                  <a:pt x="20327" y="13605"/>
                  <a:pt x="20306" y="13588"/>
                  <a:pt x="20300" y="13583"/>
                </a:cubicBezTo>
                <a:cubicBezTo>
                  <a:pt x="20353" y="13625"/>
                  <a:pt x="20397" y="13588"/>
                  <a:pt x="20440" y="13522"/>
                </a:cubicBezTo>
                <a:cubicBezTo>
                  <a:pt x="20465" y="13483"/>
                  <a:pt x="20519" y="13428"/>
                  <a:pt x="20518" y="13344"/>
                </a:cubicBezTo>
                <a:cubicBezTo>
                  <a:pt x="20512" y="13302"/>
                  <a:pt x="20531" y="13414"/>
                  <a:pt x="20532" y="13422"/>
                </a:cubicBezTo>
                <a:cubicBezTo>
                  <a:pt x="20611" y="13279"/>
                  <a:pt x="20417" y="13084"/>
                  <a:pt x="20371" y="13042"/>
                </a:cubicBezTo>
                <a:cubicBezTo>
                  <a:pt x="20398" y="13169"/>
                  <a:pt x="20488" y="13172"/>
                  <a:pt x="20514" y="13312"/>
                </a:cubicBezTo>
                <a:cubicBezTo>
                  <a:pt x="20464" y="13166"/>
                  <a:pt x="20457" y="13394"/>
                  <a:pt x="20444" y="13406"/>
                </a:cubicBezTo>
                <a:cubicBezTo>
                  <a:pt x="20415" y="13431"/>
                  <a:pt x="20407" y="13487"/>
                  <a:pt x="20374" y="13488"/>
                </a:cubicBezTo>
                <a:cubicBezTo>
                  <a:pt x="20324" y="13489"/>
                  <a:pt x="20273" y="13488"/>
                  <a:pt x="20224" y="13497"/>
                </a:cubicBezTo>
                <a:cubicBezTo>
                  <a:pt x="20218" y="13531"/>
                  <a:pt x="20289" y="13574"/>
                  <a:pt x="20300" y="13583"/>
                </a:cubicBezTo>
                <a:close/>
                <a:moveTo>
                  <a:pt x="19777" y="14371"/>
                </a:moveTo>
                <a:cubicBezTo>
                  <a:pt x="19779" y="14373"/>
                  <a:pt x="19772" y="14357"/>
                  <a:pt x="19777" y="14371"/>
                </a:cubicBezTo>
                <a:cubicBezTo>
                  <a:pt x="19777" y="14371"/>
                  <a:pt x="19777" y="14371"/>
                  <a:pt x="19777" y="14371"/>
                </a:cubicBezTo>
                <a:close/>
                <a:moveTo>
                  <a:pt x="20212" y="16507"/>
                </a:moveTo>
                <a:cubicBezTo>
                  <a:pt x="20187" y="16412"/>
                  <a:pt x="20187" y="16179"/>
                  <a:pt x="20136" y="16182"/>
                </a:cubicBezTo>
                <a:cubicBezTo>
                  <a:pt x="20136" y="16202"/>
                  <a:pt x="20134" y="16220"/>
                  <a:pt x="20130" y="16238"/>
                </a:cubicBezTo>
                <a:cubicBezTo>
                  <a:pt x="20135" y="16227"/>
                  <a:pt x="20083" y="15986"/>
                  <a:pt x="20081" y="15960"/>
                </a:cubicBezTo>
                <a:cubicBezTo>
                  <a:pt x="20075" y="15875"/>
                  <a:pt x="20084" y="15868"/>
                  <a:pt x="20040" y="15809"/>
                </a:cubicBezTo>
                <a:cubicBezTo>
                  <a:pt x="20017" y="15780"/>
                  <a:pt x="19964" y="15743"/>
                  <a:pt x="19949" y="15703"/>
                </a:cubicBezTo>
                <a:cubicBezTo>
                  <a:pt x="19904" y="15582"/>
                  <a:pt x="19972" y="15443"/>
                  <a:pt x="19929" y="15321"/>
                </a:cubicBezTo>
                <a:cubicBezTo>
                  <a:pt x="19901" y="15245"/>
                  <a:pt x="19924" y="15146"/>
                  <a:pt x="19919" y="15061"/>
                </a:cubicBezTo>
                <a:cubicBezTo>
                  <a:pt x="19919" y="15054"/>
                  <a:pt x="19878" y="14911"/>
                  <a:pt x="19880" y="14912"/>
                </a:cubicBezTo>
                <a:cubicBezTo>
                  <a:pt x="19828" y="14903"/>
                  <a:pt x="19822" y="14989"/>
                  <a:pt x="19815" y="14813"/>
                </a:cubicBezTo>
                <a:cubicBezTo>
                  <a:pt x="19811" y="14711"/>
                  <a:pt x="19798" y="14611"/>
                  <a:pt x="19793" y="14509"/>
                </a:cubicBezTo>
                <a:cubicBezTo>
                  <a:pt x="19792" y="14484"/>
                  <a:pt x="19777" y="14278"/>
                  <a:pt x="19746" y="14376"/>
                </a:cubicBezTo>
                <a:cubicBezTo>
                  <a:pt x="19732" y="14422"/>
                  <a:pt x="19688" y="14572"/>
                  <a:pt x="19692" y="14627"/>
                </a:cubicBezTo>
                <a:cubicBezTo>
                  <a:pt x="19700" y="14733"/>
                  <a:pt x="19667" y="14868"/>
                  <a:pt x="19667" y="14990"/>
                </a:cubicBezTo>
                <a:cubicBezTo>
                  <a:pt x="19667" y="15106"/>
                  <a:pt x="19602" y="15514"/>
                  <a:pt x="19517" y="15468"/>
                </a:cubicBezTo>
                <a:cubicBezTo>
                  <a:pt x="19470" y="15442"/>
                  <a:pt x="19479" y="15345"/>
                  <a:pt x="19446" y="15327"/>
                </a:cubicBezTo>
                <a:cubicBezTo>
                  <a:pt x="19398" y="15302"/>
                  <a:pt x="19387" y="15226"/>
                  <a:pt x="19344" y="15191"/>
                </a:cubicBezTo>
                <a:cubicBezTo>
                  <a:pt x="19303" y="15158"/>
                  <a:pt x="19248" y="15114"/>
                  <a:pt x="19239" y="15012"/>
                </a:cubicBezTo>
                <a:cubicBezTo>
                  <a:pt x="19232" y="14933"/>
                  <a:pt x="19291" y="14767"/>
                  <a:pt x="19317" y="14709"/>
                </a:cubicBezTo>
                <a:cubicBezTo>
                  <a:pt x="19349" y="14635"/>
                  <a:pt x="19364" y="14630"/>
                  <a:pt x="19337" y="14552"/>
                </a:cubicBezTo>
                <a:cubicBezTo>
                  <a:pt x="19317" y="14492"/>
                  <a:pt x="19262" y="14587"/>
                  <a:pt x="19241" y="14596"/>
                </a:cubicBezTo>
                <a:cubicBezTo>
                  <a:pt x="19224" y="14604"/>
                  <a:pt x="19135" y="14522"/>
                  <a:pt x="19118" y="14502"/>
                </a:cubicBezTo>
                <a:cubicBezTo>
                  <a:pt x="19095" y="14475"/>
                  <a:pt x="19080" y="14443"/>
                  <a:pt x="19058" y="14412"/>
                </a:cubicBezTo>
                <a:cubicBezTo>
                  <a:pt x="19047" y="14394"/>
                  <a:pt x="19004" y="14414"/>
                  <a:pt x="19016" y="14446"/>
                </a:cubicBezTo>
                <a:cubicBezTo>
                  <a:pt x="19023" y="14466"/>
                  <a:pt x="19112" y="14542"/>
                  <a:pt x="19045" y="14577"/>
                </a:cubicBezTo>
                <a:cubicBezTo>
                  <a:pt x="19016" y="14591"/>
                  <a:pt x="18868" y="14589"/>
                  <a:pt x="18876" y="14713"/>
                </a:cubicBezTo>
                <a:cubicBezTo>
                  <a:pt x="18881" y="14778"/>
                  <a:pt x="18791" y="14911"/>
                  <a:pt x="18822" y="14959"/>
                </a:cubicBezTo>
                <a:cubicBezTo>
                  <a:pt x="18866" y="15028"/>
                  <a:pt x="18724" y="14990"/>
                  <a:pt x="18724" y="15022"/>
                </a:cubicBezTo>
                <a:cubicBezTo>
                  <a:pt x="18723" y="14949"/>
                  <a:pt x="18676" y="14817"/>
                  <a:pt x="18635" y="14835"/>
                </a:cubicBezTo>
                <a:cubicBezTo>
                  <a:pt x="18569" y="14861"/>
                  <a:pt x="18534" y="15004"/>
                  <a:pt x="18483" y="15066"/>
                </a:cubicBezTo>
                <a:cubicBezTo>
                  <a:pt x="18470" y="15082"/>
                  <a:pt x="18427" y="15244"/>
                  <a:pt x="18434" y="15245"/>
                </a:cubicBezTo>
                <a:cubicBezTo>
                  <a:pt x="18387" y="15242"/>
                  <a:pt x="18358" y="15245"/>
                  <a:pt x="18384" y="15344"/>
                </a:cubicBezTo>
                <a:cubicBezTo>
                  <a:pt x="18375" y="15320"/>
                  <a:pt x="18370" y="15347"/>
                  <a:pt x="18370" y="15427"/>
                </a:cubicBezTo>
                <a:cubicBezTo>
                  <a:pt x="18358" y="15374"/>
                  <a:pt x="18347" y="15321"/>
                  <a:pt x="18337" y="15267"/>
                </a:cubicBezTo>
                <a:cubicBezTo>
                  <a:pt x="18339" y="15272"/>
                  <a:pt x="18287" y="15351"/>
                  <a:pt x="18284" y="15358"/>
                </a:cubicBezTo>
                <a:cubicBezTo>
                  <a:pt x="18258" y="15414"/>
                  <a:pt x="18277" y="15467"/>
                  <a:pt x="18268" y="15530"/>
                </a:cubicBezTo>
                <a:cubicBezTo>
                  <a:pt x="18260" y="15592"/>
                  <a:pt x="18214" y="15654"/>
                  <a:pt x="18199" y="15723"/>
                </a:cubicBezTo>
                <a:cubicBezTo>
                  <a:pt x="18184" y="15790"/>
                  <a:pt x="18104" y="15831"/>
                  <a:pt x="18073" y="15836"/>
                </a:cubicBezTo>
                <a:cubicBezTo>
                  <a:pt x="18014" y="15845"/>
                  <a:pt x="17925" y="15987"/>
                  <a:pt x="17873" y="15945"/>
                </a:cubicBezTo>
                <a:cubicBezTo>
                  <a:pt x="17808" y="15893"/>
                  <a:pt x="17705" y="16161"/>
                  <a:pt x="17661" y="16223"/>
                </a:cubicBezTo>
                <a:cubicBezTo>
                  <a:pt x="17645" y="16246"/>
                  <a:pt x="17649" y="16125"/>
                  <a:pt x="17649" y="16129"/>
                </a:cubicBezTo>
                <a:cubicBezTo>
                  <a:pt x="17614" y="16235"/>
                  <a:pt x="17634" y="16351"/>
                  <a:pt x="17592" y="16439"/>
                </a:cubicBezTo>
                <a:cubicBezTo>
                  <a:pt x="17527" y="16576"/>
                  <a:pt x="17642" y="16741"/>
                  <a:pt x="17595" y="16856"/>
                </a:cubicBezTo>
                <a:cubicBezTo>
                  <a:pt x="17578" y="16899"/>
                  <a:pt x="17554" y="16719"/>
                  <a:pt x="17551" y="16752"/>
                </a:cubicBezTo>
                <a:cubicBezTo>
                  <a:pt x="17551" y="16751"/>
                  <a:pt x="17556" y="16838"/>
                  <a:pt x="17544" y="16823"/>
                </a:cubicBezTo>
                <a:cubicBezTo>
                  <a:pt x="17535" y="16812"/>
                  <a:pt x="17530" y="16743"/>
                  <a:pt x="17525" y="16741"/>
                </a:cubicBezTo>
                <a:cubicBezTo>
                  <a:pt x="17504" y="16729"/>
                  <a:pt x="17554" y="16987"/>
                  <a:pt x="17556" y="17007"/>
                </a:cubicBezTo>
                <a:cubicBezTo>
                  <a:pt x="17563" y="17106"/>
                  <a:pt x="17557" y="17203"/>
                  <a:pt x="17575" y="17298"/>
                </a:cubicBezTo>
                <a:cubicBezTo>
                  <a:pt x="17594" y="17398"/>
                  <a:pt x="17567" y="17531"/>
                  <a:pt x="17580" y="17644"/>
                </a:cubicBezTo>
                <a:cubicBezTo>
                  <a:pt x="17592" y="17744"/>
                  <a:pt x="17562" y="17916"/>
                  <a:pt x="17533" y="17998"/>
                </a:cubicBezTo>
                <a:cubicBezTo>
                  <a:pt x="17516" y="18044"/>
                  <a:pt x="17462" y="18031"/>
                  <a:pt x="17475" y="18113"/>
                </a:cubicBezTo>
                <a:cubicBezTo>
                  <a:pt x="17483" y="18165"/>
                  <a:pt x="17551" y="18280"/>
                  <a:pt x="17578" y="18285"/>
                </a:cubicBezTo>
                <a:cubicBezTo>
                  <a:pt x="17678" y="18303"/>
                  <a:pt x="17757" y="18086"/>
                  <a:pt x="17852" y="18078"/>
                </a:cubicBezTo>
                <a:cubicBezTo>
                  <a:pt x="17903" y="18074"/>
                  <a:pt x="17955" y="18082"/>
                  <a:pt x="18006" y="18087"/>
                </a:cubicBezTo>
                <a:cubicBezTo>
                  <a:pt x="18073" y="18092"/>
                  <a:pt x="18089" y="17985"/>
                  <a:pt x="18142" y="17931"/>
                </a:cubicBezTo>
                <a:cubicBezTo>
                  <a:pt x="18199" y="17873"/>
                  <a:pt x="18242" y="17830"/>
                  <a:pt x="18307" y="17823"/>
                </a:cubicBezTo>
                <a:cubicBezTo>
                  <a:pt x="18384" y="17815"/>
                  <a:pt x="18447" y="17716"/>
                  <a:pt x="18521" y="17712"/>
                </a:cubicBezTo>
                <a:cubicBezTo>
                  <a:pt x="18557" y="17711"/>
                  <a:pt x="18631" y="17689"/>
                  <a:pt x="18661" y="17733"/>
                </a:cubicBezTo>
                <a:cubicBezTo>
                  <a:pt x="18685" y="17769"/>
                  <a:pt x="18802" y="17794"/>
                  <a:pt x="18807" y="17854"/>
                </a:cubicBezTo>
                <a:cubicBezTo>
                  <a:pt x="18805" y="17877"/>
                  <a:pt x="18801" y="17897"/>
                  <a:pt x="18795" y="17916"/>
                </a:cubicBezTo>
                <a:cubicBezTo>
                  <a:pt x="18787" y="17958"/>
                  <a:pt x="18826" y="17991"/>
                  <a:pt x="18830" y="18036"/>
                </a:cubicBezTo>
                <a:cubicBezTo>
                  <a:pt x="18834" y="18079"/>
                  <a:pt x="18847" y="18228"/>
                  <a:pt x="18830" y="18261"/>
                </a:cubicBezTo>
                <a:cubicBezTo>
                  <a:pt x="18891" y="18149"/>
                  <a:pt x="19008" y="18040"/>
                  <a:pt x="19048" y="17901"/>
                </a:cubicBezTo>
                <a:cubicBezTo>
                  <a:pt x="19031" y="17960"/>
                  <a:pt x="19021" y="18032"/>
                  <a:pt x="18998" y="18100"/>
                </a:cubicBezTo>
                <a:cubicBezTo>
                  <a:pt x="18983" y="18137"/>
                  <a:pt x="18971" y="18179"/>
                  <a:pt x="18963" y="18225"/>
                </a:cubicBezTo>
                <a:cubicBezTo>
                  <a:pt x="18957" y="18265"/>
                  <a:pt x="18916" y="18271"/>
                  <a:pt x="18902" y="18310"/>
                </a:cubicBezTo>
                <a:cubicBezTo>
                  <a:pt x="18935" y="18315"/>
                  <a:pt x="19028" y="18151"/>
                  <a:pt x="19021" y="18145"/>
                </a:cubicBezTo>
                <a:cubicBezTo>
                  <a:pt x="19069" y="18188"/>
                  <a:pt x="18983" y="18336"/>
                  <a:pt x="18984" y="18361"/>
                </a:cubicBezTo>
                <a:cubicBezTo>
                  <a:pt x="18988" y="18410"/>
                  <a:pt x="19082" y="18359"/>
                  <a:pt x="19050" y="18535"/>
                </a:cubicBezTo>
                <a:cubicBezTo>
                  <a:pt x="19025" y="18671"/>
                  <a:pt x="19026" y="18695"/>
                  <a:pt x="19076" y="18787"/>
                </a:cubicBezTo>
                <a:cubicBezTo>
                  <a:pt x="19088" y="18807"/>
                  <a:pt x="19216" y="18880"/>
                  <a:pt x="19223" y="18874"/>
                </a:cubicBezTo>
                <a:cubicBezTo>
                  <a:pt x="19236" y="18864"/>
                  <a:pt x="19338" y="18736"/>
                  <a:pt x="19341" y="18759"/>
                </a:cubicBezTo>
                <a:cubicBezTo>
                  <a:pt x="19345" y="18790"/>
                  <a:pt x="19337" y="18918"/>
                  <a:pt x="19378" y="18926"/>
                </a:cubicBezTo>
                <a:cubicBezTo>
                  <a:pt x="19399" y="18930"/>
                  <a:pt x="19503" y="18785"/>
                  <a:pt x="19532" y="18761"/>
                </a:cubicBezTo>
                <a:cubicBezTo>
                  <a:pt x="19591" y="18711"/>
                  <a:pt x="19648" y="18749"/>
                  <a:pt x="19693" y="18641"/>
                </a:cubicBezTo>
                <a:cubicBezTo>
                  <a:pt x="19802" y="18375"/>
                  <a:pt x="19888" y="18088"/>
                  <a:pt x="20030" y="17886"/>
                </a:cubicBezTo>
                <a:cubicBezTo>
                  <a:pt x="20071" y="17829"/>
                  <a:pt x="20135" y="17690"/>
                  <a:pt x="20142" y="17589"/>
                </a:cubicBezTo>
                <a:cubicBezTo>
                  <a:pt x="20153" y="17438"/>
                  <a:pt x="20248" y="17357"/>
                  <a:pt x="20256" y="17220"/>
                </a:cubicBezTo>
                <a:cubicBezTo>
                  <a:pt x="20261" y="17118"/>
                  <a:pt x="20252" y="17052"/>
                  <a:pt x="20263" y="16960"/>
                </a:cubicBezTo>
                <a:cubicBezTo>
                  <a:pt x="20284" y="16792"/>
                  <a:pt x="20285" y="16647"/>
                  <a:pt x="20218" y="16525"/>
                </a:cubicBezTo>
                <a:cubicBezTo>
                  <a:pt x="20205" y="16493"/>
                  <a:pt x="20208" y="16497"/>
                  <a:pt x="20212" y="16507"/>
                </a:cubicBezTo>
                <a:close/>
                <a:moveTo>
                  <a:pt x="20212" y="16507"/>
                </a:moveTo>
                <a:cubicBezTo>
                  <a:pt x="20214" y="16514"/>
                  <a:pt x="20216" y="16520"/>
                  <a:pt x="20218" y="16525"/>
                </a:cubicBezTo>
                <a:cubicBezTo>
                  <a:pt x="20225" y="16539"/>
                  <a:pt x="20217" y="16519"/>
                  <a:pt x="20212" y="16507"/>
                </a:cubicBezTo>
                <a:close/>
                <a:moveTo>
                  <a:pt x="21499" y="18706"/>
                </a:moveTo>
                <a:cubicBezTo>
                  <a:pt x="21375" y="18853"/>
                  <a:pt x="21419" y="18489"/>
                  <a:pt x="21409" y="18495"/>
                </a:cubicBezTo>
                <a:cubicBezTo>
                  <a:pt x="21410" y="18530"/>
                  <a:pt x="21386" y="18606"/>
                  <a:pt x="21369" y="18552"/>
                </a:cubicBezTo>
                <a:cubicBezTo>
                  <a:pt x="21351" y="18495"/>
                  <a:pt x="21395" y="18401"/>
                  <a:pt x="21396" y="18340"/>
                </a:cubicBezTo>
                <a:cubicBezTo>
                  <a:pt x="21396" y="18307"/>
                  <a:pt x="21327" y="18161"/>
                  <a:pt x="21324" y="18165"/>
                </a:cubicBezTo>
                <a:cubicBezTo>
                  <a:pt x="21304" y="18191"/>
                  <a:pt x="21326" y="18458"/>
                  <a:pt x="21327" y="18502"/>
                </a:cubicBezTo>
                <a:cubicBezTo>
                  <a:pt x="21333" y="18724"/>
                  <a:pt x="21265" y="18834"/>
                  <a:pt x="21176" y="18920"/>
                </a:cubicBezTo>
                <a:cubicBezTo>
                  <a:pt x="21129" y="18966"/>
                  <a:pt x="21250" y="19063"/>
                  <a:pt x="21184" y="19161"/>
                </a:cubicBezTo>
                <a:cubicBezTo>
                  <a:pt x="21130" y="19241"/>
                  <a:pt x="21091" y="19246"/>
                  <a:pt x="21032" y="19299"/>
                </a:cubicBezTo>
                <a:cubicBezTo>
                  <a:pt x="21036" y="19257"/>
                  <a:pt x="21041" y="19216"/>
                  <a:pt x="21046" y="19175"/>
                </a:cubicBezTo>
                <a:cubicBezTo>
                  <a:pt x="20931" y="19287"/>
                  <a:pt x="20853" y="19501"/>
                  <a:pt x="20732" y="19607"/>
                </a:cubicBezTo>
                <a:cubicBezTo>
                  <a:pt x="20648" y="19680"/>
                  <a:pt x="20563" y="19740"/>
                  <a:pt x="20484" y="19834"/>
                </a:cubicBezTo>
                <a:cubicBezTo>
                  <a:pt x="20461" y="19862"/>
                  <a:pt x="20330" y="20085"/>
                  <a:pt x="20312" y="20083"/>
                </a:cubicBezTo>
                <a:cubicBezTo>
                  <a:pt x="20337" y="20088"/>
                  <a:pt x="20361" y="20086"/>
                  <a:pt x="20385" y="20078"/>
                </a:cubicBezTo>
                <a:cubicBezTo>
                  <a:pt x="20385" y="20316"/>
                  <a:pt x="20640" y="19959"/>
                  <a:pt x="20668" y="19913"/>
                </a:cubicBezTo>
                <a:cubicBezTo>
                  <a:pt x="20718" y="19829"/>
                  <a:pt x="20741" y="19776"/>
                  <a:pt x="20802" y="19735"/>
                </a:cubicBezTo>
                <a:cubicBezTo>
                  <a:pt x="20824" y="19720"/>
                  <a:pt x="20866" y="19720"/>
                  <a:pt x="20886" y="19692"/>
                </a:cubicBezTo>
                <a:cubicBezTo>
                  <a:pt x="20898" y="19674"/>
                  <a:pt x="20876" y="19650"/>
                  <a:pt x="20877" y="19647"/>
                </a:cubicBezTo>
                <a:cubicBezTo>
                  <a:pt x="20963" y="19525"/>
                  <a:pt x="21036" y="19392"/>
                  <a:pt x="21113" y="19262"/>
                </a:cubicBezTo>
                <a:cubicBezTo>
                  <a:pt x="21084" y="19345"/>
                  <a:pt x="21199" y="19252"/>
                  <a:pt x="21204" y="19245"/>
                </a:cubicBezTo>
                <a:cubicBezTo>
                  <a:pt x="21252" y="19184"/>
                  <a:pt x="21295" y="19112"/>
                  <a:pt x="21342" y="19049"/>
                </a:cubicBezTo>
                <a:cubicBezTo>
                  <a:pt x="21379" y="18999"/>
                  <a:pt x="21362" y="18960"/>
                  <a:pt x="21415" y="18922"/>
                </a:cubicBezTo>
                <a:cubicBezTo>
                  <a:pt x="21485" y="18871"/>
                  <a:pt x="21505" y="18770"/>
                  <a:pt x="21561" y="18695"/>
                </a:cubicBezTo>
                <a:cubicBezTo>
                  <a:pt x="21539" y="18668"/>
                  <a:pt x="21519" y="18672"/>
                  <a:pt x="21499" y="18706"/>
                </a:cubicBezTo>
                <a:close/>
                <a:moveTo>
                  <a:pt x="19364" y="19226"/>
                </a:moveTo>
                <a:cubicBezTo>
                  <a:pt x="19317" y="19238"/>
                  <a:pt x="19223" y="19139"/>
                  <a:pt x="19197" y="19220"/>
                </a:cubicBezTo>
                <a:cubicBezTo>
                  <a:pt x="19178" y="19278"/>
                  <a:pt x="19129" y="19601"/>
                  <a:pt x="19192" y="19628"/>
                </a:cubicBezTo>
                <a:cubicBezTo>
                  <a:pt x="19224" y="19641"/>
                  <a:pt x="19251" y="19522"/>
                  <a:pt x="19277" y="19559"/>
                </a:cubicBezTo>
                <a:cubicBezTo>
                  <a:pt x="19303" y="19598"/>
                  <a:pt x="19327" y="19495"/>
                  <a:pt x="19338" y="19463"/>
                </a:cubicBezTo>
                <a:cubicBezTo>
                  <a:pt x="19343" y="19448"/>
                  <a:pt x="19434" y="19193"/>
                  <a:pt x="19424" y="19191"/>
                </a:cubicBezTo>
                <a:cubicBezTo>
                  <a:pt x="19403" y="19198"/>
                  <a:pt x="19383" y="19210"/>
                  <a:pt x="19364" y="19226"/>
                </a:cubicBezTo>
                <a:close/>
                <a:moveTo>
                  <a:pt x="6296" y="20846"/>
                </a:moveTo>
                <a:cubicBezTo>
                  <a:pt x="6299" y="20846"/>
                  <a:pt x="6304" y="20847"/>
                  <a:pt x="6296" y="20846"/>
                </a:cubicBezTo>
                <a:cubicBezTo>
                  <a:pt x="6294" y="20846"/>
                  <a:pt x="6295" y="20846"/>
                  <a:pt x="6296" y="20846"/>
                </a:cubicBezTo>
                <a:cubicBezTo>
                  <a:pt x="6248" y="20837"/>
                  <a:pt x="6227" y="20988"/>
                  <a:pt x="6256" y="20987"/>
                </a:cubicBezTo>
                <a:cubicBezTo>
                  <a:pt x="6288" y="20985"/>
                  <a:pt x="6368" y="20860"/>
                  <a:pt x="6296" y="20846"/>
                </a:cubicBezTo>
                <a:close/>
                <a:moveTo>
                  <a:pt x="6229" y="20851"/>
                </a:moveTo>
                <a:cubicBezTo>
                  <a:pt x="6225" y="20852"/>
                  <a:pt x="6227" y="20852"/>
                  <a:pt x="6229" y="20851"/>
                </a:cubicBezTo>
                <a:cubicBezTo>
                  <a:pt x="6205" y="20852"/>
                  <a:pt x="6182" y="20849"/>
                  <a:pt x="6158" y="20843"/>
                </a:cubicBezTo>
                <a:cubicBezTo>
                  <a:pt x="6169" y="20851"/>
                  <a:pt x="6178" y="20866"/>
                  <a:pt x="6184" y="20885"/>
                </a:cubicBezTo>
                <a:cubicBezTo>
                  <a:pt x="6175" y="20904"/>
                  <a:pt x="6164" y="20910"/>
                  <a:pt x="6151" y="20904"/>
                </a:cubicBezTo>
                <a:cubicBezTo>
                  <a:pt x="6157" y="21099"/>
                  <a:pt x="6268" y="20836"/>
                  <a:pt x="6229" y="20851"/>
                </a:cubicBezTo>
                <a:close/>
                <a:moveTo>
                  <a:pt x="6229" y="20851"/>
                </a:moveTo>
                <a:cubicBezTo>
                  <a:pt x="6229" y="20851"/>
                  <a:pt x="6229" y="20851"/>
                  <a:pt x="6229" y="20851"/>
                </a:cubicBezTo>
                <a:cubicBezTo>
                  <a:pt x="6242" y="20846"/>
                  <a:pt x="6233" y="20849"/>
                  <a:pt x="6229" y="20851"/>
                </a:cubicBezTo>
                <a:close/>
                <a:moveTo>
                  <a:pt x="7285" y="13654"/>
                </a:moveTo>
                <a:cubicBezTo>
                  <a:pt x="7288" y="13679"/>
                  <a:pt x="7287" y="13672"/>
                  <a:pt x="7285" y="13654"/>
                </a:cubicBezTo>
                <a:cubicBezTo>
                  <a:pt x="7285" y="13654"/>
                  <a:pt x="7285" y="13654"/>
                  <a:pt x="7285" y="13654"/>
                </a:cubicBezTo>
                <a:close/>
                <a:moveTo>
                  <a:pt x="4090" y="4960"/>
                </a:moveTo>
                <a:cubicBezTo>
                  <a:pt x="4122" y="4948"/>
                  <a:pt x="4098" y="4976"/>
                  <a:pt x="4113" y="5005"/>
                </a:cubicBezTo>
                <a:cubicBezTo>
                  <a:pt x="4193" y="4987"/>
                  <a:pt x="4250" y="4869"/>
                  <a:pt x="4333" y="4875"/>
                </a:cubicBezTo>
                <a:cubicBezTo>
                  <a:pt x="4325" y="4917"/>
                  <a:pt x="4310" y="4952"/>
                  <a:pt x="4289" y="4969"/>
                </a:cubicBezTo>
                <a:cubicBezTo>
                  <a:pt x="4346" y="5043"/>
                  <a:pt x="4314" y="4997"/>
                  <a:pt x="4386" y="4997"/>
                </a:cubicBezTo>
                <a:cubicBezTo>
                  <a:pt x="4419" y="4997"/>
                  <a:pt x="4443" y="4994"/>
                  <a:pt x="4464" y="4948"/>
                </a:cubicBezTo>
                <a:cubicBezTo>
                  <a:pt x="4471" y="4933"/>
                  <a:pt x="4475" y="4889"/>
                  <a:pt x="4460" y="4889"/>
                </a:cubicBezTo>
                <a:cubicBezTo>
                  <a:pt x="4403" y="4889"/>
                  <a:pt x="4437" y="4717"/>
                  <a:pt x="4355" y="4731"/>
                </a:cubicBezTo>
                <a:cubicBezTo>
                  <a:pt x="4292" y="4731"/>
                  <a:pt x="4247" y="4874"/>
                  <a:pt x="4188" y="4882"/>
                </a:cubicBezTo>
                <a:cubicBezTo>
                  <a:pt x="4154" y="4908"/>
                  <a:pt x="4122" y="4915"/>
                  <a:pt x="4090" y="4960"/>
                </a:cubicBezTo>
                <a:close/>
                <a:moveTo>
                  <a:pt x="4464" y="5169"/>
                </a:moveTo>
                <a:cubicBezTo>
                  <a:pt x="4531" y="5212"/>
                  <a:pt x="4521" y="5336"/>
                  <a:pt x="4484" y="5419"/>
                </a:cubicBezTo>
                <a:cubicBezTo>
                  <a:pt x="4522" y="5420"/>
                  <a:pt x="4511" y="5517"/>
                  <a:pt x="4506" y="5561"/>
                </a:cubicBezTo>
                <a:cubicBezTo>
                  <a:pt x="4537" y="5530"/>
                  <a:pt x="4602" y="5318"/>
                  <a:pt x="4575" y="5261"/>
                </a:cubicBezTo>
                <a:cubicBezTo>
                  <a:pt x="4634" y="5206"/>
                  <a:pt x="4653" y="5400"/>
                  <a:pt x="4680" y="5322"/>
                </a:cubicBezTo>
                <a:cubicBezTo>
                  <a:pt x="4728" y="5205"/>
                  <a:pt x="4567" y="5150"/>
                  <a:pt x="4542" y="5150"/>
                </a:cubicBezTo>
                <a:cubicBezTo>
                  <a:pt x="4536" y="5197"/>
                  <a:pt x="4495" y="5183"/>
                  <a:pt x="4464" y="5169"/>
                </a:cubicBezTo>
                <a:close/>
                <a:moveTo>
                  <a:pt x="4405" y="5152"/>
                </a:moveTo>
                <a:cubicBezTo>
                  <a:pt x="4373" y="5115"/>
                  <a:pt x="4310" y="5244"/>
                  <a:pt x="4296" y="5287"/>
                </a:cubicBezTo>
                <a:cubicBezTo>
                  <a:pt x="4292" y="5268"/>
                  <a:pt x="4291" y="5240"/>
                  <a:pt x="4291" y="5219"/>
                </a:cubicBezTo>
                <a:cubicBezTo>
                  <a:pt x="4287" y="5225"/>
                  <a:pt x="4284" y="5231"/>
                  <a:pt x="4281" y="5237"/>
                </a:cubicBezTo>
                <a:cubicBezTo>
                  <a:pt x="4305" y="5280"/>
                  <a:pt x="4225" y="5396"/>
                  <a:pt x="4210" y="5445"/>
                </a:cubicBezTo>
                <a:cubicBezTo>
                  <a:pt x="4201" y="5476"/>
                  <a:pt x="4094" y="5813"/>
                  <a:pt x="4129" y="5813"/>
                </a:cubicBezTo>
                <a:cubicBezTo>
                  <a:pt x="4216" y="5810"/>
                  <a:pt x="4215" y="5481"/>
                  <a:pt x="4263" y="5402"/>
                </a:cubicBezTo>
                <a:cubicBezTo>
                  <a:pt x="4310" y="5321"/>
                  <a:pt x="4334" y="5242"/>
                  <a:pt x="4386" y="5210"/>
                </a:cubicBezTo>
                <a:cubicBezTo>
                  <a:pt x="4392" y="5191"/>
                  <a:pt x="4398" y="5172"/>
                  <a:pt x="4405" y="5152"/>
                </a:cubicBezTo>
                <a:close/>
                <a:moveTo>
                  <a:pt x="7275" y="13572"/>
                </a:moveTo>
                <a:cubicBezTo>
                  <a:pt x="7319" y="13946"/>
                  <a:pt x="7231" y="14058"/>
                  <a:pt x="7137" y="14345"/>
                </a:cubicBezTo>
                <a:cubicBezTo>
                  <a:pt x="7115" y="14412"/>
                  <a:pt x="7100" y="14674"/>
                  <a:pt x="7045" y="14674"/>
                </a:cubicBezTo>
                <a:cubicBezTo>
                  <a:pt x="7010" y="14674"/>
                  <a:pt x="7017" y="14722"/>
                  <a:pt x="7022" y="14791"/>
                </a:cubicBezTo>
                <a:cubicBezTo>
                  <a:pt x="7030" y="14913"/>
                  <a:pt x="7045" y="15081"/>
                  <a:pt x="7033" y="15202"/>
                </a:cubicBezTo>
                <a:cubicBezTo>
                  <a:pt x="7024" y="15288"/>
                  <a:pt x="7046" y="15423"/>
                  <a:pt x="7011" y="15483"/>
                </a:cubicBezTo>
                <a:cubicBezTo>
                  <a:pt x="6977" y="15541"/>
                  <a:pt x="7006" y="15671"/>
                  <a:pt x="6992" y="15747"/>
                </a:cubicBezTo>
                <a:cubicBezTo>
                  <a:pt x="6983" y="15796"/>
                  <a:pt x="6969" y="15873"/>
                  <a:pt x="6956" y="15917"/>
                </a:cubicBezTo>
                <a:cubicBezTo>
                  <a:pt x="6932" y="15995"/>
                  <a:pt x="6908" y="16040"/>
                  <a:pt x="6938" y="16133"/>
                </a:cubicBezTo>
                <a:cubicBezTo>
                  <a:pt x="6896" y="16167"/>
                  <a:pt x="6884" y="16192"/>
                  <a:pt x="6862" y="16263"/>
                </a:cubicBezTo>
                <a:cubicBezTo>
                  <a:pt x="6842" y="16325"/>
                  <a:pt x="6720" y="16302"/>
                  <a:pt x="6683" y="16335"/>
                </a:cubicBezTo>
                <a:cubicBezTo>
                  <a:pt x="6591" y="16415"/>
                  <a:pt x="6383" y="16601"/>
                  <a:pt x="6441" y="16881"/>
                </a:cubicBezTo>
                <a:cubicBezTo>
                  <a:pt x="6493" y="17133"/>
                  <a:pt x="6396" y="17266"/>
                  <a:pt x="6372" y="17494"/>
                </a:cubicBezTo>
                <a:cubicBezTo>
                  <a:pt x="6366" y="17548"/>
                  <a:pt x="6322" y="17752"/>
                  <a:pt x="6291" y="17716"/>
                </a:cubicBezTo>
                <a:cubicBezTo>
                  <a:pt x="6258" y="17679"/>
                  <a:pt x="6284" y="17666"/>
                  <a:pt x="6297" y="17594"/>
                </a:cubicBezTo>
                <a:cubicBezTo>
                  <a:pt x="6275" y="17666"/>
                  <a:pt x="6261" y="17673"/>
                  <a:pt x="6262" y="17766"/>
                </a:cubicBezTo>
                <a:cubicBezTo>
                  <a:pt x="6263" y="17827"/>
                  <a:pt x="6251" y="18037"/>
                  <a:pt x="6202" y="18037"/>
                </a:cubicBezTo>
                <a:cubicBezTo>
                  <a:pt x="6180" y="18037"/>
                  <a:pt x="6171" y="18153"/>
                  <a:pt x="6148" y="18192"/>
                </a:cubicBezTo>
                <a:cubicBezTo>
                  <a:pt x="6077" y="18312"/>
                  <a:pt x="5991" y="18158"/>
                  <a:pt x="5921" y="18158"/>
                </a:cubicBezTo>
                <a:cubicBezTo>
                  <a:pt x="5947" y="18179"/>
                  <a:pt x="5995" y="18220"/>
                  <a:pt x="5987" y="18293"/>
                </a:cubicBezTo>
                <a:cubicBezTo>
                  <a:pt x="5984" y="18318"/>
                  <a:pt x="5970" y="18343"/>
                  <a:pt x="5985" y="18366"/>
                </a:cubicBezTo>
                <a:cubicBezTo>
                  <a:pt x="6030" y="18436"/>
                  <a:pt x="6062" y="18461"/>
                  <a:pt x="6033" y="18593"/>
                </a:cubicBezTo>
                <a:cubicBezTo>
                  <a:pt x="5985" y="18814"/>
                  <a:pt x="5845" y="18951"/>
                  <a:pt x="5722" y="18871"/>
                </a:cubicBezTo>
                <a:cubicBezTo>
                  <a:pt x="5740" y="18925"/>
                  <a:pt x="5761" y="18984"/>
                  <a:pt x="5741" y="19029"/>
                </a:cubicBezTo>
                <a:cubicBezTo>
                  <a:pt x="5736" y="19106"/>
                  <a:pt x="5789" y="19129"/>
                  <a:pt x="5742" y="19211"/>
                </a:cubicBezTo>
                <a:cubicBezTo>
                  <a:pt x="5721" y="19249"/>
                  <a:pt x="5695" y="19250"/>
                  <a:pt x="5668" y="19235"/>
                </a:cubicBezTo>
                <a:cubicBezTo>
                  <a:pt x="5641" y="19221"/>
                  <a:pt x="5617" y="19193"/>
                  <a:pt x="5590" y="19173"/>
                </a:cubicBezTo>
                <a:cubicBezTo>
                  <a:pt x="5617" y="19400"/>
                  <a:pt x="5645" y="19258"/>
                  <a:pt x="5710" y="19341"/>
                </a:cubicBezTo>
                <a:cubicBezTo>
                  <a:pt x="5786" y="19438"/>
                  <a:pt x="5684" y="19470"/>
                  <a:pt x="5678" y="19525"/>
                </a:cubicBezTo>
                <a:cubicBezTo>
                  <a:pt x="5670" y="19611"/>
                  <a:pt x="5650" y="19548"/>
                  <a:pt x="5669" y="19686"/>
                </a:cubicBezTo>
                <a:cubicBezTo>
                  <a:pt x="5688" y="19825"/>
                  <a:pt x="5586" y="19820"/>
                  <a:pt x="5575" y="19924"/>
                </a:cubicBezTo>
                <a:cubicBezTo>
                  <a:pt x="5559" y="20067"/>
                  <a:pt x="5663" y="20081"/>
                  <a:pt x="5703" y="20129"/>
                </a:cubicBezTo>
                <a:cubicBezTo>
                  <a:pt x="5797" y="20244"/>
                  <a:pt x="5664" y="20375"/>
                  <a:pt x="5676" y="20502"/>
                </a:cubicBezTo>
                <a:cubicBezTo>
                  <a:pt x="5687" y="20613"/>
                  <a:pt x="5664" y="20625"/>
                  <a:pt x="5626" y="20678"/>
                </a:cubicBezTo>
                <a:cubicBezTo>
                  <a:pt x="5644" y="20771"/>
                  <a:pt x="5674" y="20849"/>
                  <a:pt x="5711" y="20914"/>
                </a:cubicBezTo>
                <a:cubicBezTo>
                  <a:pt x="5741" y="20968"/>
                  <a:pt x="5709" y="21015"/>
                  <a:pt x="5677" y="20976"/>
                </a:cubicBezTo>
                <a:cubicBezTo>
                  <a:pt x="5679" y="21019"/>
                  <a:pt x="5728" y="21027"/>
                  <a:pt x="5747" y="21047"/>
                </a:cubicBezTo>
                <a:cubicBezTo>
                  <a:pt x="5795" y="21130"/>
                  <a:pt x="5842" y="21214"/>
                  <a:pt x="5895" y="21283"/>
                </a:cubicBezTo>
                <a:cubicBezTo>
                  <a:pt x="5914" y="21307"/>
                  <a:pt x="6102" y="21389"/>
                  <a:pt x="5974" y="21432"/>
                </a:cubicBezTo>
                <a:cubicBezTo>
                  <a:pt x="5942" y="21444"/>
                  <a:pt x="5922" y="21475"/>
                  <a:pt x="5885" y="21473"/>
                </a:cubicBezTo>
                <a:cubicBezTo>
                  <a:pt x="5917" y="21579"/>
                  <a:pt x="5688" y="21408"/>
                  <a:pt x="5656" y="21399"/>
                </a:cubicBezTo>
                <a:cubicBezTo>
                  <a:pt x="5597" y="21368"/>
                  <a:pt x="5493" y="21302"/>
                  <a:pt x="5450" y="21198"/>
                </a:cubicBezTo>
                <a:cubicBezTo>
                  <a:pt x="5420" y="21124"/>
                  <a:pt x="5401" y="21030"/>
                  <a:pt x="5362" y="20971"/>
                </a:cubicBezTo>
                <a:cubicBezTo>
                  <a:pt x="5338" y="20935"/>
                  <a:pt x="5313" y="20932"/>
                  <a:pt x="5295" y="20874"/>
                </a:cubicBezTo>
                <a:cubicBezTo>
                  <a:pt x="5306" y="20875"/>
                  <a:pt x="5318" y="20861"/>
                  <a:pt x="5329" y="20861"/>
                </a:cubicBezTo>
                <a:cubicBezTo>
                  <a:pt x="5330" y="20805"/>
                  <a:pt x="5276" y="20805"/>
                  <a:pt x="5263" y="20771"/>
                </a:cubicBezTo>
                <a:cubicBezTo>
                  <a:pt x="5237" y="20700"/>
                  <a:pt x="5228" y="20685"/>
                  <a:pt x="5191" y="20627"/>
                </a:cubicBezTo>
                <a:cubicBezTo>
                  <a:pt x="5160" y="20578"/>
                  <a:pt x="5107" y="20420"/>
                  <a:pt x="5120" y="20335"/>
                </a:cubicBezTo>
                <a:cubicBezTo>
                  <a:pt x="5130" y="20271"/>
                  <a:pt x="5159" y="20315"/>
                  <a:pt x="5156" y="20258"/>
                </a:cubicBezTo>
                <a:cubicBezTo>
                  <a:pt x="5152" y="20180"/>
                  <a:pt x="5181" y="20104"/>
                  <a:pt x="5100" y="20164"/>
                </a:cubicBezTo>
                <a:cubicBezTo>
                  <a:pt x="5082" y="20178"/>
                  <a:pt x="5071" y="20183"/>
                  <a:pt x="5058" y="20147"/>
                </a:cubicBezTo>
                <a:cubicBezTo>
                  <a:pt x="5033" y="20073"/>
                  <a:pt x="5077" y="19903"/>
                  <a:pt x="5125" y="19927"/>
                </a:cubicBezTo>
                <a:cubicBezTo>
                  <a:pt x="5121" y="19907"/>
                  <a:pt x="5101" y="19832"/>
                  <a:pt x="5097" y="19832"/>
                </a:cubicBezTo>
                <a:cubicBezTo>
                  <a:pt x="5030" y="19820"/>
                  <a:pt x="5065" y="19673"/>
                  <a:pt x="5132" y="19724"/>
                </a:cubicBezTo>
                <a:cubicBezTo>
                  <a:pt x="5122" y="19674"/>
                  <a:pt x="5116" y="19419"/>
                  <a:pt x="5102" y="19405"/>
                </a:cubicBezTo>
                <a:cubicBezTo>
                  <a:pt x="5061" y="19364"/>
                  <a:pt x="5100" y="19539"/>
                  <a:pt x="5100" y="19537"/>
                </a:cubicBezTo>
                <a:cubicBezTo>
                  <a:pt x="5100" y="19621"/>
                  <a:pt x="5046" y="19632"/>
                  <a:pt x="5027" y="19572"/>
                </a:cubicBezTo>
                <a:cubicBezTo>
                  <a:pt x="5015" y="19536"/>
                  <a:pt x="5014" y="19493"/>
                  <a:pt x="5010" y="19452"/>
                </a:cubicBezTo>
                <a:cubicBezTo>
                  <a:pt x="5002" y="19380"/>
                  <a:pt x="5001" y="19317"/>
                  <a:pt x="4993" y="19267"/>
                </a:cubicBezTo>
                <a:cubicBezTo>
                  <a:pt x="4976" y="19157"/>
                  <a:pt x="4990" y="19070"/>
                  <a:pt x="4988" y="18967"/>
                </a:cubicBezTo>
                <a:cubicBezTo>
                  <a:pt x="4987" y="18905"/>
                  <a:pt x="4945" y="18791"/>
                  <a:pt x="4932" y="18730"/>
                </a:cubicBezTo>
                <a:cubicBezTo>
                  <a:pt x="4915" y="18656"/>
                  <a:pt x="4906" y="18590"/>
                  <a:pt x="4896" y="18511"/>
                </a:cubicBezTo>
                <a:cubicBezTo>
                  <a:pt x="4905" y="18531"/>
                  <a:pt x="4919" y="18542"/>
                  <a:pt x="4929" y="18561"/>
                </a:cubicBezTo>
                <a:cubicBezTo>
                  <a:pt x="4944" y="18352"/>
                  <a:pt x="4960" y="18104"/>
                  <a:pt x="4943" y="17895"/>
                </a:cubicBezTo>
                <a:cubicBezTo>
                  <a:pt x="4935" y="17658"/>
                  <a:pt x="4867" y="17433"/>
                  <a:pt x="4883" y="17195"/>
                </a:cubicBezTo>
                <a:cubicBezTo>
                  <a:pt x="4900" y="16941"/>
                  <a:pt x="4895" y="16620"/>
                  <a:pt x="4860" y="16376"/>
                </a:cubicBezTo>
                <a:cubicBezTo>
                  <a:pt x="4848" y="16294"/>
                  <a:pt x="4870" y="16253"/>
                  <a:pt x="4869" y="16168"/>
                </a:cubicBezTo>
                <a:cubicBezTo>
                  <a:pt x="4868" y="16035"/>
                  <a:pt x="4858" y="15917"/>
                  <a:pt x="4850" y="15788"/>
                </a:cubicBezTo>
                <a:cubicBezTo>
                  <a:pt x="4824" y="15375"/>
                  <a:pt x="4579" y="15296"/>
                  <a:pt x="4441" y="15057"/>
                </a:cubicBezTo>
                <a:cubicBezTo>
                  <a:pt x="4352" y="14902"/>
                  <a:pt x="4346" y="14657"/>
                  <a:pt x="4283" y="14461"/>
                </a:cubicBezTo>
                <a:cubicBezTo>
                  <a:pt x="4226" y="14282"/>
                  <a:pt x="4191" y="14080"/>
                  <a:pt x="4132" y="13904"/>
                </a:cubicBezTo>
                <a:cubicBezTo>
                  <a:pt x="4101" y="13811"/>
                  <a:pt x="4078" y="13700"/>
                  <a:pt x="4027" y="13643"/>
                </a:cubicBezTo>
                <a:cubicBezTo>
                  <a:pt x="4009" y="13624"/>
                  <a:pt x="3987" y="13622"/>
                  <a:pt x="3979" y="13577"/>
                </a:cubicBezTo>
                <a:cubicBezTo>
                  <a:pt x="3972" y="13536"/>
                  <a:pt x="3999" y="13492"/>
                  <a:pt x="3996" y="13485"/>
                </a:cubicBezTo>
                <a:cubicBezTo>
                  <a:pt x="3983" y="13452"/>
                  <a:pt x="3971" y="13438"/>
                  <a:pt x="3980" y="13392"/>
                </a:cubicBezTo>
                <a:cubicBezTo>
                  <a:pt x="3938" y="13348"/>
                  <a:pt x="3986" y="13166"/>
                  <a:pt x="4010" y="13157"/>
                </a:cubicBezTo>
                <a:cubicBezTo>
                  <a:pt x="4033" y="13147"/>
                  <a:pt x="4007" y="13084"/>
                  <a:pt x="4029" y="13053"/>
                </a:cubicBezTo>
                <a:cubicBezTo>
                  <a:pt x="4027" y="13032"/>
                  <a:pt x="4015" y="13013"/>
                  <a:pt x="4015" y="12982"/>
                </a:cubicBezTo>
                <a:cubicBezTo>
                  <a:pt x="4015" y="12974"/>
                  <a:pt x="3918" y="12906"/>
                  <a:pt x="3978" y="12854"/>
                </a:cubicBezTo>
                <a:cubicBezTo>
                  <a:pt x="3972" y="12808"/>
                  <a:pt x="3958" y="12657"/>
                  <a:pt x="3991" y="12646"/>
                </a:cubicBezTo>
                <a:cubicBezTo>
                  <a:pt x="4020" y="12500"/>
                  <a:pt x="4027" y="12366"/>
                  <a:pt x="4112" y="12315"/>
                </a:cubicBezTo>
                <a:cubicBezTo>
                  <a:pt x="4111" y="12302"/>
                  <a:pt x="4112" y="12287"/>
                  <a:pt x="4115" y="12281"/>
                </a:cubicBezTo>
                <a:cubicBezTo>
                  <a:pt x="4123" y="12266"/>
                  <a:pt x="4131" y="12259"/>
                  <a:pt x="4140" y="12259"/>
                </a:cubicBezTo>
                <a:cubicBezTo>
                  <a:pt x="4135" y="12229"/>
                  <a:pt x="4137" y="12201"/>
                  <a:pt x="4146" y="12174"/>
                </a:cubicBezTo>
                <a:cubicBezTo>
                  <a:pt x="4172" y="12111"/>
                  <a:pt x="4194" y="12142"/>
                  <a:pt x="4217" y="12064"/>
                </a:cubicBezTo>
                <a:cubicBezTo>
                  <a:pt x="4238" y="11989"/>
                  <a:pt x="4262" y="11740"/>
                  <a:pt x="4214" y="11678"/>
                </a:cubicBezTo>
                <a:cubicBezTo>
                  <a:pt x="4275" y="11632"/>
                  <a:pt x="4206" y="11449"/>
                  <a:pt x="4213" y="11357"/>
                </a:cubicBezTo>
                <a:cubicBezTo>
                  <a:pt x="4207" y="11344"/>
                  <a:pt x="4201" y="11326"/>
                  <a:pt x="4193" y="11300"/>
                </a:cubicBezTo>
                <a:cubicBezTo>
                  <a:pt x="4178" y="11251"/>
                  <a:pt x="4182" y="11220"/>
                  <a:pt x="4177" y="11165"/>
                </a:cubicBezTo>
                <a:cubicBezTo>
                  <a:pt x="4129" y="11043"/>
                  <a:pt x="4117" y="11211"/>
                  <a:pt x="4072" y="11235"/>
                </a:cubicBezTo>
                <a:cubicBezTo>
                  <a:pt x="4082" y="11266"/>
                  <a:pt x="4134" y="11377"/>
                  <a:pt x="4076" y="11377"/>
                </a:cubicBezTo>
                <a:cubicBezTo>
                  <a:pt x="4066" y="11392"/>
                  <a:pt x="4046" y="11416"/>
                  <a:pt x="4032" y="11416"/>
                </a:cubicBezTo>
                <a:cubicBezTo>
                  <a:pt x="4000" y="11416"/>
                  <a:pt x="3975" y="11272"/>
                  <a:pt x="3949" y="11250"/>
                </a:cubicBezTo>
                <a:cubicBezTo>
                  <a:pt x="3906" y="11212"/>
                  <a:pt x="3867" y="11245"/>
                  <a:pt x="3827" y="11245"/>
                </a:cubicBezTo>
                <a:cubicBezTo>
                  <a:pt x="3784" y="11245"/>
                  <a:pt x="3797" y="11150"/>
                  <a:pt x="3787" y="11102"/>
                </a:cubicBezTo>
                <a:cubicBezTo>
                  <a:pt x="3776" y="11051"/>
                  <a:pt x="3739" y="11071"/>
                  <a:pt x="3728" y="11011"/>
                </a:cubicBezTo>
                <a:cubicBezTo>
                  <a:pt x="3700" y="11106"/>
                  <a:pt x="3620" y="10935"/>
                  <a:pt x="3652" y="10843"/>
                </a:cubicBezTo>
                <a:cubicBezTo>
                  <a:pt x="3617" y="10817"/>
                  <a:pt x="3658" y="10758"/>
                  <a:pt x="3671" y="10730"/>
                </a:cubicBezTo>
                <a:cubicBezTo>
                  <a:pt x="3646" y="10683"/>
                  <a:pt x="3635" y="10634"/>
                  <a:pt x="3615" y="10585"/>
                </a:cubicBezTo>
                <a:cubicBezTo>
                  <a:pt x="3591" y="10531"/>
                  <a:pt x="3563" y="10469"/>
                  <a:pt x="3538" y="10447"/>
                </a:cubicBezTo>
                <a:cubicBezTo>
                  <a:pt x="3483" y="10458"/>
                  <a:pt x="3412" y="10407"/>
                  <a:pt x="3373" y="10357"/>
                </a:cubicBezTo>
                <a:cubicBezTo>
                  <a:pt x="3330" y="10301"/>
                  <a:pt x="3255" y="10355"/>
                  <a:pt x="3233" y="10224"/>
                </a:cubicBezTo>
                <a:cubicBezTo>
                  <a:pt x="3229" y="10205"/>
                  <a:pt x="3239" y="10186"/>
                  <a:pt x="3232" y="10168"/>
                </a:cubicBezTo>
                <a:cubicBezTo>
                  <a:pt x="3215" y="10125"/>
                  <a:pt x="3198" y="10083"/>
                  <a:pt x="3179" y="10043"/>
                </a:cubicBezTo>
                <a:cubicBezTo>
                  <a:pt x="3085" y="9836"/>
                  <a:pt x="3038" y="10111"/>
                  <a:pt x="2935" y="10011"/>
                </a:cubicBezTo>
                <a:cubicBezTo>
                  <a:pt x="2909" y="9986"/>
                  <a:pt x="2876" y="10009"/>
                  <a:pt x="2857" y="9958"/>
                </a:cubicBezTo>
                <a:cubicBezTo>
                  <a:pt x="2845" y="9925"/>
                  <a:pt x="2799" y="9881"/>
                  <a:pt x="2778" y="9875"/>
                </a:cubicBezTo>
                <a:cubicBezTo>
                  <a:pt x="2700" y="9851"/>
                  <a:pt x="2643" y="9711"/>
                  <a:pt x="2578" y="9664"/>
                </a:cubicBezTo>
                <a:cubicBezTo>
                  <a:pt x="2535" y="9623"/>
                  <a:pt x="2407" y="9497"/>
                  <a:pt x="2399" y="9393"/>
                </a:cubicBezTo>
                <a:cubicBezTo>
                  <a:pt x="2396" y="9349"/>
                  <a:pt x="2363" y="9281"/>
                  <a:pt x="2366" y="9228"/>
                </a:cubicBezTo>
                <a:cubicBezTo>
                  <a:pt x="2368" y="9191"/>
                  <a:pt x="2387" y="9196"/>
                  <a:pt x="2393" y="9150"/>
                </a:cubicBezTo>
                <a:cubicBezTo>
                  <a:pt x="2479" y="8976"/>
                  <a:pt x="2296" y="8696"/>
                  <a:pt x="2279" y="8544"/>
                </a:cubicBezTo>
                <a:cubicBezTo>
                  <a:pt x="2265" y="8425"/>
                  <a:pt x="2145" y="8436"/>
                  <a:pt x="2211" y="8282"/>
                </a:cubicBezTo>
                <a:cubicBezTo>
                  <a:pt x="2221" y="8259"/>
                  <a:pt x="2129" y="8034"/>
                  <a:pt x="2115" y="8003"/>
                </a:cubicBezTo>
                <a:cubicBezTo>
                  <a:pt x="2053" y="7861"/>
                  <a:pt x="2094" y="7578"/>
                  <a:pt x="2046" y="7486"/>
                </a:cubicBezTo>
                <a:cubicBezTo>
                  <a:pt x="1955" y="7313"/>
                  <a:pt x="1962" y="7876"/>
                  <a:pt x="2049" y="7895"/>
                </a:cubicBezTo>
                <a:cubicBezTo>
                  <a:pt x="2041" y="8033"/>
                  <a:pt x="2059" y="8083"/>
                  <a:pt x="2094" y="8200"/>
                </a:cubicBezTo>
                <a:cubicBezTo>
                  <a:pt x="2104" y="8233"/>
                  <a:pt x="2133" y="8523"/>
                  <a:pt x="2121" y="8549"/>
                </a:cubicBezTo>
                <a:cubicBezTo>
                  <a:pt x="2203" y="8553"/>
                  <a:pt x="2188" y="8952"/>
                  <a:pt x="2108" y="8855"/>
                </a:cubicBezTo>
                <a:cubicBezTo>
                  <a:pt x="2075" y="8758"/>
                  <a:pt x="2053" y="8533"/>
                  <a:pt x="1967" y="8555"/>
                </a:cubicBezTo>
                <a:cubicBezTo>
                  <a:pt x="1991" y="8460"/>
                  <a:pt x="2041" y="8242"/>
                  <a:pt x="1947" y="8242"/>
                </a:cubicBezTo>
                <a:cubicBezTo>
                  <a:pt x="1929" y="8241"/>
                  <a:pt x="1912" y="8198"/>
                  <a:pt x="1901" y="8178"/>
                </a:cubicBezTo>
                <a:cubicBezTo>
                  <a:pt x="1892" y="8169"/>
                  <a:pt x="1850" y="8051"/>
                  <a:pt x="1854" y="8039"/>
                </a:cubicBezTo>
                <a:cubicBezTo>
                  <a:pt x="1874" y="7988"/>
                  <a:pt x="1911" y="8028"/>
                  <a:pt x="1928" y="7962"/>
                </a:cubicBezTo>
                <a:cubicBezTo>
                  <a:pt x="1956" y="7857"/>
                  <a:pt x="1853" y="7782"/>
                  <a:pt x="1853" y="7695"/>
                </a:cubicBezTo>
                <a:cubicBezTo>
                  <a:pt x="1854" y="7600"/>
                  <a:pt x="1841" y="7516"/>
                  <a:pt x="1840" y="7415"/>
                </a:cubicBezTo>
                <a:cubicBezTo>
                  <a:pt x="1835" y="7335"/>
                  <a:pt x="1850" y="7243"/>
                  <a:pt x="1831" y="7167"/>
                </a:cubicBezTo>
                <a:cubicBezTo>
                  <a:pt x="1812" y="7093"/>
                  <a:pt x="1769" y="7076"/>
                  <a:pt x="1735" y="7044"/>
                </a:cubicBezTo>
                <a:cubicBezTo>
                  <a:pt x="1708" y="7020"/>
                  <a:pt x="1658" y="6968"/>
                  <a:pt x="1678" y="6893"/>
                </a:cubicBezTo>
                <a:cubicBezTo>
                  <a:pt x="1702" y="6806"/>
                  <a:pt x="1605" y="6690"/>
                  <a:pt x="1665" y="6596"/>
                </a:cubicBezTo>
                <a:cubicBezTo>
                  <a:pt x="1635" y="6535"/>
                  <a:pt x="1637" y="6293"/>
                  <a:pt x="1637" y="6207"/>
                </a:cubicBezTo>
                <a:cubicBezTo>
                  <a:pt x="1637" y="6137"/>
                  <a:pt x="1656" y="6124"/>
                  <a:pt x="1647" y="6048"/>
                </a:cubicBezTo>
                <a:cubicBezTo>
                  <a:pt x="1637" y="5963"/>
                  <a:pt x="1701" y="5899"/>
                  <a:pt x="1719" y="5831"/>
                </a:cubicBezTo>
                <a:lnTo>
                  <a:pt x="1701" y="5831"/>
                </a:lnTo>
                <a:cubicBezTo>
                  <a:pt x="1722" y="5799"/>
                  <a:pt x="1748" y="5693"/>
                  <a:pt x="1750" y="5653"/>
                </a:cubicBezTo>
                <a:cubicBezTo>
                  <a:pt x="1756" y="5532"/>
                  <a:pt x="1869" y="5351"/>
                  <a:pt x="1904" y="5251"/>
                </a:cubicBezTo>
                <a:cubicBezTo>
                  <a:pt x="1958" y="5097"/>
                  <a:pt x="1971" y="4902"/>
                  <a:pt x="2024" y="4752"/>
                </a:cubicBezTo>
                <a:cubicBezTo>
                  <a:pt x="2020" y="4701"/>
                  <a:pt x="1829" y="4264"/>
                  <a:pt x="2002" y="4369"/>
                </a:cubicBezTo>
                <a:cubicBezTo>
                  <a:pt x="1968" y="4264"/>
                  <a:pt x="2049" y="4129"/>
                  <a:pt x="1996" y="4028"/>
                </a:cubicBezTo>
                <a:cubicBezTo>
                  <a:pt x="1946" y="3930"/>
                  <a:pt x="2070" y="3827"/>
                  <a:pt x="2055" y="3722"/>
                </a:cubicBezTo>
                <a:cubicBezTo>
                  <a:pt x="2049" y="3732"/>
                  <a:pt x="1975" y="3776"/>
                  <a:pt x="1966" y="3754"/>
                </a:cubicBezTo>
                <a:cubicBezTo>
                  <a:pt x="1946" y="3708"/>
                  <a:pt x="1953" y="3543"/>
                  <a:pt x="1961" y="3496"/>
                </a:cubicBezTo>
                <a:cubicBezTo>
                  <a:pt x="1900" y="3627"/>
                  <a:pt x="1951" y="3391"/>
                  <a:pt x="1885" y="3398"/>
                </a:cubicBezTo>
                <a:cubicBezTo>
                  <a:pt x="1912" y="3374"/>
                  <a:pt x="1961" y="3275"/>
                  <a:pt x="1954" y="3210"/>
                </a:cubicBezTo>
                <a:cubicBezTo>
                  <a:pt x="1939" y="3072"/>
                  <a:pt x="1873" y="3020"/>
                  <a:pt x="1817" y="2986"/>
                </a:cubicBezTo>
                <a:cubicBezTo>
                  <a:pt x="1772" y="2959"/>
                  <a:pt x="1692" y="3007"/>
                  <a:pt x="1662" y="2927"/>
                </a:cubicBezTo>
                <a:cubicBezTo>
                  <a:pt x="1641" y="2873"/>
                  <a:pt x="1575" y="2793"/>
                  <a:pt x="1538" y="2836"/>
                </a:cubicBezTo>
                <a:cubicBezTo>
                  <a:pt x="1463" y="2925"/>
                  <a:pt x="1411" y="2974"/>
                  <a:pt x="1322" y="3013"/>
                </a:cubicBezTo>
                <a:cubicBezTo>
                  <a:pt x="1272" y="3035"/>
                  <a:pt x="1219" y="3123"/>
                  <a:pt x="1167" y="3061"/>
                </a:cubicBezTo>
                <a:cubicBezTo>
                  <a:pt x="1117" y="2999"/>
                  <a:pt x="1100" y="3023"/>
                  <a:pt x="1076" y="3105"/>
                </a:cubicBezTo>
                <a:cubicBezTo>
                  <a:pt x="1056" y="3173"/>
                  <a:pt x="945" y="3238"/>
                  <a:pt x="910" y="3253"/>
                </a:cubicBezTo>
                <a:cubicBezTo>
                  <a:pt x="727" y="3329"/>
                  <a:pt x="561" y="3528"/>
                  <a:pt x="377" y="3608"/>
                </a:cubicBezTo>
                <a:cubicBezTo>
                  <a:pt x="309" y="3638"/>
                  <a:pt x="239" y="3674"/>
                  <a:pt x="171" y="3710"/>
                </a:cubicBezTo>
                <a:cubicBezTo>
                  <a:pt x="136" y="3729"/>
                  <a:pt x="50" y="3832"/>
                  <a:pt x="16" y="3794"/>
                </a:cubicBezTo>
                <a:cubicBezTo>
                  <a:pt x="-39" y="3736"/>
                  <a:pt x="61" y="3653"/>
                  <a:pt x="82" y="3644"/>
                </a:cubicBezTo>
                <a:cubicBezTo>
                  <a:pt x="152" y="3613"/>
                  <a:pt x="215" y="3573"/>
                  <a:pt x="283" y="3525"/>
                </a:cubicBezTo>
                <a:cubicBezTo>
                  <a:pt x="371" y="3463"/>
                  <a:pt x="461" y="3412"/>
                  <a:pt x="550" y="3348"/>
                </a:cubicBezTo>
                <a:cubicBezTo>
                  <a:pt x="589" y="3319"/>
                  <a:pt x="648" y="3291"/>
                  <a:pt x="680" y="3237"/>
                </a:cubicBezTo>
                <a:cubicBezTo>
                  <a:pt x="696" y="3212"/>
                  <a:pt x="697" y="3196"/>
                  <a:pt x="687" y="3160"/>
                </a:cubicBezTo>
                <a:cubicBezTo>
                  <a:pt x="685" y="3152"/>
                  <a:pt x="669" y="3104"/>
                  <a:pt x="662" y="3109"/>
                </a:cubicBezTo>
                <a:cubicBezTo>
                  <a:pt x="624" y="3139"/>
                  <a:pt x="595" y="3159"/>
                  <a:pt x="553" y="3160"/>
                </a:cubicBezTo>
                <a:cubicBezTo>
                  <a:pt x="501" y="3161"/>
                  <a:pt x="618" y="2977"/>
                  <a:pt x="624" y="2962"/>
                </a:cubicBezTo>
                <a:cubicBezTo>
                  <a:pt x="595" y="2984"/>
                  <a:pt x="535" y="3020"/>
                  <a:pt x="524" y="2930"/>
                </a:cubicBezTo>
                <a:cubicBezTo>
                  <a:pt x="512" y="2822"/>
                  <a:pt x="559" y="2819"/>
                  <a:pt x="567" y="2732"/>
                </a:cubicBezTo>
                <a:cubicBezTo>
                  <a:pt x="581" y="2576"/>
                  <a:pt x="704" y="2561"/>
                  <a:pt x="762" y="2495"/>
                </a:cubicBezTo>
                <a:cubicBezTo>
                  <a:pt x="840" y="2427"/>
                  <a:pt x="1066" y="2466"/>
                  <a:pt x="1103" y="2280"/>
                </a:cubicBezTo>
                <a:cubicBezTo>
                  <a:pt x="1057" y="2316"/>
                  <a:pt x="787" y="2372"/>
                  <a:pt x="887" y="2171"/>
                </a:cubicBezTo>
                <a:cubicBezTo>
                  <a:pt x="785" y="2109"/>
                  <a:pt x="1017" y="2018"/>
                  <a:pt x="1031" y="2010"/>
                </a:cubicBezTo>
                <a:cubicBezTo>
                  <a:pt x="1083" y="1981"/>
                  <a:pt x="1276" y="1979"/>
                  <a:pt x="1258" y="1822"/>
                </a:cubicBezTo>
                <a:cubicBezTo>
                  <a:pt x="1253" y="1777"/>
                  <a:pt x="1230" y="1766"/>
                  <a:pt x="1226" y="1723"/>
                </a:cubicBezTo>
                <a:cubicBezTo>
                  <a:pt x="1219" y="1656"/>
                  <a:pt x="1511" y="1556"/>
                  <a:pt x="1552" y="1528"/>
                </a:cubicBezTo>
                <a:cubicBezTo>
                  <a:pt x="1687" y="1438"/>
                  <a:pt x="1823" y="1428"/>
                  <a:pt x="1957" y="1356"/>
                </a:cubicBezTo>
                <a:cubicBezTo>
                  <a:pt x="2063" y="1298"/>
                  <a:pt x="2166" y="1340"/>
                  <a:pt x="2274" y="1384"/>
                </a:cubicBezTo>
                <a:cubicBezTo>
                  <a:pt x="2266" y="1395"/>
                  <a:pt x="2257" y="1406"/>
                  <a:pt x="2249" y="1418"/>
                </a:cubicBezTo>
                <a:cubicBezTo>
                  <a:pt x="2323" y="1417"/>
                  <a:pt x="2391" y="1455"/>
                  <a:pt x="2464" y="1471"/>
                </a:cubicBezTo>
                <a:cubicBezTo>
                  <a:pt x="2515" y="1482"/>
                  <a:pt x="2593" y="1468"/>
                  <a:pt x="2640" y="1511"/>
                </a:cubicBezTo>
                <a:cubicBezTo>
                  <a:pt x="2693" y="1559"/>
                  <a:pt x="2668" y="1594"/>
                  <a:pt x="2727" y="1594"/>
                </a:cubicBezTo>
                <a:cubicBezTo>
                  <a:pt x="2784" y="1594"/>
                  <a:pt x="2788" y="1682"/>
                  <a:pt x="2844" y="1691"/>
                </a:cubicBezTo>
                <a:cubicBezTo>
                  <a:pt x="2899" y="1699"/>
                  <a:pt x="2954" y="1614"/>
                  <a:pt x="3013" y="1606"/>
                </a:cubicBezTo>
                <a:cubicBezTo>
                  <a:pt x="3083" y="1596"/>
                  <a:pt x="3131" y="1617"/>
                  <a:pt x="3197" y="1565"/>
                </a:cubicBezTo>
                <a:cubicBezTo>
                  <a:pt x="3252" y="1522"/>
                  <a:pt x="3305" y="1571"/>
                  <a:pt x="3348" y="1543"/>
                </a:cubicBezTo>
                <a:cubicBezTo>
                  <a:pt x="3370" y="1529"/>
                  <a:pt x="3424" y="1478"/>
                  <a:pt x="3446" y="1525"/>
                </a:cubicBezTo>
                <a:cubicBezTo>
                  <a:pt x="3461" y="1558"/>
                  <a:pt x="3437" y="1612"/>
                  <a:pt x="3447" y="1636"/>
                </a:cubicBezTo>
                <a:cubicBezTo>
                  <a:pt x="3453" y="1635"/>
                  <a:pt x="3637" y="1449"/>
                  <a:pt x="3567" y="1632"/>
                </a:cubicBezTo>
                <a:cubicBezTo>
                  <a:pt x="3626" y="1626"/>
                  <a:pt x="3649" y="1571"/>
                  <a:pt x="3713" y="1619"/>
                </a:cubicBezTo>
                <a:cubicBezTo>
                  <a:pt x="3762" y="1656"/>
                  <a:pt x="3816" y="1714"/>
                  <a:pt x="3870" y="1714"/>
                </a:cubicBezTo>
                <a:cubicBezTo>
                  <a:pt x="3957" y="1714"/>
                  <a:pt x="4053" y="1792"/>
                  <a:pt x="3923" y="1880"/>
                </a:cubicBezTo>
                <a:cubicBezTo>
                  <a:pt x="3992" y="1892"/>
                  <a:pt x="4064" y="1826"/>
                  <a:pt x="4131" y="1843"/>
                </a:cubicBezTo>
                <a:cubicBezTo>
                  <a:pt x="4172" y="1843"/>
                  <a:pt x="4197" y="1935"/>
                  <a:pt x="4237" y="1873"/>
                </a:cubicBezTo>
                <a:cubicBezTo>
                  <a:pt x="4174" y="1690"/>
                  <a:pt x="4490" y="1660"/>
                  <a:pt x="4441" y="1797"/>
                </a:cubicBezTo>
                <a:cubicBezTo>
                  <a:pt x="4485" y="1898"/>
                  <a:pt x="4602" y="1848"/>
                  <a:pt x="4659" y="1848"/>
                </a:cubicBezTo>
                <a:cubicBezTo>
                  <a:pt x="4677" y="1847"/>
                  <a:pt x="4701" y="1870"/>
                  <a:pt x="4719" y="1853"/>
                </a:cubicBezTo>
                <a:cubicBezTo>
                  <a:pt x="4754" y="1818"/>
                  <a:pt x="4770" y="1763"/>
                  <a:pt x="4814" y="1763"/>
                </a:cubicBezTo>
                <a:cubicBezTo>
                  <a:pt x="4796" y="1752"/>
                  <a:pt x="4779" y="1742"/>
                  <a:pt x="4762" y="1734"/>
                </a:cubicBezTo>
                <a:cubicBezTo>
                  <a:pt x="4778" y="1681"/>
                  <a:pt x="4822" y="1688"/>
                  <a:pt x="4846" y="1645"/>
                </a:cubicBezTo>
                <a:cubicBezTo>
                  <a:pt x="4887" y="1571"/>
                  <a:pt x="4887" y="1651"/>
                  <a:pt x="4915" y="1660"/>
                </a:cubicBezTo>
                <a:cubicBezTo>
                  <a:pt x="5012" y="1690"/>
                  <a:pt x="4924" y="1798"/>
                  <a:pt x="4869" y="1791"/>
                </a:cubicBezTo>
                <a:cubicBezTo>
                  <a:pt x="4883" y="1813"/>
                  <a:pt x="4882" y="1871"/>
                  <a:pt x="4903" y="1851"/>
                </a:cubicBezTo>
                <a:cubicBezTo>
                  <a:pt x="4916" y="1839"/>
                  <a:pt x="4978" y="1800"/>
                  <a:pt x="4995" y="1791"/>
                </a:cubicBezTo>
                <a:cubicBezTo>
                  <a:pt x="4971" y="1752"/>
                  <a:pt x="4999" y="1713"/>
                  <a:pt x="5025" y="1686"/>
                </a:cubicBezTo>
                <a:cubicBezTo>
                  <a:pt x="4957" y="1572"/>
                  <a:pt x="5005" y="1427"/>
                  <a:pt x="5082" y="1367"/>
                </a:cubicBezTo>
                <a:cubicBezTo>
                  <a:pt x="5038" y="1378"/>
                  <a:pt x="4999" y="1433"/>
                  <a:pt x="4955" y="1420"/>
                </a:cubicBezTo>
                <a:cubicBezTo>
                  <a:pt x="4948" y="1376"/>
                  <a:pt x="4948" y="1318"/>
                  <a:pt x="4922" y="1310"/>
                </a:cubicBezTo>
                <a:cubicBezTo>
                  <a:pt x="4890" y="1301"/>
                  <a:pt x="4855" y="1229"/>
                  <a:pt x="4904" y="1194"/>
                </a:cubicBezTo>
                <a:cubicBezTo>
                  <a:pt x="4941" y="1168"/>
                  <a:pt x="4940" y="1274"/>
                  <a:pt x="4979" y="1238"/>
                </a:cubicBezTo>
                <a:cubicBezTo>
                  <a:pt x="5021" y="1198"/>
                  <a:pt x="4963" y="1112"/>
                  <a:pt x="5029" y="1107"/>
                </a:cubicBezTo>
                <a:cubicBezTo>
                  <a:pt x="5071" y="1104"/>
                  <a:pt x="5112" y="1090"/>
                  <a:pt x="5154" y="1077"/>
                </a:cubicBezTo>
                <a:cubicBezTo>
                  <a:pt x="5280" y="1039"/>
                  <a:pt x="5156" y="1156"/>
                  <a:pt x="5125" y="1196"/>
                </a:cubicBezTo>
                <a:cubicBezTo>
                  <a:pt x="5131" y="1209"/>
                  <a:pt x="5156" y="1248"/>
                  <a:pt x="5162" y="1246"/>
                </a:cubicBezTo>
                <a:cubicBezTo>
                  <a:pt x="5161" y="1273"/>
                  <a:pt x="5128" y="1325"/>
                  <a:pt x="5119" y="1341"/>
                </a:cubicBezTo>
                <a:cubicBezTo>
                  <a:pt x="5212" y="1280"/>
                  <a:pt x="5237" y="1070"/>
                  <a:pt x="5343" y="1024"/>
                </a:cubicBezTo>
                <a:cubicBezTo>
                  <a:pt x="5427" y="988"/>
                  <a:pt x="5512" y="1032"/>
                  <a:pt x="5589" y="1101"/>
                </a:cubicBezTo>
                <a:cubicBezTo>
                  <a:pt x="5515" y="1146"/>
                  <a:pt x="5447" y="1236"/>
                  <a:pt x="5371" y="1269"/>
                </a:cubicBezTo>
                <a:cubicBezTo>
                  <a:pt x="5340" y="1282"/>
                  <a:pt x="5323" y="1253"/>
                  <a:pt x="5303" y="1298"/>
                </a:cubicBezTo>
                <a:cubicBezTo>
                  <a:pt x="5290" y="1325"/>
                  <a:pt x="5258" y="1345"/>
                  <a:pt x="5243" y="1353"/>
                </a:cubicBezTo>
                <a:cubicBezTo>
                  <a:pt x="5260" y="1387"/>
                  <a:pt x="5261" y="1587"/>
                  <a:pt x="5240" y="1610"/>
                </a:cubicBezTo>
                <a:cubicBezTo>
                  <a:pt x="5305" y="1614"/>
                  <a:pt x="5242" y="1715"/>
                  <a:pt x="5235" y="1752"/>
                </a:cubicBezTo>
                <a:cubicBezTo>
                  <a:pt x="5265" y="1705"/>
                  <a:pt x="5387" y="1597"/>
                  <a:pt x="5358" y="1797"/>
                </a:cubicBezTo>
                <a:cubicBezTo>
                  <a:pt x="5351" y="1852"/>
                  <a:pt x="5277" y="1862"/>
                  <a:pt x="5296" y="1924"/>
                </a:cubicBezTo>
                <a:cubicBezTo>
                  <a:pt x="5319" y="2006"/>
                  <a:pt x="5371" y="1712"/>
                  <a:pt x="5410" y="1819"/>
                </a:cubicBezTo>
                <a:cubicBezTo>
                  <a:pt x="5443" y="1769"/>
                  <a:pt x="5456" y="1745"/>
                  <a:pt x="5496" y="1733"/>
                </a:cubicBezTo>
                <a:cubicBezTo>
                  <a:pt x="5496" y="1584"/>
                  <a:pt x="5660" y="1524"/>
                  <a:pt x="5689" y="1660"/>
                </a:cubicBezTo>
                <a:cubicBezTo>
                  <a:pt x="5692" y="1674"/>
                  <a:pt x="5703" y="1669"/>
                  <a:pt x="5709" y="1675"/>
                </a:cubicBezTo>
                <a:cubicBezTo>
                  <a:pt x="5739" y="1702"/>
                  <a:pt x="5709" y="1733"/>
                  <a:pt x="5711" y="1761"/>
                </a:cubicBezTo>
                <a:cubicBezTo>
                  <a:pt x="5715" y="1830"/>
                  <a:pt x="5656" y="1839"/>
                  <a:pt x="5633" y="1834"/>
                </a:cubicBezTo>
                <a:cubicBezTo>
                  <a:pt x="5672" y="1968"/>
                  <a:pt x="5516" y="2177"/>
                  <a:pt x="5442" y="2131"/>
                </a:cubicBezTo>
                <a:cubicBezTo>
                  <a:pt x="5423" y="2215"/>
                  <a:pt x="5394" y="2270"/>
                  <a:pt x="5364" y="2148"/>
                </a:cubicBezTo>
                <a:cubicBezTo>
                  <a:pt x="5341" y="2136"/>
                  <a:pt x="5343" y="2095"/>
                  <a:pt x="5319" y="2103"/>
                </a:cubicBezTo>
                <a:cubicBezTo>
                  <a:pt x="5288" y="2114"/>
                  <a:pt x="5331" y="2145"/>
                  <a:pt x="5336" y="2148"/>
                </a:cubicBezTo>
                <a:cubicBezTo>
                  <a:pt x="5330" y="2170"/>
                  <a:pt x="5327" y="2194"/>
                  <a:pt x="5326" y="2219"/>
                </a:cubicBezTo>
                <a:cubicBezTo>
                  <a:pt x="5328" y="2223"/>
                  <a:pt x="5374" y="2222"/>
                  <a:pt x="5389" y="2241"/>
                </a:cubicBezTo>
                <a:cubicBezTo>
                  <a:pt x="5419" y="2280"/>
                  <a:pt x="5467" y="2321"/>
                  <a:pt x="5441" y="2400"/>
                </a:cubicBezTo>
                <a:cubicBezTo>
                  <a:pt x="5452" y="2367"/>
                  <a:pt x="5528" y="2411"/>
                  <a:pt x="5475" y="2463"/>
                </a:cubicBezTo>
                <a:cubicBezTo>
                  <a:pt x="5437" y="2500"/>
                  <a:pt x="5417" y="2449"/>
                  <a:pt x="5380" y="2443"/>
                </a:cubicBezTo>
                <a:cubicBezTo>
                  <a:pt x="5391" y="2369"/>
                  <a:pt x="5205" y="2519"/>
                  <a:pt x="5184" y="2511"/>
                </a:cubicBezTo>
                <a:cubicBezTo>
                  <a:pt x="5190" y="2490"/>
                  <a:pt x="5194" y="2466"/>
                  <a:pt x="5196" y="2440"/>
                </a:cubicBezTo>
                <a:cubicBezTo>
                  <a:pt x="5169" y="2446"/>
                  <a:pt x="5143" y="2450"/>
                  <a:pt x="5116" y="2450"/>
                </a:cubicBezTo>
                <a:cubicBezTo>
                  <a:pt x="5131" y="2390"/>
                  <a:pt x="5176" y="2419"/>
                  <a:pt x="5193" y="2363"/>
                </a:cubicBezTo>
                <a:cubicBezTo>
                  <a:pt x="5211" y="2308"/>
                  <a:pt x="5235" y="2262"/>
                  <a:pt x="5258" y="2216"/>
                </a:cubicBezTo>
                <a:cubicBezTo>
                  <a:pt x="5203" y="2273"/>
                  <a:pt x="5162" y="2362"/>
                  <a:pt x="5098" y="2423"/>
                </a:cubicBezTo>
                <a:cubicBezTo>
                  <a:pt x="5064" y="2456"/>
                  <a:pt x="5002" y="2416"/>
                  <a:pt x="4975" y="2467"/>
                </a:cubicBezTo>
                <a:cubicBezTo>
                  <a:pt x="4955" y="2505"/>
                  <a:pt x="4928" y="2512"/>
                  <a:pt x="4901" y="2508"/>
                </a:cubicBezTo>
                <a:cubicBezTo>
                  <a:pt x="4905" y="2533"/>
                  <a:pt x="4903" y="2555"/>
                  <a:pt x="4895" y="2574"/>
                </a:cubicBezTo>
                <a:cubicBezTo>
                  <a:pt x="4878" y="2613"/>
                  <a:pt x="4810" y="2647"/>
                  <a:pt x="4788" y="2665"/>
                </a:cubicBezTo>
                <a:cubicBezTo>
                  <a:pt x="4734" y="2708"/>
                  <a:pt x="4689" y="2742"/>
                  <a:pt x="4637" y="2808"/>
                </a:cubicBezTo>
                <a:cubicBezTo>
                  <a:pt x="4568" y="2898"/>
                  <a:pt x="4476" y="2978"/>
                  <a:pt x="4448" y="3147"/>
                </a:cubicBezTo>
                <a:lnTo>
                  <a:pt x="4521" y="3147"/>
                </a:lnTo>
                <a:cubicBezTo>
                  <a:pt x="4510" y="3233"/>
                  <a:pt x="4500" y="3318"/>
                  <a:pt x="4490" y="3404"/>
                </a:cubicBezTo>
                <a:cubicBezTo>
                  <a:pt x="4540" y="3385"/>
                  <a:pt x="4559" y="3383"/>
                  <a:pt x="4604" y="3423"/>
                </a:cubicBezTo>
                <a:cubicBezTo>
                  <a:pt x="4628" y="3444"/>
                  <a:pt x="4653" y="3429"/>
                  <a:pt x="4674" y="3468"/>
                </a:cubicBezTo>
                <a:cubicBezTo>
                  <a:pt x="4707" y="3528"/>
                  <a:pt x="4689" y="3576"/>
                  <a:pt x="4739" y="3598"/>
                </a:cubicBezTo>
                <a:cubicBezTo>
                  <a:pt x="4781" y="3618"/>
                  <a:pt x="4805" y="3695"/>
                  <a:pt x="4850" y="3685"/>
                </a:cubicBezTo>
                <a:cubicBezTo>
                  <a:pt x="4891" y="3676"/>
                  <a:pt x="4932" y="3692"/>
                  <a:pt x="4972" y="3714"/>
                </a:cubicBezTo>
                <a:cubicBezTo>
                  <a:pt x="4962" y="3787"/>
                  <a:pt x="4936" y="3802"/>
                  <a:pt x="4917" y="3879"/>
                </a:cubicBezTo>
                <a:cubicBezTo>
                  <a:pt x="4885" y="4009"/>
                  <a:pt x="4881" y="4139"/>
                  <a:pt x="4918" y="4270"/>
                </a:cubicBezTo>
                <a:cubicBezTo>
                  <a:pt x="4932" y="4322"/>
                  <a:pt x="5032" y="4196"/>
                  <a:pt x="5041" y="4156"/>
                </a:cubicBezTo>
                <a:cubicBezTo>
                  <a:pt x="5066" y="4052"/>
                  <a:pt x="5050" y="3896"/>
                  <a:pt x="5076" y="3798"/>
                </a:cubicBezTo>
                <a:cubicBezTo>
                  <a:pt x="5097" y="3722"/>
                  <a:pt x="5203" y="3701"/>
                  <a:pt x="5238" y="3674"/>
                </a:cubicBezTo>
                <a:cubicBezTo>
                  <a:pt x="5297" y="3629"/>
                  <a:pt x="5368" y="3519"/>
                  <a:pt x="5370" y="3380"/>
                </a:cubicBezTo>
                <a:cubicBezTo>
                  <a:pt x="5372" y="3261"/>
                  <a:pt x="5268" y="3190"/>
                  <a:pt x="5368" y="3111"/>
                </a:cubicBezTo>
                <a:cubicBezTo>
                  <a:pt x="5391" y="3094"/>
                  <a:pt x="5460" y="2998"/>
                  <a:pt x="5454" y="2938"/>
                </a:cubicBezTo>
                <a:cubicBezTo>
                  <a:pt x="5433" y="2938"/>
                  <a:pt x="5412" y="2930"/>
                  <a:pt x="5391" y="2928"/>
                </a:cubicBezTo>
                <a:cubicBezTo>
                  <a:pt x="5440" y="2858"/>
                  <a:pt x="5494" y="2840"/>
                  <a:pt x="5505" y="2715"/>
                </a:cubicBezTo>
                <a:cubicBezTo>
                  <a:pt x="5519" y="2555"/>
                  <a:pt x="5647" y="2643"/>
                  <a:pt x="5696" y="2643"/>
                </a:cubicBezTo>
                <a:cubicBezTo>
                  <a:pt x="5745" y="2643"/>
                  <a:pt x="5803" y="2604"/>
                  <a:pt x="5836" y="2705"/>
                </a:cubicBezTo>
                <a:cubicBezTo>
                  <a:pt x="5852" y="2754"/>
                  <a:pt x="5855" y="2822"/>
                  <a:pt x="5890" y="2822"/>
                </a:cubicBezTo>
                <a:cubicBezTo>
                  <a:pt x="5909" y="2860"/>
                  <a:pt x="5952" y="2793"/>
                  <a:pt x="5938" y="2914"/>
                </a:cubicBezTo>
                <a:cubicBezTo>
                  <a:pt x="5928" y="2996"/>
                  <a:pt x="5904" y="3066"/>
                  <a:pt x="5890" y="3146"/>
                </a:cubicBezTo>
                <a:cubicBezTo>
                  <a:pt x="5945" y="3142"/>
                  <a:pt x="5944" y="3264"/>
                  <a:pt x="6001" y="3215"/>
                </a:cubicBezTo>
                <a:cubicBezTo>
                  <a:pt x="6054" y="3170"/>
                  <a:pt x="6131" y="2942"/>
                  <a:pt x="6182" y="2942"/>
                </a:cubicBezTo>
                <a:cubicBezTo>
                  <a:pt x="6232" y="2942"/>
                  <a:pt x="6246" y="3239"/>
                  <a:pt x="6252" y="3301"/>
                </a:cubicBezTo>
                <a:cubicBezTo>
                  <a:pt x="6265" y="3435"/>
                  <a:pt x="6300" y="3482"/>
                  <a:pt x="6235" y="3567"/>
                </a:cubicBezTo>
                <a:cubicBezTo>
                  <a:pt x="6252" y="3612"/>
                  <a:pt x="6292" y="3637"/>
                  <a:pt x="6283" y="3709"/>
                </a:cubicBezTo>
                <a:cubicBezTo>
                  <a:pt x="6323" y="3734"/>
                  <a:pt x="6364" y="3756"/>
                  <a:pt x="6402" y="3792"/>
                </a:cubicBezTo>
                <a:cubicBezTo>
                  <a:pt x="6422" y="3812"/>
                  <a:pt x="6448" y="3875"/>
                  <a:pt x="6408" y="3890"/>
                </a:cubicBezTo>
                <a:cubicBezTo>
                  <a:pt x="6431" y="3944"/>
                  <a:pt x="6474" y="3966"/>
                  <a:pt x="6473" y="4051"/>
                </a:cubicBezTo>
                <a:cubicBezTo>
                  <a:pt x="6472" y="4147"/>
                  <a:pt x="6441" y="4248"/>
                  <a:pt x="6399" y="4291"/>
                </a:cubicBezTo>
                <a:cubicBezTo>
                  <a:pt x="6481" y="4264"/>
                  <a:pt x="6289" y="4502"/>
                  <a:pt x="6286" y="4570"/>
                </a:cubicBezTo>
                <a:cubicBezTo>
                  <a:pt x="6287" y="4546"/>
                  <a:pt x="6371" y="4495"/>
                  <a:pt x="6385" y="4520"/>
                </a:cubicBezTo>
                <a:cubicBezTo>
                  <a:pt x="6393" y="4536"/>
                  <a:pt x="6318" y="4631"/>
                  <a:pt x="6396" y="4619"/>
                </a:cubicBezTo>
                <a:cubicBezTo>
                  <a:pt x="6425" y="4615"/>
                  <a:pt x="6468" y="4577"/>
                  <a:pt x="6488" y="4645"/>
                </a:cubicBezTo>
                <a:cubicBezTo>
                  <a:pt x="6484" y="4631"/>
                  <a:pt x="6455" y="4697"/>
                  <a:pt x="6459" y="4719"/>
                </a:cubicBezTo>
                <a:cubicBezTo>
                  <a:pt x="6463" y="4744"/>
                  <a:pt x="6495" y="4743"/>
                  <a:pt x="6495" y="4764"/>
                </a:cubicBezTo>
                <a:cubicBezTo>
                  <a:pt x="6495" y="4761"/>
                  <a:pt x="6458" y="4839"/>
                  <a:pt x="6462" y="4838"/>
                </a:cubicBezTo>
                <a:cubicBezTo>
                  <a:pt x="6486" y="4823"/>
                  <a:pt x="6472" y="4847"/>
                  <a:pt x="6481" y="4867"/>
                </a:cubicBezTo>
                <a:cubicBezTo>
                  <a:pt x="6482" y="4869"/>
                  <a:pt x="6485" y="4873"/>
                  <a:pt x="6485" y="4873"/>
                </a:cubicBezTo>
                <a:cubicBezTo>
                  <a:pt x="6513" y="4923"/>
                  <a:pt x="6500" y="4943"/>
                  <a:pt x="6468" y="5008"/>
                </a:cubicBezTo>
                <a:cubicBezTo>
                  <a:pt x="6439" y="5067"/>
                  <a:pt x="6419" y="5016"/>
                  <a:pt x="6385" y="5016"/>
                </a:cubicBezTo>
                <a:cubicBezTo>
                  <a:pt x="6392" y="4991"/>
                  <a:pt x="6449" y="4806"/>
                  <a:pt x="6388" y="4908"/>
                </a:cubicBezTo>
                <a:cubicBezTo>
                  <a:pt x="6355" y="4966"/>
                  <a:pt x="6322" y="5010"/>
                  <a:pt x="6277" y="4998"/>
                </a:cubicBezTo>
                <a:cubicBezTo>
                  <a:pt x="6301" y="4985"/>
                  <a:pt x="6349" y="4951"/>
                  <a:pt x="6357" y="4896"/>
                </a:cubicBezTo>
                <a:cubicBezTo>
                  <a:pt x="6348" y="4954"/>
                  <a:pt x="6083" y="4881"/>
                  <a:pt x="6094" y="4847"/>
                </a:cubicBezTo>
                <a:cubicBezTo>
                  <a:pt x="6117" y="4776"/>
                  <a:pt x="6174" y="4664"/>
                  <a:pt x="6208" y="4607"/>
                </a:cubicBezTo>
                <a:cubicBezTo>
                  <a:pt x="6261" y="4517"/>
                  <a:pt x="6289" y="4394"/>
                  <a:pt x="6354" y="4324"/>
                </a:cubicBezTo>
                <a:cubicBezTo>
                  <a:pt x="6277" y="4360"/>
                  <a:pt x="6226" y="4404"/>
                  <a:pt x="6159" y="4486"/>
                </a:cubicBezTo>
                <a:cubicBezTo>
                  <a:pt x="6102" y="4557"/>
                  <a:pt x="6037" y="4527"/>
                  <a:pt x="5974" y="4520"/>
                </a:cubicBezTo>
                <a:cubicBezTo>
                  <a:pt x="5899" y="4511"/>
                  <a:pt x="5826" y="4514"/>
                  <a:pt x="5752" y="4527"/>
                </a:cubicBezTo>
                <a:cubicBezTo>
                  <a:pt x="5696" y="4537"/>
                  <a:pt x="5690" y="4593"/>
                  <a:pt x="5650" y="4651"/>
                </a:cubicBezTo>
                <a:cubicBezTo>
                  <a:pt x="5697" y="4623"/>
                  <a:pt x="5757" y="4585"/>
                  <a:pt x="5801" y="4652"/>
                </a:cubicBezTo>
                <a:cubicBezTo>
                  <a:pt x="5856" y="4733"/>
                  <a:pt x="5786" y="4842"/>
                  <a:pt x="5745" y="4860"/>
                </a:cubicBezTo>
                <a:cubicBezTo>
                  <a:pt x="5776" y="4904"/>
                  <a:pt x="5731" y="4971"/>
                  <a:pt x="5743" y="5023"/>
                </a:cubicBezTo>
                <a:cubicBezTo>
                  <a:pt x="5750" y="5059"/>
                  <a:pt x="5752" y="5099"/>
                  <a:pt x="5767" y="5128"/>
                </a:cubicBezTo>
                <a:cubicBezTo>
                  <a:pt x="5796" y="5189"/>
                  <a:pt x="5870" y="5177"/>
                  <a:pt x="5900" y="5125"/>
                </a:cubicBezTo>
                <a:cubicBezTo>
                  <a:pt x="5926" y="5081"/>
                  <a:pt x="5962" y="4958"/>
                  <a:pt x="6001" y="4976"/>
                </a:cubicBezTo>
                <a:cubicBezTo>
                  <a:pt x="6029" y="5000"/>
                  <a:pt x="6000" y="5049"/>
                  <a:pt x="6005" y="5101"/>
                </a:cubicBezTo>
                <a:cubicBezTo>
                  <a:pt x="6019" y="5212"/>
                  <a:pt x="5998" y="5242"/>
                  <a:pt x="5927" y="5267"/>
                </a:cubicBezTo>
                <a:cubicBezTo>
                  <a:pt x="5920" y="5269"/>
                  <a:pt x="5893" y="5333"/>
                  <a:pt x="5874" y="5342"/>
                </a:cubicBezTo>
                <a:cubicBezTo>
                  <a:pt x="5845" y="5357"/>
                  <a:pt x="5815" y="5366"/>
                  <a:pt x="5785" y="5380"/>
                </a:cubicBezTo>
                <a:cubicBezTo>
                  <a:pt x="5712" y="5415"/>
                  <a:pt x="5642" y="5583"/>
                  <a:pt x="5571" y="5583"/>
                </a:cubicBezTo>
                <a:cubicBezTo>
                  <a:pt x="5473" y="5583"/>
                  <a:pt x="5577" y="5334"/>
                  <a:pt x="5614" y="5299"/>
                </a:cubicBezTo>
                <a:cubicBezTo>
                  <a:pt x="5514" y="5354"/>
                  <a:pt x="5305" y="5453"/>
                  <a:pt x="5243" y="5641"/>
                </a:cubicBezTo>
                <a:cubicBezTo>
                  <a:pt x="5251" y="5646"/>
                  <a:pt x="5260" y="5652"/>
                  <a:pt x="5268" y="5658"/>
                </a:cubicBezTo>
                <a:cubicBezTo>
                  <a:pt x="5252" y="5675"/>
                  <a:pt x="5240" y="5703"/>
                  <a:pt x="5224" y="5719"/>
                </a:cubicBezTo>
                <a:cubicBezTo>
                  <a:pt x="5237" y="5747"/>
                  <a:pt x="5266" y="5707"/>
                  <a:pt x="5269" y="5782"/>
                </a:cubicBezTo>
                <a:cubicBezTo>
                  <a:pt x="5271" y="5841"/>
                  <a:pt x="5220" y="5911"/>
                  <a:pt x="5192" y="5911"/>
                </a:cubicBezTo>
                <a:cubicBezTo>
                  <a:pt x="5185" y="5915"/>
                  <a:pt x="5163" y="5880"/>
                  <a:pt x="5160" y="5874"/>
                </a:cubicBezTo>
                <a:cubicBezTo>
                  <a:pt x="5144" y="5926"/>
                  <a:pt x="5113" y="5914"/>
                  <a:pt x="5089" y="5919"/>
                </a:cubicBezTo>
                <a:cubicBezTo>
                  <a:pt x="5092" y="6002"/>
                  <a:pt x="4999" y="6039"/>
                  <a:pt x="4965" y="6029"/>
                </a:cubicBezTo>
                <a:cubicBezTo>
                  <a:pt x="4968" y="6116"/>
                  <a:pt x="4885" y="6293"/>
                  <a:pt x="4841" y="6264"/>
                </a:cubicBezTo>
                <a:cubicBezTo>
                  <a:pt x="4869" y="6390"/>
                  <a:pt x="4772" y="6495"/>
                  <a:pt x="4745" y="6585"/>
                </a:cubicBezTo>
                <a:cubicBezTo>
                  <a:pt x="4720" y="6666"/>
                  <a:pt x="4762" y="6894"/>
                  <a:pt x="4667" y="6883"/>
                </a:cubicBezTo>
                <a:cubicBezTo>
                  <a:pt x="4716" y="6951"/>
                  <a:pt x="4558" y="7025"/>
                  <a:pt x="4548" y="7062"/>
                </a:cubicBezTo>
                <a:cubicBezTo>
                  <a:pt x="4532" y="7121"/>
                  <a:pt x="4492" y="7122"/>
                  <a:pt x="4461" y="7155"/>
                </a:cubicBezTo>
                <a:cubicBezTo>
                  <a:pt x="4433" y="7189"/>
                  <a:pt x="4414" y="7255"/>
                  <a:pt x="4384" y="7295"/>
                </a:cubicBezTo>
                <a:cubicBezTo>
                  <a:pt x="4339" y="7356"/>
                  <a:pt x="4311" y="7371"/>
                  <a:pt x="4277" y="7466"/>
                </a:cubicBezTo>
                <a:cubicBezTo>
                  <a:pt x="4237" y="7582"/>
                  <a:pt x="4213" y="7734"/>
                  <a:pt x="4245" y="7878"/>
                </a:cubicBezTo>
                <a:cubicBezTo>
                  <a:pt x="4264" y="7965"/>
                  <a:pt x="4233" y="8077"/>
                  <a:pt x="4256" y="8158"/>
                </a:cubicBezTo>
                <a:cubicBezTo>
                  <a:pt x="4291" y="8279"/>
                  <a:pt x="4218" y="8533"/>
                  <a:pt x="4153" y="8533"/>
                </a:cubicBezTo>
                <a:cubicBezTo>
                  <a:pt x="4142" y="8522"/>
                  <a:pt x="4107" y="8390"/>
                  <a:pt x="4101" y="8368"/>
                </a:cubicBezTo>
                <a:cubicBezTo>
                  <a:pt x="4099" y="8288"/>
                  <a:pt x="4049" y="8170"/>
                  <a:pt x="4067" y="8106"/>
                </a:cubicBezTo>
                <a:cubicBezTo>
                  <a:pt x="4035" y="8078"/>
                  <a:pt x="4086" y="7928"/>
                  <a:pt x="4084" y="7877"/>
                </a:cubicBezTo>
                <a:cubicBezTo>
                  <a:pt x="4052" y="7863"/>
                  <a:pt x="4053" y="7736"/>
                  <a:pt x="4027" y="7736"/>
                </a:cubicBezTo>
                <a:cubicBezTo>
                  <a:pt x="3995" y="7736"/>
                  <a:pt x="3968" y="7794"/>
                  <a:pt x="3932" y="7791"/>
                </a:cubicBezTo>
                <a:cubicBezTo>
                  <a:pt x="3902" y="7789"/>
                  <a:pt x="3922" y="7704"/>
                  <a:pt x="3877" y="7684"/>
                </a:cubicBezTo>
                <a:cubicBezTo>
                  <a:pt x="3828" y="7663"/>
                  <a:pt x="3781" y="7693"/>
                  <a:pt x="3733" y="7680"/>
                </a:cubicBezTo>
                <a:cubicBezTo>
                  <a:pt x="3675" y="7665"/>
                  <a:pt x="3693" y="7741"/>
                  <a:pt x="3660" y="7785"/>
                </a:cubicBezTo>
                <a:cubicBezTo>
                  <a:pt x="3714" y="7826"/>
                  <a:pt x="3667" y="7923"/>
                  <a:pt x="3629" y="7923"/>
                </a:cubicBezTo>
                <a:cubicBezTo>
                  <a:pt x="3630" y="7898"/>
                  <a:pt x="3633" y="7851"/>
                  <a:pt x="3620" y="7840"/>
                </a:cubicBezTo>
                <a:cubicBezTo>
                  <a:pt x="3610" y="7927"/>
                  <a:pt x="3511" y="7879"/>
                  <a:pt x="3502" y="7802"/>
                </a:cubicBezTo>
                <a:cubicBezTo>
                  <a:pt x="3482" y="7769"/>
                  <a:pt x="3470" y="7835"/>
                  <a:pt x="3437" y="7815"/>
                </a:cubicBezTo>
                <a:cubicBezTo>
                  <a:pt x="3386" y="7782"/>
                  <a:pt x="3367" y="7775"/>
                  <a:pt x="3316" y="7828"/>
                </a:cubicBezTo>
                <a:cubicBezTo>
                  <a:pt x="3254" y="7891"/>
                  <a:pt x="3151" y="7984"/>
                  <a:pt x="3105" y="8088"/>
                </a:cubicBezTo>
                <a:cubicBezTo>
                  <a:pt x="3067" y="8175"/>
                  <a:pt x="3102" y="8400"/>
                  <a:pt x="3050" y="8458"/>
                </a:cubicBezTo>
                <a:cubicBezTo>
                  <a:pt x="2975" y="8541"/>
                  <a:pt x="2976" y="8881"/>
                  <a:pt x="2982" y="9037"/>
                </a:cubicBezTo>
                <a:cubicBezTo>
                  <a:pt x="2987" y="9168"/>
                  <a:pt x="3042" y="9256"/>
                  <a:pt x="3040" y="9381"/>
                </a:cubicBezTo>
                <a:cubicBezTo>
                  <a:pt x="3040" y="9393"/>
                  <a:pt x="3058" y="9470"/>
                  <a:pt x="3063" y="9480"/>
                </a:cubicBezTo>
                <a:cubicBezTo>
                  <a:pt x="3071" y="9489"/>
                  <a:pt x="3089" y="9483"/>
                  <a:pt x="3098" y="9485"/>
                </a:cubicBezTo>
                <a:cubicBezTo>
                  <a:pt x="3127" y="9492"/>
                  <a:pt x="3122" y="9549"/>
                  <a:pt x="3143" y="9566"/>
                </a:cubicBezTo>
                <a:cubicBezTo>
                  <a:pt x="3164" y="9582"/>
                  <a:pt x="3202" y="9524"/>
                  <a:pt x="3224" y="9524"/>
                </a:cubicBezTo>
                <a:cubicBezTo>
                  <a:pt x="3263" y="9524"/>
                  <a:pt x="3317" y="9448"/>
                  <a:pt x="3340" y="9502"/>
                </a:cubicBezTo>
                <a:cubicBezTo>
                  <a:pt x="3349" y="9459"/>
                  <a:pt x="3361" y="9453"/>
                  <a:pt x="3381" y="9421"/>
                </a:cubicBezTo>
                <a:cubicBezTo>
                  <a:pt x="3411" y="9374"/>
                  <a:pt x="3418" y="9283"/>
                  <a:pt x="3426" y="9212"/>
                </a:cubicBezTo>
                <a:cubicBezTo>
                  <a:pt x="3442" y="9078"/>
                  <a:pt x="3505" y="9062"/>
                  <a:pt x="3563" y="9044"/>
                </a:cubicBezTo>
                <a:cubicBezTo>
                  <a:pt x="3585" y="9037"/>
                  <a:pt x="3661" y="9046"/>
                  <a:pt x="3670" y="9035"/>
                </a:cubicBezTo>
                <a:cubicBezTo>
                  <a:pt x="3693" y="9047"/>
                  <a:pt x="3703" y="8976"/>
                  <a:pt x="3720" y="9054"/>
                </a:cubicBezTo>
                <a:cubicBezTo>
                  <a:pt x="3730" y="9101"/>
                  <a:pt x="3726" y="9148"/>
                  <a:pt x="3714" y="9191"/>
                </a:cubicBezTo>
                <a:cubicBezTo>
                  <a:pt x="3698" y="9247"/>
                  <a:pt x="3669" y="9263"/>
                  <a:pt x="3667" y="9331"/>
                </a:cubicBezTo>
                <a:cubicBezTo>
                  <a:pt x="3665" y="9384"/>
                  <a:pt x="3649" y="9466"/>
                  <a:pt x="3640" y="9515"/>
                </a:cubicBezTo>
                <a:cubicBezTo>
                  <a:pt x="3625" y="9591"/>
                  <a:pt x="3577" y="9679"/>
                  <a:pt x="3575" y="9758"/>
                </a:cubicBezTo>
                <a:cubicBezTo>
                  <a:pt x="3560" y="9830"/>
                  <a:pt x="3561" y="9897"/>
                  <a:pt x="3535" y="9966"/>
                </a:cubicBezTo>
                <a:cubicBezTo>
                  <a:pt x="3573" y="10040"/>
                  <a:pt x="3682" y="9914"/>
                  <a:pt x="3723" y="9958"/>
                </a:cubicBezTo>
                <a:cubicBezTo>
                  <a:pt x="3740" y="9976"/>
                  <a:pt x="3771" y="9951"/>
                  <a:pt x="3792" y="9966"/>
                </a:cubicBezTo>
                <a:cubicBezTo>
                  <a:pt x="3810" y="9978"/>
                  <a:pt x="3873" y="10072"/>
                  <a:pt x="3879" y="10068"/>
                </a:cubicBezTo>
                <a:cubicBezTo>
                  <a:pt x="3940" y="10018"/>
                  <a:pt x="3921" y="10187"/>
                  <a:pt x="3905" y="10250"/>
                </a:cubicBezTo>
                <a:cubicBezTo>
                  <a:pt x="3868" y="10397"/>
                  <a:pt x="3871" y="10559"/>
                  <a:pt x="3846" y="10707"/>
                </a:cubicBezTo>
                <a:cubicBezTo>
                  <a:pt x="3853" y="10688"/>
                  <a:pt x="3850" y="10881"/>
                  <a:pt x="3842" y="10841"/>
                </a:cubicBezTo>
                <a:cubicBezTo>
                  <a:pt x="3855" y="10917"/>
                  <a:pt x="3874" y="10967"/>
                  <a:pt x="3914" y="10966"/>
                </a:cubicBezTo>
                <a:cubicBezTo>
                  <a:pt x="3933" y="10966"/>
                  <a:pt x="3934" y="11019"/>
                  <a:pt x="3948" y="11045"/>
                </a:cubicBezTo>
                <a:cubicBezTo>
                  <a:pt x="3982" y="11112"/>
                  <a:pt x="4027" y="11061"/>
                  <a:pt x="4062" y="11033"/>
                </a:cubicBezTo>
                <a:cubicBezTo>
                  <a:pt x="4126" y="10982"/>
                  <a:pt x="4172" y="10935"/>
                  <a:pt x="4237" y="11028"/>
                </a:cubicBezTo>
                <a:cubicBezTo>
                  <a:pt x="4273" y="11079"/>
                  <a:pt x="4283" y="11117"/>
                  <a:pt x="4290" y="11161"/>
                </a:cubicBezTo>
                <a:cubicBezTo>
                  <a:pt x="4302" y="11146"/>
                  <a:pt x="4314" y="11104"/>
                  <a:pt x="4331" y="11104"/>
                </a:cubicBezTo>
                <a:cubicBezTo>
                  <a:pt x="4329" y="11104"/>
                  <a:pt x="4352" y="11021"/>
                  <a:pt x="4373" y="11021"/>
                </a:cubicBezTo>
                <a:cubicBezTo>
                  <a:pt x="4326" y="10770"/>
                  <a:pt x="4559" y="10704"/>
                  <a:pt x="4631" y="10632"/>
                </a:cubicBezTo>
                <a:cubicBezTo>
                  <a:pt x="4638" y="10632"/>
                  <a:pt x="4710" y="10419"/>
                  <a:pt x="4732" y="10603"/>
                </a:cubicBezTo>
                <a:cubicBezTo>
                  <a:pt x="4741" y="10676"/>
                  <a:pt x="4705" y="10698"/>
                  <a:pt x="4676" y="10724"/>
                </a:cubicBezTo>
                <a:cubicBezTo>
                  <a:pt x="4676" y="10724"/>
                  <a:pt x="4754" y="10688"/>
                  <a:pt x="4765" y="10673"/>
                </a:cubicBezTo>
                <a:cubicBezTo>
                  <a:pt x="4728" y="10571"/>
                  <a:pt x="4797" y="10484"/>
                  <a:pt x="4819" y="10587"/>
                </a:cubicBezTo>
                <a:cubicBezTo>
                  <a:pt x="4831" y="10646"/>
                  <a:pt x="4822" y="10648"/>
                  <a:pt x="4852" y="10648"/>
                </a:cubicBezTo>
                <a:cubicBezTo>
                  <a:pt x="4903" y="10648"/>
                  <a:pt x="4909" y="10805"/>
                  <a:pt x="4933" y="10805"/>
                </a:cubicBezTo>
                <a:cubicBezTo>
                  <a:pt x="4970" y="10805"/>
                  <a:pt x="5022" y="10759"/>
                  <a:pt x="5058" y="10792"/>
                </a:cubicBezTo>
                <a:cubicBezTo>
                  <a:pt x="5088" y="10818"/>
                  <a:pt x="5108" y="10901"/>
                  <a:pt x="5150" y="10859"/>
                </a:cubicBezTo>
                <a:cubicBezTo>
                  <a:pt x="5200" y="10808"/>
                  <a:pt x="5217" y="10773"/>
                  <a:pt x="5280" y="10766"/>
                </a:cubicBezTo>
                <a:cubicBezTo>
                  <a:pt x="5317" y="10761"/>
                  <a:pt x="5370" y="10729"/>
                  <a:pt x="5370" y="10815"/>
                </a:cubicBezTo>
                <a:cubicBezTo>
                  <a:pt x="5370" y="10850"/>
                  <a:pt x="5330" y="10841"/>
                  <a:pt x="5315" y="10859"/>
                </a:cubicBezTo>
                <a:cubicBezTo>
                  <a:pt x="5343" y="10917"/>
                  <a:pt x="5337" y="10881"/>
                  <a:pt x="5381" y="10918"/>
                </a:cubicBezTo>
                <a:cubicBezTo>
                  <a:pt x="5418" y="10948"/>
                  <a:pt x="5384" y="10817"/>
                  <a:pt x="5437" y="10842"/>
                </a:cubicBezTo>
                <a:cubicBezTo>
                  <a:pt x="5412" y="10898"/>
                  <a:pt x="5453" y="10948"/>
                  <a:pt x="5403" y="10955"/>
                </a:cubicBezTo>
                <a:cubicBezTo>
                  <a:pt x="5467" y="10966"/>
                  <a:pt x="5442" y="11063"/>
                  <a:pt x="5420" y="11121"/>
                </a:cubicBezTo>
                <a:cubicBezTo>
                  <a:pt x="5463" y="11096"/>
                  <a:pt x="5495" y="11127"/>
                  <a:pt x="5526" y="11185"/>
                </a:cubicBezTo>
                <a:cubicBezTo>
                  <a:pt x="5534" y="11200"/>
                  <a:pt x="5580" y="11265"/>
                  <a:pt x="5553" y="11252"/>
                </a:cubicBezTo>
                <a:cubicBezTo>
                  <a:pt x="5601" y="11339"/>
                  <a:pt x="5615" y="11522"/>
                  <a:pt x="5685" y="11533"/>
                </a:cubicBezTo>
                <a:cubicBezTo>
                  <a:pt x="5711" y="11573"/>
                  <a:pt x="5954" y="11538"/>
                  <a:pt x="5937" y="11646"/>
                </a:cubicBezTo>
                <a:cubicBezTo>
                  <a:pt x="5980" y="11679"/>
                  <a:pt x="6049" y="11829"/>
                  <a:pt x="6085" y="11822"/>
                </a:cubicBezTo>
                <a:cubicBezTo>
                  <a:pt x="6148" y="11822"/>
                  <a:pt x="6132" y="12129"/>
                  <a:pt x="6160" y="12205"/>
                </a:cubicBezTo>
                <a:cubicBezTo>
                  <a:pt x="6187" y="12278"/>
                  <a:pt x="6223" y="12184"/>
                  <a:pt x="6215" y="12357"/>
                </a:cubicBezTo>
                <a:cubicBezTo>
                  <a:pt x="6213" y="12414"/>
                  <a:pt x="6159" y="12490"/>
                  <a:pt x="6143" y="12535"/>
                </a:cubicBezTo>
                <a:cubicBezTo>
                  <a:pt x="6204" y="12541"/>
                  <a:pt x="6265" y="12548"/>
                  <a:pt x="6327" y="12555"/>
                </a:cubicBezTo>
                <a:cubicBezTo>
                  <a:pt x="6319" y="12586"/>
                  <a:pt x="6315" y="12625"/>
                  <a:pt x="6310" y="12659"/>
                </a:cubicBezTo>
                <a:cubicBezTo>
                  <a:pt x="6391" y="12604"/>
                  <a:pt x="6626" y="12717"/>
                  <a:pt x="6603" y="12959"/>
                </a:cubicBezTo>
                <a:cubicBezTo>
                  <a:pt x="6675" y="12858"/>
                  <a:pt x="6719" y="12967"/>
                  <a:pt x="6794" y="12975"/>
                </a:cubicBezTo>
                <a:cubicBezTo>
                  <a:pt x="6898" y="12987"/>
                  <a:pt x="6956" y="13014"/>
                  <a:pt x="7035" y="13164"/>
                </a:cubicBezTo>
                <a:cubicBezTo>
                  <a:pt x="7088" y="13264"/>
                  <a:pt x="7116" y="13350"/>
                  <a:pt x="7195" y="13347"/>
                </a:cubicBezTo>
                <a:cubicBezTo>
                  <a:pt x="7264" y="13344"/>
                  <a:pt x="7263" y="13469"/>
                  <a:pt x="7275" y="13572"/>
                </a:cubicBezTo>
                <a:close/>
                <a:moveTo>
                  <a:pt x="7275" y="13572"/>
                </a:moveTo>
                <a:cubicBezTo>
                  <a:pt x="7280" y="13614"/>
                  <a:pt x="7283" y="13640"/>
                  <a:pt x="7285" y="13654"/>
                </a:cubicBezTo>
                <a:cubicBezTo>
                  <a:pt x="7281" y="13625"/>
                  <a:pt x="7274" y="13564"/>
                  <a:pt x="7275" y="13572"/>
                </a:cubicBezTo>
                <a:close/>
                <a:moveTo>
                  <a:pt x="5028" y="9618"/>
                </a:moveTo>
                <a:cubicBezTo>
                  <a:pt x="5028" y="9795"/>
                  <a:pt x="5174" y="9588"/>
                  <a:pt x="5126" y="9588"/>
                </a:cubicBezTo>
                <a:cubicBezTo>
                  <a:pt x="5112" y="9588"/>
                  <a:pt x="5028" y="9566"/>
                  <a:pt x="5028" y="9618"/>
                </a:cubicBezTo>
                <a:close/>
                <a:moveTo>
                  <a:pt x="4924" y="9449"/>
                </a:moveTo>
                <a:cubicBezTo>
                  <a:pt x="4932" y="9452"/>
                  <a:pt x="4926" y="9450"/>
                  <a:pt x="4924" y="9449"/>
                </a:cubicBezTo>
                <a:close/>
                <a:moveTo>
                  <a:pt x="4605" y="9634"/>
                </a:moveTo>
                <a:cubicBezTo>
                  <a:pt x="4633" y="9634"/>
                  <a:pt x="4673" y="9624"/>
                  <a:pt x="4697" y="9631"/>
                </a:cubicBezTo>
                <a:cubicBezTo>
                  <a:pt x="4700" y="9764"/>
                  <a:pt x="4734" y="9734"/>
                  <a:pt x="4756" y="9678"/>
                </a:cubicBezTo>
                <a:cubicBezTo>
                  <a:pt x="4795" y="9583"/>
                  <a:pt x="4782" y="9645"/>
                  <a:pt x="4837" y="9605"/>
                </a:cubicBezTo>
                <a:cubicBezTo>
                  <a:pt x="4866" y="9584"/>
                  <a:pt x="4925" y="9639"/>
                  <a:pt x="4944" y="9612"/>
                </a:cubicBezTo>
                <a:cubicBezTo>
                  <a:pt x="4980" y="9564"/>
                  <a:pt x="4964" y="9461"/>
                  <a:pt x="4924" y="9449"/>
                </a:cubicBezTo>
                <a:cubicBezTo>
                  <a:pt x="4924" y="9449"/>
                  <a:pt x="4924" y="9449"/>
                  <a:pt x="4924" y="9449"/>
                </a:cubicBezTo>
                <a:cubicBezTo>
                  <a:pt x="4882" y="9437"/>
                  <a:pt x="4878" y="9359"/>
                  <a:pt x="4846" y="9321"/>
                </a:cubicBezTo>
                <a:cubicBezTo>
                  <a:pt x="4824" y="9294"/>
                  <a:pt x="4775" y="9290"/>
                  <a:pt x="4748" y="9290"/>
                </a:cubicBezTo>
                <a:cubicBezTo>
                  <a:pt x="4730" y="9290"/>
                  <a:pt x="4718" y="9339"/>
                  <a:pt x="4701" y="9311"/>
                </a:cubicBezTo>
                <a:cubicBezTo>
                  <a:pt x="4667" y="9255"/>
                  <a:pt x="4615" y="9313"/>
                  <a:pt x="4588" y="9366"/>
                </a:cubicBezTo>
                <a:cubicBezTo>
                  <a:pt x="4608" y="9383"/>
                  <a:pt x="4627" y="9401"/>
                  <a:pt x="4647" y="9419"/>
                </a:cubicBezTo>
                <a:cubicBezTo>
                  <a:pt x="4658" y="9428"/>
                  <a:pt x="4649" y="9525"/>
                  <a:pt x="4660" y="9525"/>
                </a:cubicBezTo>
                <a:cubicBezTo>
                  <a:pt x="4627" y="9579"/>
                  <a:pt x="4538" y="9418"/>
                  <a:pt x="4526" y="9549"/>
                </a:cubicBezTo>
                <a:cubicBezTo>
                  <a:pt x="4515" y="9669"/>
                  <a:pt x="4587" y="9634"/>
                  <a:pt x="4605" y="9634"/>
                </a:cubicBezTo>
                <a:close/>
                <a:moveTo>
                  <a:pt x="4569" y="9281"/>
                </a:moveTo>
                <a:cubicBezTo>
                  <a:pt x="4580" y="9315"/>
                  <a:pt x="4565" y="9270"/>
                  <a:pt x="4569" y="9281"/>
                </a:cubicBezTo>
                <a:cubicBezTo>
                  <a:pt x="4569" y="9281"/>
                  <a:pt x="4569" y="9281"/>
                  <a:pt x="4569" y="9281"/>
                </a:cubicBezTo>
                <a:close/>
                <a:moveTo>
                  <a:pt x="4381" y="9627"/>
                </a:moveTo>
                <a:cubicBezTo>
                  <a:pt x="4355" y="9608"/>
                  <a:pt x="4352" y="9595"/>
                  <a:pt x="4320" y="9591"/>
                </a:cubicBezTo>
                <a:cubicBezTo>
                  <a:pt x="4292" y="9587"/>
                  <a:pt x="4270" y="9630"/>
                  <a:pt x="4259" y="9630"/>
                </a:cubicBezTo>
                <a:cubicBezTo>
                  <a:pt x="4290" y="9629"/>
                  <a:pt x="4280" y="9661"/>
                  <a:pt x="4304" y="9685"/>
                </a:cubicBezTo>
                <a:cubicBezTo>
                  <a:pt x="4336" y="9717"/>
                  <a:pt x="4333" y="9681"/>
                  <a:pt x="4356" y="9672"/>
                </a:cubicBezTo>
                <a:cubicBezTo>
                  <a:pt x="4367" y="9668"/>
                  <a:pt x="4450" y="9674"/>
                  <a:pt x="4382" y="9627"/>
                </a:cubicBezTo>
                <a:cubicBezTo>
                  <a:pt x="4383" y="9628"/>
                  <a:pt x="4384" y="9628"/>
                  <a:pt x="4381" y="9627"/>
                </a:cubicBezTo>
                <a:close/>
                <a:moveTo>
                  <a:pt x="4569" y="9281"/>
                </a:moveTo>
                <a:cubicBezTo>
                  <a:pt x="4555" y="9237"/>
                  <a:pt x="4479" y="9217"/>
                  <a:pt x="4475" y="9197"/>
                </a:cubicBezTo>
                <a:cubicBezTo>
                  <a:pt x="4464" y="9133"/>
                  <a:pt x="4453" y="9148"/>
                  <a:pt x="4407" y="9097"/>
                </a:cubicBezTo>
                <a:cubicBezTo>
                  <a:pt x="4365" y="9052"/>
                  <a:pt x="4325" y="8973"/>
                  <a:pt x="4280" y="8941"/>
                </a:cubicBezTo>
                <a:cubicBezTo>
                  <a:pt x="4264" y="8941"/>
                  <a:pt x="4247" y="8936"/>
                  <a:pt x="4232" y="8925"/>
                </a:cubicBezTo>
                <a:cubicBezTo>
                  <a:pt x="4220" y="8883"/>
                  <a:pt x="4203" y="8857"/>
                  <a:pt x="4180" y="8846"/>
                </a:cubicBezTo>
                <a:cubicBezTo>
                  <a:pt x="4097" y="8806"/>
                  <a:pt x="4021" y="8808"/>
                  <a:pt x="3940" y="8863"/>
                </a:cubicBezTo>
                <a:cubicBezTo>
                  <a:pt x="3921" y="8876"/>
                  <a:pt x="3844" y="9001"/>
                  <a:pt x="3845" y="9029"/>
                </a:cubicBezTo>
                <a:cubicBezTo>
                  <a:pt x="3846" y="9053"/>
                  <a:pt x="4049" y="8802"/>
                  <a:pt x="4074" y="8905"/>
                </a:cubicBezTo>
                <a:cubicBezTo>
                  <a:pt x="4081" y="8932"/>
                  <a:pt x="4042" y="8929"/>
                  <a:pt x="4039" y="8932"/>
                </a:cubicBezTo>
                <a:cubicBezTo>
                  <a:pt x="4041" y="8930"/>
                  <a:pt x="4128" y="8983"/>
                  <a:pt x="4141" y="8985"/>
                </a:cubicBezTo>
                <a:cubicBezTo>
                  <a:pt x="4155" y="8986"/>
                  <a:pt x="4264" y="9062"/>
                  <a:pt x="4272" y="9078"/>
                </a:cubicBezTo>
                <a:cubicBezTo>
                  <a:pt x="4294" y="9122"/>
                  <a:pt x="4275" y="9217"/>
                  <a:pt x="4324" y="9210"/>
                </a:cubicBezTo>
                <a:cubicBezTo>
                  <a:pt x="4398" y="9201"/>
                  <a:pt x="4354" y="9287"/>
                  <a:pt x="4323" y="9344"/>
                </a:cubicBezTo>
                <a:cubicBezTo>
                  <a:pt x="4323" y="9344"/>
                  <a:pt x="4323" y="9344"/>
                  <a:pt x="4323" y="9344"/>
                </a:cubicBezTo>
                <a:cubicBezTo>
                  <a:pt x="4346" y="9340"/>
                  <a:pt x="4582" y="9323"/>
                  <a:pt x="4569" y="9281"/>
                </a:cubicBezTo>
                <a:close/>
                <a:moveTo>
                  <a:pt x="6543" y="1972"/>
                </a:moveTo>
                <a:cubicBezTo>
                  <a:pt x="6543" y="1972"/>
                  <a:pt x="6543" y="1972"/>
                  <a:pt x="6543" y="1972"/>
                </a:cubicBezTo>
                <a:cubicBezTo>
                  <a:pt x="6543" y="1972"/>
                  <a:pt x="6543" y="1972"/>
                  <a:pt x="6543" y="1972"/>
                </a:cubicBezTo>
                <a:cubicBezTo>
                  <a:pt x="6543" y="1972"/>
                  <a:pt x="6543" y="1972"/>
                  <a:pt x="6543" y="1972"/>
                </a:cubicBezTo>
                <a:close/>
                <a:moveTo>
                  <a:pt x="9164" y="205"/>
                </a:moveTo>
                <a:cubicBezTo>
                  <a:pt x="9164" y="205"/>
                  <a:pt x="9164" y="205"/>
                  <a:pt x="9164" y="205"/>
                </a:cubicBezTo>
                <a:cubicBezTo>
                  <a:pt x="9159" y="206"/>
                  <a:pt x="9158" y="206"/>
                  <a:pt x="9164" y="205"/>
                </a:cubicBezTo>
                <a:close/>
                <a:moveTo>
                  <a:pt x="8782" y="1597"/>
                </a:moveTo>
                <a:cubicBezTo>
                  <a:pt x="8758" y="1599"/>
                  <a:pt x="8597" y="1512"/>
                  <a:pt x="8580" y="1571"/>
                </a:cubicBezTo>
                <a:cubicBezTo>
                  <a:pt x="8608" y="1474"/>
                  <a:pt x="8643" y="1416"/>
                  <a:pt x="8694" y="1488"/>
                </a:cubicBezTo>
                <a:cubicBezTo>
                  <a:pt x="8725" y="1532"/>
                  <a:pt x="8797" y="1622"/>
                  <a:pt x="8818" y="1495"/>
                </a:cubicBezTo>
                <a:cubicBezTo>
                  <a:pt x="8837" y="1378"/>
                  <a:pt x="8703" y="1227"/>
                  <a:pt x="8663" y="1195"/>
                </a:cubicBezTo>
                <a:cubicBezTo>
                  <a:pt x="8702" y="1162"/>
                  <a:pt x="8936" y="1235"/>
                  <a:pt x="8944" y="1102"/>
                </a:cubicBezTo>
                <a:cubicBezTo>
                  <a:pt x="8925" y="1101"/>
                  <a:pt x="8906" y="1093"/>
                  <a:pt x="8888" y="1081"/>
                </a:cubicBezTo>
                <a:cubicBezTo>
                  <a:pt x="8946" y="1057"/>
                  <a:pt x="9034" y="1114"/>
                  <a:pt x="8986" y="975"/>
                </a:cubicBezTo>
                <a:cubicBezTo>
                  <a:pt x="8972" y="935"/>
                  <a:pt x="9023" y="916"/>
                  <a:pt x="9026" y="883"/>
                </a:cubicBezTo>
                <a:cubicBezTo>
                  <a:pt x="9034" y="796"/>
                  <a:pt x="8946" y="796"/>
                  <a:pt x="8926" y="754"/>
                </a:cubicBezTo>
                <a:cubicBezTo>
                  <a:pt x="8950" y="754"/>
                  <a:pt x="9132" y="748"/>
                  <a:pt x="9111" y="660"/>
                </a:cubicBezTo>
                <a:cubicBezTo>
                  <a:pt x="9094" y="588"/>
                  <a:pt x="8989" y="587"/>
                  <a:pt x="8961" y="627"/>
                </a:cubicBezTo>
                <a:cubicBezTo>
                  <a:pt x="9083" y="377"/>
                  <a:pt x="9285" y="284"/>
                  <a:pt x="9454" y="201"/>
                </a:cubicBezTo>
                <a:cubicBezTo>
                  <a:pt x="9367" y="90"/>
                  <a:pt x="9256" y="191"/>
                  <a:pt x="9164" y="205"/>
                </a:cubicBezTo>
                <a:cubicBezTo>
                  <a:pt x="9164" y="205"/>
                  <a:pt x="9164" y="205"/>
                  <a:pt x="9164" y="205"/>
                </a:cubicBezTo>
                <a:cubicBezTo>
                  <a:pt x="9108" y="214"/>
                  <a:pt x="9046" y="265"/>
                  <a:pt x="8991" y="261"/>
                </a:cubicBezTo>
                <a:cubicBezTo>
                  <a:pt x="9013" y="211"/>
                  <a:pt x="9058" y="93"/>
                  <a:pt x="9095" y="98"/>
                </a:cubicBezTo>
                <a:cubicBezTo>
                  <a:pt x="9001" y="85"/>
                  <a:pt x="8910" y="20"/>
                  <a:pt x="8815" y="8"/>
                </a:cubicBezTo>
                <a:cubicBezTo>
                  <a:pt x="8710" y="-5"/>
                  <a:pt x="8605" y="1"/>
                  <a:pt x="8500" y="7"/>
                </a:cubicBezTo>
                <a:cubicBezTo>
                  <a:pt x="8404" y="12"/>
                  <a:pt x="8316" y="36"/>
                  <a:pt x="8220" y="27"/>
                </a:cubicBezTo>
                <a:cubicBezTo>
                  <a:pt x="8154" y="21"/>
                  <a:pt x="8044" y="5"/>
                  <a:pt x="7985" y="78"/>
                </a:cubicBezTo>
                <a:cubicBezTo>
                  <a:pt x="8011" y="45"/>
                  <a:pt x="8066" y="154"/>
                  <a:pt x="8093" y="157"/>
                </a:cubicBezTo>
                <a:cubicBezTo>
                  <a:pt x="8008" y="157"/>
                  <a:pt x="7923" y="64"/>
                  <a:pt x="7835" y="85"/>
                </a:cubicBezTo>
                <a:cubicBezTo>
                  <a:pt x="7840" y="127"/>
                  <a:pt x="7844" y="120"/>
                  <a:pt x="7860" y="143"/>
                </a:cubicBezTo>
                <a:cubicBezTo>
                  <a:pt x="7821" y="160"/>
                  <a:pt x="7786" y="108"/>
                  <a:pt x="7748" y="100"/>
                </a:cubicBezTo>
                <a:cubicBezTo>
                  <a:pt x="7707" y="91"/>
                  <a:pt x="7665" y="105"/>
                  <a:pt x="7624" y="103"/>
                </a:cubicBezTo>
                <a:cubicBezTo>
                  <a:pt x="7537" y="97"/>
                  <a:pt x="7453" y="149"/>
                  <a:pt x="7366" y="149"/>
                </a:cubicBezTo>
                <a:cubicBezTo>
                  <a:pt x="7380" y="141"/>
                  <a:pt x="7389" y="135"/>
                  <a:pt x="7390" y="131"/>
                </a:cubicBezTo>
                <a:cubicBezTo>
                  <a:pt x="7397" y="-21"/>
                  <a:pt x="6161" y="148"/>
                  <a:pt x="6044" y="209"/>
                </a:cubicBezTo>
                <a:cubicBezTo>
                  <a:pt x="6071" y="195"/>
                  <a:pt x="6108" y="292"/>
                  <a:pt x="6135" y="304"/>
                </a:cubicBezTo>
                <a:cubicBezTo>
                  <a:pt x="6184" y="325"/>
                  <a:pt x="6203" y="297"/>
                  <a:pt x="6255" y="332"/>
                </a:cubicBezTo>
                <a:cubicBezTo>
                  <a:pt x="6224" y="333"/>
                  <a:pt x="6190" y="319"/>
                  <a:pt x="6162" y="351"/>
                </a:cubicBezTo>
                <a:cubicBezTo>
                  <a:pt x="6141" y="374"/>
                  <a:pt x="6130" y="412"/>
                  <a:pt x="6105" y="415"/>
                </a:cubicBezTo>
                <a:cubicBezTo>
                  <a:pt x="6118" y="399"/>
                  <a:pt x="6123" y="376"/>
                  <a:pt x="6118" y="346"/>
                </a:cubicBezTo>
                <a:cubicBezTo>
                  <a:pt x="6105" y="305"/>
                  <a:pt x="6075" y="331"/>
                  <a:pt x="6057" y="324"/>
                </a:cubicBezTo>
                <a:cubicBezTo>
                  <a:pt x="5994" y="297"/>
                  <a:pt x="5972" y="209"/>
                  <a:pt x="5900" y="243"/>
                </a:cubicBezTo>
                <a:cubicBezTo>
                  <a:pt x="5872" y="256"/>
                  <a:pt x="5662" y="367"/>
                  <a:pt x="5720" y="439"/>
                </a:cubicBezTo>
                <a:cubicBezTo>
                  <a:pt x="5749" y="476"/>
                  <a:pt x="5789" y="459"/>
                  <a:pt x="5821" y="458"/>
                </a:cubicBezTo>
                <a:cubicBezTo>
                  <a:pt x="5795" y="466"/>
                  <a:pt x="5690" y="534"/>
                  <a:pt x="5776" y="571"/>
                </a:cubicBezTo>
                <a:cubicBezTo>
                  <a:pt x="5846" y="601"/>
                  <a:pt x="5917" y="572"/>
                  <a:pt x="5988" y="544"/>
                </a:cubicBezTo>
                <a:cubicBezTo>
                  <a:pt x="5991" y="543"/>
                  <a:pt x="5994" y="541"/>
                  <a:pt x="5996" y="540"/>
                </a:cubicBezTo>
                <a:cubicBezTo>
                  <a:pt x="5991" y="546"/>
                  <a:pt x="5981" y="560"/>
                  <a:pt x="5976" y="589"/>
                </a:cubicBezTo>
                <a:cubicBezTo>
                  <a:pt x="5981" y="562"/>
                  <a:pt x="6114" y="674"/>
                  <a:pt x="6011" y="672"/>
                </a:cubicBezTo>
                <a:cubicBezTo>
                  <a:pt x="6014" y="672"/>
                  <a:pt x="5991" y="612"/>
                  <a:pt x="5976" y="611"/>
                </a:cubicBezTo>
                <a:cubicBezTo>
                  <a:pt x="5962" y="610"/>
                  <a:pt x="5947" y="612"/>
                  <a:pt x="5933" y="616"/>
                </a:cubicBezTo>
                <a:cubicBezTo>
                  <a:pt x="5916" y="623"/>
                  <a:pt x="5912" y="696"/>
                  <a:pt x="5918" y="696"/>
                </a:cubicBezTo>
                <a:cubicBezTo>
                  <a:pt x="5893" y="696"/>
                  <a:pt x="5796" y="706"/>
                  <a:pt x="5786" y="769"/>
                </a:cubicBezTo>
                <a:cubicBezTo>
                  <a:pt x="5784" y="788"/>
                  <a:pt x="6156" y="796"/>
                  <a:pt x="6156" y="802"/>
                </a:cubicBezTo>
                <a:cubicBezTo>
                  <a:pt x="6151" y="810"/>
                  <a:pt x="6146" y="819"/>
                  <a:pt x="6142" y="829"/>
                </a:cubicBezTo>
                <a:cubicBezTo>
                  <a:pt x="6210" y="832"/>
                  <a:pt x="6287" y="808"/>
                  <a:pt x="6346" y="732"/>
                </a:cubicBezTo>
                <a:cubicBezTo>
                  <a:pt x="6325" y="735"/>
                  <a:pt x="6305" y="730"/>
                  <a:pt x="6285" y="718"/>
                </a:cubicBezTo>
                <a:cubicBezTo>
                  <a:pt x="6308" y="660"/>
                  <a:pt x="6344" y="698"/>
                  <a:pt x="6372" y="666"/>
                </a:cubicBezTo>
                <a:cubicBezTo>
                  <a:pt x="6402" y="633"/>
                  <a:pt x="6376" y="609"/>
                  <a:pt x="6423" y="610"/>
                </a:cubicBezTo>
                <a:cubicBezTo>
                  <a:pt x="6447" y="610"/>
                  <a:pt x="6471" y="605"/>
                  <a:pt x="6495" y="595"/>
                </a:cubicBezTo>
                <a:cubicBezTo>
                  <a:pt x="6507" y="590"/>
                  <a:pt x="6632" y="520"/>
                  <a:pt x="6573" y="503"/>
                </a:cubicBezTo>
                <a:cubicBezTo>
                  <a:pt x="6628" y="431"/>
                  <a:pt x="6715" y="432"/>
                  <a:pt x="6777" y="404"/>
                </a:cubicBezTo>
                <a:cubicBezTo>
                  <a:pt x="6875" y="360"/>
                  <a:pt x="6973" y="308"/>
                  <a:pt x="7071" y="265"/>
                </a:cubicBezTo>
                <a:cubicBezTo>
                  <a:pt x="7088" y="258"/>
                  <a:pt x="7288" y="189"/>
                  <a:pt x="7362" y="151"/>
                </a:cubicBezTo>
                <a:cubicBezTo>
                  <a:pt x="7360" y="254"/>
                  <a:pt x="7072" y="253"/>
                  <a:pt x="7018" y="330"/>
                </a:cubicBezTo>
                <a:cubicBezTo>
                  <a:pt x="7046" y="342"/>
                  <a:pt x="7074" y="346"/>
                  <a:pt x="7103" y="342"/>
                </a:cubicBezTo>
                <a:cubicBezTo>
                  <a:pt x="7095" y="473"/>
                  <a:pt x="6996" y="447"/>
                  <a:pt x="6951" y="448"/>
                </a:cubicBezTo>
                <a:cubicBezTo>
                  <a:pt x="6853" y="450"/>
                  <a:pt x="6751" y="510"/>
                  <a:pt x="6655" y="540"/>
                </a:cubicBezTo>
                <a:cubicBezTo>
                  <a:pt x="6669" y="628"/>
                  <a:pt x="6757" y="639"/>
                  <a:pt x="6794" y="649"/>
                </a:cubicBezTo>
                <a:cubicBezTo>
                  <a:pt x="6759" y="688"/>
                  <a:pt x="6694" y="679"/>
                  <a:pt x="6654" y="701"/>
                </a:cubicBezTo>
                <a:cubicBezTo>
                  <a:pt x="6677" y="752"/>
                  <a:pt x="6729" y="743"/>
                  <a:pt x="6760" y="746"/>
                </a:cubicBezTo>
                <a:cubicBezTo>
                  <a:pt x="6738" y="754"/>
                  <a:pt x="6718" y="768"/>
                  <a:pt x="6699" y="788"/>
                </a:cubicBezTo>
                <a:cubicBezTo>
                  <a:pt x="6796" y="823"/>
                  <a:pt x="6881" y="788"/>
                  <a:pt x="6979" y="788"/>
                </a:cubicBezTo>
                <a:cubicBezTo>
                  <a:pt x="7030" y="787"/>
                  <a:pt x="7079" y="805"/>
                  <a:pt x="7129" y="821"/>
                </a:cubicBezTo>
                <a:cubicBezTo>
                  <a:pt x="7200" y="845"/>
                  <a:pt x="7149" y="880"/>
                  <a:pt x="7161" y="917"/>
                </a:cubicBezTo>
                <a:cubicBezTo>
                  <a:pt x="7170" y="943"/>
                  <a:pt x="7267" y="1004"/>
                  <a:pt x="7190" y="1046"/>
                </a:cubicBezTo>
                <a:cubicBezTo>
                  <a:pt x="7259" y="1008"/>
                  <a:pt x="7201" y="1289"/>
                  <a:pt x="7167" y="1325"/>
                </a:cubicBezTo>
                <a:cubicBezTo>
                  <a:pt x="7061" y="1440"/>
                  <a:pt x="7248" y="1378"/>
                  <a:pt x="7270" y="1402"/>
                </a:cubicBezTo>
                <a:cubicBezTo>
                  <a:pt x="7265" y="1422"/>
                  <a:pt x="7239" y="1405"/>
                  <a:pt x="7241" y="1437"/>
                </a:cubicBezTo>
                <a:cubicBezTo>
                  <a:pt x="7283" y="1418"/>
                  <a:pt x="7316" y="1530"/>
                  <a:pt x="7314" y="1530"/>
                </a:cubicBezTo>
                <a:cubicBezTo>
                  <a:pt x="7310" y="1531"/>
                  <a:pt x="7146" y="1492"/>
                  <a:pt x="7147" y="1494"/>
                </a:cubicBezTo>
                <a:cubicBezTo>
                  <a:pt x="7175" y="1581"/>
                  <a:pt x="7122" y="1554"/>
                  <a:pt x="7094" y="1648"/>
                </a:cubicBezTo>
                <a:cubicBezTo>
                  <a:pt x="7135" y="1673"/>
                  <a:pt x="7205" y="1745"/>
                  <a:pt x="7237" y="1647"/>
                </a:cubicBezTo>
                <a:cubicBezTo>
                  <a:pt x="7281" y="1514"/>
                  <a:pt x="7300" y="1681"/>
                  <a:pt x="7259" y="1751"/>
                </a:cubicBezTo>
                <a:cubicBezTo>
                  <a:pt x="7260" y="1748"/>
                  <a:pt x="6981" y="1977"/>
                  <a:pt x="7089" y="2018"/>
                </a:cubicBezTo>
                <a:cubicBezTo>
                  <a:pt x="7088" y="2064"/>
                  <a:pt x="7042" y="2054"/>
                  <a:pt x="7040" y="2115"/>
                </a:cubicBezTo>
                <a:cubicBezTo>
                  <a:pt x="7037" y="2182"/>
                  <a:pt x="7079" y="2209"/>
                  <a:pt x="7074" y="2278"/>
                </a:cubicBezTo>
                <a:cubicBezTo>
                  <a:pt x="7069" y="2348"/>
                  <a:pt x="7059" y="2391"/>
                  <a:pt x="7060" y="2466"/>
                </a:cubicBezTo>
                <a:cubicBezTo>
                  <a:pt x="7062" y="2528"/>
                  <a:pt x="7086" y="2536"/>
                  <a:pt x="7091" y="2587"/>
                </a:cubicBezTo>
                <a:cubicBezTo>
                  <a:pt x="7102" y="2687"/>
                  <a:pt x="7148" y="2801"/>
                  <a:pt x="7148" y="2904"/>
                </a:cubicBezTo>
                <a:cubicBezTo>
                  <a:pt x="7187" y="2884"/>
                  <a:pt x="7251" y="2862"/>
                  <a:pt x="7284" y="2920"/>
                </a:cubicBezTo>
                <a:cubicBezTo>
                  <a:pt x="7314" y="2974"/>
                  <a:pt x="7307" y="3024"/>
                  <a:pt x="7363" y="3030"/>
                </a:cubicBezTo>
                <a:cubicBezTo>
                  <a:pt x="7420" y="3037"/>
                  <a:pt x="7463" y="2848"/>
                  <a:pt x="7502" y="2782"/>
                </a:cubicBezTo>
                <a:cubicBezTo>
                  <a:pt x="7540" y="2715"/>
                  <a:pt x="7552" y="2618"/>
                  <a:pt x="7596" y="2554"/>
                </a:cubicBezTo>
                <a:cubicBezTo>
                  <a:pt x="7608" y="2537"/>
                  <a:pt x="7695" y="2413"/>
                  <a:pt x="7641" y="2398"/>
                </a:cubicBezTo>
                <a:cubicBezTo>
                  <a:pt x="7649" y="2356"/>
                  <a:pt x="7701" y="2377"/>
                  <a:pt x="7697" y="2344"/>
                </a:cubicBezTo>
                <a:cubicBezTo>
                  <a:pt x="7681" y="2229"/>
                  <a:pt x="7705" y="2299"/>
                  <a:pt x="7748" y="2240"/>
                </a:cubicBezTo>
                <a:cubicBezTo>
                  <a:pt x="7841" y="2113"/>
                  <a:pt x="7990" y="2194"/>
                  <a:pt x="8084" y="2045"/>
                </a:cubicBezTo>
                <a:cubicBezTo>
                  <a:pt x="8108" y="2008"/>
                  <a:pt x="8215" y="1903"/>
                  <a:pt x="8221" y="1862"/>
                </a:cubicBezTo>
                <a:cubicBezTo>
                  <a:pt x="8222" y="1854"/>
                  <a:pt x="8353" y="1856"/>
                  <a:pt x="8379" y="1843"/>
                </a:cubicBezTo>
                <a:cubicBezTo>
                  <a:pt x="8450" y="1806"/>
                  <a:pt x="8525" y="1812"/>
                  <a:pt x="8591" y="1741"/>
                </a:cubicBezTo>
                <a:cubicBezTo>
                  <a:pt x="8639" y="1688"/>
                  <a:pt x="8726" y="1600"/>
                  <a:pt x="8782" y="1597"/>
                </a:cubicBezTo>
                <a:close/>
                <a:moveTo>
                  <a:pt x="5720" y="439"/>
                </a:moveTo>
                <a:cubicBezTo>
                  <a:pt x="5711" y="429"/>
                  <a:pt x="5746" y="473"/>
                  <a:pt x="5720" y="439"/>
                </a:cubicBezTo>
                <a:cubicBezTo>
                  <a:pt x="5720" y="439"/>
                  <a:pt x="5720" y="439"/>
                  <a:pt x="5720" y="439"/>
                </a:cubicBezTo>
                <a:close/>
                <a:moveTo>
                  <a:pt x="5826" y="1946"/>
                </a:moveTo>
                <a:cubicBezTo>
                  <a:pt x="5862" y="1942"/>
                  <a:pt x="5903" y="1942"/>
                  <a:pt x="5936" y="1906"/>
                </a:cubicBezTo>
                <a:cubicBezTo>
                  <a:pt x="6033" y="1803"/>
                  <a:pt x="5835" y="1706"/>
                  <a:pt x="5826" y="1946"/>
                </a:cubicBezTo>
                <a:close/>
                <a:moveTo>
                  <a:pt x="3689" y="1341"/>
                </a:moveTo>
                <a:cubicBezTo>
                  <a:pt x="3695" y="1345"/>
                  <a:pt x="3702" y="1349"/>
                  <a:pt x="3707" y="1356"/>
                </a:cubicBezTo>
                <a:cubicBezTo>
                  <a:pt x="3718" y="1369"/>
                  <a:pt x="3726" y="1390"/>
                  <a:pt x="3727" y="1415"/>
                </a:cubicBezTo>
                <a:cubicBezTo>
                  <a:pt x="3728" y="1426"/>
                  <a:pt x="3725" y="1440"/>
                  <a:pt x="3728" y="1446"/>
                </a:cubicBezTo>
                <a:cubicBezTo>
                  <a:pt x="3729" y="1448"/>
                  <a:pt x="3815" y="1415"/>
                  <a:pt x="3838" y="1404"/>
                </a:cubicBezTo>
                <a:cubicBezTo>
                  <a:pt x="3885" y="1381"/>
                  <a:pt x="3931" y="1351"/>
                  <a:pt x="3976" y="1316"/>
                </a:cubicBezTo>
                <a:cubicBezTo>
                  <a:pt x="4000" y="1297"/>
                  <a:pt x="4027" y="1277"/>
                  <a:pt x="4049" y="1250"/>
                </a:cubicBezTo>
                <a:cubicBezTo>
                  <a:pt x="4044" y="1256"/>
                  <a:pt x="4046" y="1265"/>
                  <a:pt x="4057" y="1277"/>
                </a:cubicBezTo>
                <a:cubicBezTo>
                  <a:pt x="4017" y="1279"/>
                  <a:pt x="3980" y="1305"/>
                  <a:pt x="3949" y="1356"/>
                </a:cubicBezTo>
                <a:cubicBezTo>
                  <a:pt x="3998" y="1362"/>
                  <a:pt x="4046" y="1378"/>
                  <a:pt x="4096" y="1386"/>
                </a:cubicBezTo>
                <a:cubicBezTo>
                  <a:pt x="4079" y="1383"/>
                  <a:pt x="3937" y="1446"/>
                  <a:pt x="3937" y="1443"/>
                </a:cubicBezTo>
                <a:cubicBezTo>
                  <a:pt x="3963" y="1574"/>
                  <a:pt x="4154" y="1423"/>
                  <a:pt x="4222" y="1518"/>
                </a:cubicBezTo>
                <a:cubicBezTo>
                  <a:pt x="4207" y="1555"/>
                  <a:pt x="3902" y="1531"/>
                  <a:pt x="3904" y="1572"/>
                </a:cubicBezTo>
                <a:cubicBezTo>
                  <a:pt x="3912" y="1727"/>
                  <a:pt x="4054" y="1606"/>
                  <a:pt x="4026" y="1725"/>
                </a:cubicBezTo>
                <a:cubicBezTo>
                  <a:pt x="4001" y="1830"/>
                  <a:pt x="4280" y="1721"/>
                  <a:pt x="4310" y="1713"/>
                </a:cubicBezTo>
                <a:cubicBezTo>
                  <a:pt x="4330" y="1708"/>
                  <a:pt x="4418" y="1622"/>
                  <a:pt x="4432" y="1649"/>
                </a:cubicBezTo>
                <a:cubicBezTo>
                  <a:pt x="4464" y="1710"/>
                  <a:pt x="4509" y="1709"/>
                  <a:pt x="4551" y="1718"/>
                </a:cubicBezTo>
                <a:cubicBezTo>
                  <a:pt x="4596" y="1727"/>
                  <a:pt x="4659" y="1735"/>
                  <a:pt x="4657" y="1610"/>
                </a:cubicBezTo>
                <a:cubicBezTo>
                  <a:pt x="4656" y="1589"/>
                  <a:pt x="4740" y="1631"/>
                  <a:pt x="4753" y="1559"/>
                </a:cubicBezTo>
                <a:cubicBezTo>
                  <a:pt x="4746" y="1556"/>
                  <a:pt x="4633" y="1430"/>
                  <a:pt x="4637" y="1428"/>
                </a:cubicBezTo>
                <a:cubicBezTo>
                  <a:pt x="4689" y="1402"/>
                  <a:pt x="4751" y="1169"/>
                  <a:pt x="4675" y="1148"/>
                </a:cubicBezTo>
                <a:cubicBezTo>
                  <a:pt x="4626" y="1135"/>
                  <a:pt x="4606" y="1146"/>
                  <a:pt x="4581" y="1244"/>
                </a:cubicBezTo>
                <a:cubicBezTo>
                  <a:pt x="4557" y="1336"/>
                  <a:pt x="4523" y="1302"/>
                  <a:pt x="4504" y="1345"/>
                </a:cubicBezTo>
                <a:cubicBezTo>
                  <a:pt x="4523" y="1306"/>
                  <a:pt x="4551" y="1210"/>
                  <a:pt x="4514" y="1175"/>
                </a:cubicBezTo>
                <a:cubicBezTo>
                  <a:pt x="4485" y="1147"/>
                  <a:pt x="4447" y="1254"/>
                  <a:pt x="4410" y="1244"/>
                </a:cubicBezTo>
                <a:cubicBezTo>
                  <a:pt x="4469" y="1144"/>
                  <a:pt x="4278" y="1215"/>
                  <a:pt x="4270" y="1219"/>
                </a:cubicBezTo>
                <a:cubicBezTo>
                  <a:pt x="4280" y="1183"/>
                  <a:pt x="4332" y="1188"/>
                  <a:pt x="4328" y="1135"/>
                </a:cubicBezTo>
                <a:cubicBezTo>
                  <a:pt x="4308" y="1146"/>
                  <a:pt x="4295" y="1128"/>
                  <a:pt x="4288" y="1082"/>
                </a:cubicBezTo>
                <a:cubicBezTo>
                  <a:pt x="4256" y="1005"/>
                  <a:pt x="4221" y="1044"/>
                  <a:pt x="4180" y="1052"/>
                </a:cubicBezTo>
                <a:cubicBezTo>
                  <a:pt x="4138" y="1061"/>
                  <a:pt x="4101" y="1009"/>
                  <a:pt x="4058" y="1013"/>
                </a:cubicBezTo>
                <a:cubicBezTo>
                  <a:pt x="4022" y="1017"/>
                  <a:pt x="3985" y="1021"/>
                  <a:pt x="3949" y="1027"/>
                </a:cubicBezTo>
                <a:cubicBezTo>
                  <a:pt x="3908" y="1033"/>
                  <a:pt x="3884" y="1153"/>
                  <a:pt x="3826" y="1185"/>
                </a:cubicBezTo>
                <a:cubicBezTo>
                  <a:pt x="3780" y="1211"/>
                  <a:pt x="3826" y="1204"/>
                  <a:pt x="3769" y="1245"/>
                </a:cubicBezTo>
                <a:cubicBezTo>
                  <a:pt x="3735" y="1269"/>
                  <a:pt x="3697" y="1288"/>
                  <a:pt x="3668" y="1334"/>
                </a:cubicBezTo>
                <a:cubicBezTo>
                  <a:pt x="3670" y="1330"/>
                  <a:pt x="3686" y="1340"/>
                  <a:pt x="3689" y="1341"/>
                </a:cubicBezTo>
                <a:close/>
                <a:moveTo>
                  <a:pt x="5990" y="1121"/>
                </a:moveTo>
                <a:cubicBezTo>
                  <a:pt x="5997" y="1168"/>
                  <a:pt x="6013" y="1241"/>
                  <a:pt x="6063" y="1218"/>
                </a:cubicBezTo>
                <a:cubicBezTo>
                  <a:pt x="6042" y="1228"/>
                  <a:pt x="5925" y="1233"/>
                  <a:pt x="5914" y="1289"/>
                </a:cubicBezTo>
                <a:cubicBezTo>
                  <a:pt x="5925" y="1232"/>
                  <a:pt x="5960" y="1232"/>
                  <a:pt x="5966" y="1165"/>
                </a:cubicBezTo>
                <a:cubicBezTo>
                  <a:pt x="5975" y="1048"/>
                  <a:pt x="5934" y="1071"/>
                  <a:pt x="5886" y="1087"/>
                </a:cubicBezTo>
                <a:cubicBezTo>
                  <a:pt x="5864" y="1094"/>
                  <a:pt x="5647" y="1152"/>
                  <a:pt x="5718" y="1265"/>
                </a:cubicBezTo>
                <a:cubicBezTo>
                  <a:pt x="5698" y="1257"/>
                  <a:pt x="5645" y="1286"/>
                  <a:pt x="5655" y="1346"/>
                </a:cubicBezTo>
                <a:cubicBezTo>
                  <a:pt x="5600" y="1360"/>
                  <a:pt x="5651" y="1233"/>
                  <a:pt x="5662" y="1196"/>
                </a:cubicBezTo>
                <a:cubicBezTo>
                  <a:pt x="5671" y="1166"/>
                  <a:pt x="5775" y="1073"/>
                  <a:pt x="5796" y="1072"/>
                </a:cubicBezTo>
                <a:cubicBezTo>
                  <a:pt x="5692" y="1074"/>
                  <a:pt x="5605" y="1095"/>
                  <a:pt x="5512" y="1199"/>
                </a:cubicBezTo>
                <a:cubicBezTo>
                  <a:pt x="5489" y="1224"/>
                  <a:pt x="5429" y="1272"/>
                  <a:pt x="5431" y="1340"/>
                </a:cubicBezTo>
                <a:cubicBezTo>
                  <a:pt x="5433" y="1446"/>
                  <a:pt x="5505" y="1360"/>
                  <a:pt x="5512" y="1431"/>
                </a:cubicBezTo>
                <a:cubicBezTo>
                  <a:pt x="5491" y="1433"/>
                  <a:pt x="5439" y="1402"/>
                  <a:pt x="5420" y="1433"/>
                </a:cubicBezTo>
                <a:cubicBezTo>
                  <a:pt x="5390" y="1482"/>
                  <a:pt x="5443" y="1518"/>
                  <a:pt x="5455" y="1519"/>
                </a:cubicBezTo>
                <a:cubicBezTo>
                  <a:pt x="5515" y="1525"/>
                  <a:pt x="5581" y="1594"/>
                  <a:pt x="5641" y="1564"/>
                </a:cubicBezTo>
                <a:cubicBezTo>
                  <a:pt x="5701" y="1535"/>
                  <a:pt x="5902" y="1722"/>
                  <a:pt x="5905" y="1496"/>
                </a:cubicBezTo>
                <a:cubicBezTo>
                  <a:pt x="5938" y="1501"/>
                  <a:pt x="5935" y="1566"/>
                  <a:pt x="5942" y="1599"/>
                </a:cubicBezTo>
                <a:cubicBezTo>
                  <a:pt x="5956" y="1588"/>
                  <a:pt x="5986" y="1614"/>
                  <a:pt x="5961" y="1610"/>
                </a:cubicBezTo>
                <a:cubicBezTo>
                  <a:pt x="5985" y="1652"/>
                  <a:pt x="6155" y="1898"/>
                  <a:pt x="6076" y="1957"/>
                </a:cubicBezTo>
                <a:cubicBezTo>
                  <a:pt x="6030" y="1992"/>
                  <a:pt x="5989" y="2049"/>
                  <a:pt x="5941" y="2084"/>
                </a:cubicBezTo>
                <a:cubicBezTo>
                  <a:pt x="5903" y="2112"/>
                  <a:pt x="5989" y="2209"/>
                  <a:pt x="5899" y="2192"/>
                </a:cubicBezTo>
                <a:cubicBezTo>
                  <a:pt x="5856" y="2184"/>
                  <a:pt x="5810" y="2210"/>
                  <a:pt x="5764" y="2202"/>
                </a:cubicBezTo>
                <a:cubicBezTo>
                  <a:pt x="5735" y="2197"/>
                  <a:pt x="5706" y="2240"/>
                  <a:pt x="5678" y="2269"/>
                </a:cubicBezTo>
                <a:cubicBezTo>
                  <a:pt x="5583" y="2369"/>
                  <a:pt x="5872" y="2359"/>
                  <a:pt x="5858" y="2302"/>
                </a:cubicBezTo>
                <a:cubicBezTo>
                  <a:pt x="5880" y="2395"/>
                  <a:pt x="5884" y="2270"/>
                  <a:pt x="5903" y="2348"/>
                </a:cubicBezTo>
                <a:cubicBezTo>
                  <a:pt x="5922" y="2424"/>
                  <a:pt x="5953" y="2405"/>
                  <a:pt x="5969" y="2454"/>
                </a:cubicBezTo>
                <a:cubicBezTo>
                  <a:pt x="5973" y="2468"/>
                  <a:pt x="5924" y="2474"/>
                  <a:pt x="5947" y="2552"/>
                </a:cubicBezTo>
                <a:cubicBezTo>
                  <a:pt x="5957" y="2585"/>
                  <a:pt x="6032" y="2612"/>
                  <a:pt x="6040" y="2566"/>
                </a:cubicBezTo>
                <a:cubicBezTo>
                  <a:pt x="6025" y="2652"/>
                  <a:pt x="6117" y="2677"/>
                  <a:pt x="6145" y="2693"/>
                </a:cubicBezTo>
                <a:cubicBezTo>
                  <a:pt x="6259" y="2761"/>
                  <a:pt x="6125" y="2503"/>
                  <a:pt x="6117" y="2460"/>
                </a:cubicBezTo>
                <a:cubicBezTo>
                  <a:pt x="6165" y="2502"/>
                  <a:pt x="6216" y="2579"/>
                  <a:pt x="6272" y="2567"/>
                </a:cubicBezTo>
                <a:cubicBezTo>
                  <a:pt x="6314" y="2557"/>
                  <a:pt x="6362" y="2452"/>
                  <a:pt x="6344" y="2362"/>
                </a:cubicBezTo>
                <a:cubicBezTo>
                  <a:pt x="6334" y="2311"/>
                  <a:pt x="6322" y="2285"/>
                  <a:pt x="6295" y="2267"/>
                </a:cubicBezTo>
                <a:cubicBezTo>
                  <a:pt x="6223" y="2217"/>
                  <a:pt x="6308" y="2135"/>
                  <a:pt x="6287" y="2072"/>
                </a:cubicBezTo>
                <a:cubicBezTo>
                  <a:pt x="6312" y="2079"/>
                  <a:pt x="6299" y="2063"/>
                  <a:pt x="6323" y="2061"/>
                </a:cubicBezTo>
                <a:cubicBezTo>
                  <a:pt x="6361" y="2058"/>
                  <a:pt x="6364" y="2119"/>
                  <a:pt x="6399" y="2133"/>
                </a:cubicBezTo>
                <a:cubicBezTo>
                  <a:pt x="6343" y="2247"/>
                  <a:pt x="6523" y="2336"/>
                  <a:pt x="6491" y="2155"/>
                </a:cubicBezTo>
                <a:cubicBezTo>
                  <a:pt x="6503" y="2226"/>
                  <a:pt x="6598" y="2102"/>
                  <a:pt x="6616" y="2075"/>
                </a:cubicBezTo>
                <a:cubicBezTo>
                  <a:pt x="6676" y="1983"/>
                  <a:pt x="6557" y="2000"/>
                  <a:pt x="6543" y="1972"/>
                </a:cubicBezTo>
                <a:cubicBezTo>
                  <a:pt x="6547" y="1981"/>
                  <a:pt x="6558" y="2002"/>
                  <a:pt x="6543" y="1972"/>
                </a:cubicBezTo>
                <a:cubicBezTo>
                  <a:pt x="6540" y="1966"/>
                  <a:pt x="6541" y="1968"/>
                  <a:pt x="6543" y="1972"/>
                </a:cubicBezTo>
                <a:cubicBezTo>
                  <a:pt x="6526" y="1939"/>
                  <a:pt x="6539" y="1878"/>
                  <a:pt x="6515" y="1853"/>
                </a:cubicBezTo>
                <a:cubicBezTo>
                  <a:pt x="6494" y="1833"/>
                  <a:pt x="6468" y="1843"/>
                  <a:pt x="6445" y="1838"/>
                </a:cubicBezTo>
                <a:cubicBezTo>
                  <a:pt x="6362" y="1818"/>
                  <a:pt x="6421" y="1696"/>
                  <a:pt x="6473" y="1690"/>
                </a:cubicBezTo>
                <a:cubicBezTo>
                  <a:pt x="6472" y="1634"/>
                  <a:pt x="6418" y="1641"/>
                  <a:pt x="6418" y="1640"/>
                </a:cubicBezTo>
                <a:cubicBezTo>
                  <a:pt x="6420" y="1592"/>
                  <a:pt x="6462" y="1609"/>
                  <a:pt x="6475" y="1607"/>
                </a:cubicBezTo>
                <a:cubicBezTo>
                  <a:pt x="6483" y="1498"/>
                  <a:pt x="6399" y="1474"/>
                  <a:pt x="6366" y="1452"/>
                </a:cubicBezTo>
                <a:cubicBezTo>
                  <a:pt x="6339" y="1434"/>
                  <a:pt x="6346" y="1383"/>
                  <a:pt x="6324" y="1362"/>
                </a:cubicBezTo>
                <a:cubicBezTo>
                  <a:pt x="6290" y="1329"/>
                  <a:pt x="6264" y="1398"/>
                  <a:pt x="6231" y="1387"/>
                </a:cubicBezTo>
                <a:cubicBezTo>
                  <a:pt x="6235" y="1389"/>
                  <a:pt x="6221" y="1290"/>
                  <a:pt x="6221" y="1287"/>
                </a:cubicBezTo>
                <a:cubicBezTo>
                  <a:pt x="6210" y="1227"/>
                  <a:pt x="6167" y="1215"/>
                  <a:pt x="6139" y="1215"/>
                </a:cubicBezTo>
                <a:cubicBezTo>
                  <a:pt x="6281" y="1221"/>
                  <a:pt x="5963" y="947"/>
                  <a:pt x="5990" y="1121"/>
                </a:cubicBezTo>
                <a:close/>
                <a:moveTo>
                  <a:pt x="5936" y="1906"/>
                </a:moveTo>
                <a:cubicBezTo>
                  <a:pt x="5918" y="1925"/>
                  <a:pt x="5945" y="1897"/>
                  <a:pt x="5936" y="1906"/>
                </a:cubicBezTo>
                <a:cubicBezTo>
                  <a:pt x="5936" y="1906"/>
                  <a:pt x="5936" y="1906"/>
                  <a:pt x="5936" y="1906"/>
                </a:cubicBezTo>
                <a:close/>
                <a:moveTo>
                  <a:pt x="4280" y="793"/>
                </a:moveTo>
                <a:cubicBezTo>
                  <a:pt x="4280" y="792"/>
                  <a:pt x="4279" y="792"/>
                  <a:pt x="4280" y="793"/>
                </a:cubicBezTo>
                <a:cubicBezTo>
                  <a:pt x="4312" y="835"/>
                  <a:pt x="4428" y="689"/>
                  <a:pt x="4460" y="693"/>
                </a:cubicBezTo>
                <a:cubicBezTo>
                  <a:pt x="4454" y="717"/>
                  <a:pt x="4437" y="717"/>
                  <a:pt x="4435" y="738"/>
                </a:cubicBezTo>
                <a:cubicBezTo>
                  <a:pt x="4463" y="753"/>
                  <a:pt x="4617" y="674"/>
                  <a:pt x="4626" y="618"/>
                </a:cubicBezTo>
                <a:cubicBezTo>
                  <a:pt x="4627" y="612"/>
                  <a:pt x="4460" y="622"/>
                  <a:pt x="4442" y="632"/>
                </a:cubicBezTo>
                <a:cubicBezTo>
                  <a:pt x="4387" y="664"/>
                  <a:pt x="4323" y="700"/>
                  <a:pt x="4266" y="719"/>
                </a:cubicBezTo>
                <a:cubicBezTo>
                  <a:pt x="4236" y="729"/>
                  <a:pt x="4188" y="704"/>
                  <a:pt x="4170" y="775"/>
                </a:cubicBezTo>
                <a:cubicBezTo>
                  <a:pt x="4203" y="778"/>
                  <a:pt x="4255" y="760"/>
                  <a:pt x="4280" y="793"/>
                </a:cubicBezTo>
                <a:close/>
                <a:moveTo>
                  <a:pt x="5400" y="578"/>
                </a:moveTo>
                <a:cubicBezTo>
                  <a:pt x="5418" y="572"/>
                  <a:pt x="5435" y="556"/>
                  <a:pt x="5445" y="526"/>
                </a:cubicBezTo>
                <a:cubicBezTo>
                  <a:pt x="5479" y="429"/>
                  <a:pt x="5250" y="433"/>
                  <a:pt x="5233" y="435"/>
                </a:cubicBezTo>
                <a:cubicBezTo>
                  <a:pt x="5237" y="450"/>
                  <a:pt x="5275" y="460"/>
                  <a:pt x="5266" y="483"/>
                </a:cubicBezTo>
                <a:cubicBezTo>
                  <a:pt x="5259" y="502"/>
                  <a:pt x="5247" y="505"/>
                  <a:pt x="5236" y="507"/>
                </a:cubicBezTo>
                <a:cubicBezTo>
                  <a:pt x="5231" y="507"/>
                  <a:pt x="5224" y="502"/>
                  <a:pt x="5218" y="507"/>
                </a:cubicBezTo>
                <a:cubicBezTo>
                  <a:pt x="5215" y="510"/>
                  <a:pt x="5268" y="544"/>
                  <a:pt x="5287" y="553"/>
                </a:cubicBezTo>
                <a:cubicBezTo>
                  <a:pt x="5323" y="572"/>
                  <a:pt x="5363" y="592"/>
                  <a:pt x="5400" y="578"/>
                </a:cubicBezTo>
                <a:close/>
                <a:moveTo>
                  <a:pt x="5440" y="835"/>
                </a:moveTo>
                <a:cubicBezTo>
                  <a:pt x="5453" y="833"/>
                  <a:pt x="5424" y="837"/>
                  <a:pt x="5440" y="835"/>
                </a:cubicBezTo>
                <a:cubicBezTo>
                  <a:pt x="5440" y="835"/>
                  <a:pt x="5440" y="835"/>
                  <a:pt x="5440" y="835"/>
                </a:cubicBezTo>
                <a:close/>
                <a:moveTo>
                  <a:pt x="5323" y="914"/>
                </a:moveTo>
                <a:cubicBezTo>
                  <a:pt x="5365" y="953"/>
                  <a:pt x="5420" y="987"/>
                  <a:pt x="5463" y="933"/>
                </a:cubicBezTo>
                <a:cubicBezTo>
                  <a:pt x="5502" y="883"/>
                  <a:pt x="5477" y="829"/>
                  <a:pt x="5440" y="835"/>
                </a:cubicBezTo>
                <a:cubicBezTo>
                  <a:pt x="5405" y="839"/>
                  <a:pt x="5347" y="852"/>
                  <a:pt x="5323" y="914"/>
                </a:cubicBezTo>
                <a:close/>
                <a:moveTo>
                  <a:pt x="5571" y="850"/>
                </a:moveTo>
                <a:cubicBezTo>
                  <a:pt x="5445" y="999"/>
                  <a:pt x="5690" y="956"/>
                  <a:pt x="5690" y="952"/>
                </a:cubicBezTo>
                <a:cubicBezTo>
                  <a:pt x="5688" y="965"/>
                  <a:pt x="5684" y="972"/>
                  <a:pt x="5677" y="973"/>
                </a:cubicBezTo>
                <a:cubicBezTo>
                  <a:pt x="5727" y="968"/>
                  <a:pt x="5778" y="979"/>
                  <a:pt x="5828" y="979"/>
                </a:cubicBezTo>
                <a:cubicBezTo>
                  <a:pt x="5859" y="979"/>
                  <a:pt x="5925" y="940"/>
                  <a:pt x="5952" y="956"/>
                </a:cubicBezTo>
                <a:cubicBezTo>
                  <a:pt x="5985" y="976"/>
                  <a:pt x="6022" y="978"/>
                  <a:pt x="6057" y="970"/>
                </a:cubicBezTo>
                <a:cubicBezTo>
                  <a:pt x="6089" y="964"/>
                  <a:pt x="6157" y="947"/>
                  <a:pt x="6135" y="900"/>
                </a:cubicBezTo>
                <a:cubicBezTo>
                  <a:pt x="6217" y="815"/>
                  <a:pt x="6026" y="809"/>
                  <a:pt x="6000" y="812"/>
                </a:cubicBezTo>
                <a:cubicBezTo>
                  <a:pt x="5927" y="822"/>
                  <a:pt x="5764" y="934"/>
                  <a:pt x="5711" y="771"/>
                </a:cubicBezTo>
                <a:cubicBezTo>
                  <a:pt x="5730" y="774"/>
                  <a:pt x="5748" y="767"/>
                  <a:pt x="5765" y="751"/>
                </a:cubicBezTo>
                <a:cubicBezTo>
                  <a:pt x="5678" y="747"/>
                  <a:pt x="5521" y="559"/>
                  <a:pt x="5442" y="699"/>
                </a:cubicBezTo>
                <a:cubicBezTo>
                  <a:pt x="5453" y="692"/>
                  <a:pt x="5667" y="737"/>
                  <a:pt x="5571" y="850"/>
                </a:cubicBezTo>
                <a:close/>
                <a:moveTo>
                  <a:pt x="5557" y="575"/>
                </a:moveTo>
                <a:cubicBezTo>
                  <a:pt x="5561" y="582"/>
                  <a:pt x="5565" y="588"/>
                  <a:pt x="5557" y="575"/>
                </a:cubicBezTo>
                <a:cubicBezTo>
                  <a:pt x="5557" y="575"/>
                  <a:pt x="5557" y="575"/>
                  <a:pt x="5557" y="575"/>
                </a:cubicBezTo>
                <a:close/>
                <a:moveTo>
                  <a:pt x="5606" y="581"/>
                </a:moveTo>
                <a:cubicBezTo>
                  <a:pt x="5612" y="577"/>
                  <a:pt x="5693" y="597"/>
                  <a:pt x="5696" y="605"/>
                </a:cubicBezTo>
                <a:cubicBezTo>
                  <a:pt x="5697" y="610"/>
                  <a:pt x="5547" y="673"/>
                  <a:pt x="5546" y="617"/>
                </a:cubicBezTo>
                <a:cubicBezTo>
                  <a:pt x="5546" y="588"/>
                  <a:pt x="5577" y="608"/>
                  <a:pt x="5554" y="572"/>
                </a:cubicBezTo>
                <a:cubicBezTo>
                  <a:pt x="5554" y="572"/>
                  <a:pt x="5554" y="572"/>
                  <a:pt x="5554" y="572"/>
                </a:cubicBezTo>
                <a:cubicBezTo>
                  <a:pt x="5553" y="570"/>
                  <a:pt x="5553" y="569"/>
                  <a:pt x="5552" y="568"/>
                </a:cubicBezTo>
                <a:cubicBezTo>
                  <a:pt x="5553" y="569"/>
                  <a:pt x="5553" y="570"/>
                  <a:pt x="5554" y="572"/>
                </a:cubicBezTo>
                <a:cubicBezTo>
                  <a:pt x="5462" y="427"/>
                  <a:pt x="5743" y="491"/>
                  <a:pt x="5606" y="581"/>
                </a:cubicBezTo>
                <a:close/>
                <a:moveTo>
                  <a:pt x="5552" y="568"/>
                </a:moveTo>
                <a:cubicBezTo>
                  <a:pt x="5552" y="567"/>
                  <a:pt x="5551" y="567"/>
                  <a:pt x="5552" y="568"/>
                </a:cubicBezTo>
                <a:cubicBezTo>
                  <a:pt x="5552" y="568"/>
                  <a:pt x="5552" y="568"/>
                  <a:pt x="5552" y="568"/>
                </a:cubicBezTo>
                <a:close/>
                <a:moveTo>
                  <a:pt x="5015" y="505"/>
                </a:moveTo>
                <a:cubicBezTo>
                  <a:pt x="5015" y="470"/>
                  <a:pt x="4821" y="461"/>
                  <a:pt x="4821" y="505"/>
                </a:cubicBezTo>
                <a:cubicBezTo>
                  <a:pt x="4821" y="519"/>
                  <a:pt x="4835" y="526"/>
                  <a:pt x="4853" y="531"/>
                </a:cubicBezTo>
                <a:cubicBezTo>
                  <a:pt x="4815" y="535"/>
                  <a:pt x="4781" y="552"/>
                  <a:pt x="4762" y="602"/>
                </a:cubicBezTo>
                <a:cubicBezTo>
                  <a:pt x="4834" y="676"/>
                  <a:pt x="5015" y="535"/>
                  <a:pt x="5015" y="505"/>
                </a:cubicBezTo>
                <a:close/>
                <a:moveTo>
                  <a:pt x="4616" y="747"/>
                </a:moveTo>
                <a:cubicBezTo>
                  <a:pt x="4611" y="794"/>
                  <a:pt x="4366" y="788"/>
                  <a:pt x="4348" y="904"/>
                </a:cubicBezTo>
                <a:cubicBezTo>
                  <a:pt x="4432" y="949"/>
                  <a:pt x="4518" y="909"/>
                  <a:pt x="4604" y="918"/>
                </a:cubicBezTo>
                <a:cubicBezTo>
                  <a:pt x="4589" y="982"/>
                  <a:pt x="4477" y="913"/>
                  <a:pt x="4451" y="982"/>
                </a:cubicBezTo>
                <a:cubicBezTo>
                  <a:pt x="4493" y="1057"/>
                  <a:pt x="4619" y="971"/>
                  <a:pt x="4665" y="953"/>
                </a:cubicBezTo>
                <a:cubicBezTo>
                  <a:pt x="4732" y="927"/>
                  <a:pt x="4797" y="948"/>
                  <a:pt x="4865" y="926"/>
                </a:cubicBezTo>
                <a:cubicBezTo>
                  <a:pt x="4879" y="921"/>
                  <a:pt x="5009" y="800"/>
                  <a:pt x="4946" y="798"/>
                </a:cubicBezTo>
                <a:cubicBezTo>
                  <a:pt x="4926" y="798"/>
                  <a:pt x="4905" y="823"/>
                  <a:pt x="4885" y="811"/>
                </a:cubicBezTo>
                <a:cubicBezTo>
                  <a:pt x="4857" y="793"/>
                  <a:pt x="4896" y="736"/>
                  <a:pt x="4897" y="715"/>
                </a:cubicBezTo>
                <a:cubicBezTo>
                  <a:pt x="4859" y="722"/>
                  <a:pt x="4823" y="760"/>
                  <a:pt x="4785" y="763"/>
                </a:cubicBezTo>
                <a:cubicBezTo>
                  <a:pt x="4795" y="773"/>
                  <a:pt x="4801" y="788"/>
                  <a:pt x="4806" y="807"/>
                </a:cubicBezTo>
                <a:cubicBezTo>
                  <a:pt x="4792" y="818"/>
                  <a:pt x="4778" y="824"/>
                  <a:pt x="4763" y="824"/>
                </a:cubicBezTo>
                <a:cubicBezTo>
                  <a:pt x="4777" y="830"/>
                  <a:pt x="4789" y="844"/>
                  <a:pt x="4798" y="866"/>
                </a:cubicBezTo>
                <a:cubicBezTo>
                  <a:pt x="4767" y="879"/>
                  <a:pt x="4696" y="887"/>
                  <a:pt x="4666" y="864"/>
                </a:cubicBezTo>
                <a:cubicBezTo>
                  <a:pt x="4668" y="866"/>
                  <a:pt x="4682" y="838"/>
                  <a:pt x="4681" y="833"/>
                </a:cubicBezTo>
                <a:cubicBezTo>
                  <a:pt x="4680" y="821"/>
                  <a:pt x="4670" y="813"/>
                  <a:pt x="4664" y="808"/>
                </a:cubicBezTo>
                <a:cubicBezTo>
                  <a:pt x="4655" y="802"/>
                  <a:pt x="4646" y="797"/>
                  <a:pt x="4638" y="791"/>
                </a:cubicBezTo>
                <a:cubicBezTo>
                  <a:pt x="4628" y="784"/>
                  <a:pt x="4613" y="775"/>
                  <a:pt x="4616" y="747"/>
                </a:cubicBezTo>
                <a:close/>
                <a:moveTo>
                  <a:pt x="4428" y="761"/>
                </a:moveTo>
                <a:cubicBezTo>
                  <a:pt x="4426" y="747"/>
                  <a:pt x="4315" y="834"/>
                  <a:pt x="4318" y="852"/>
                </a:cubicBezTo>
                <a:cubicBezTo>
                  <a:pt x="4320" y="867"/>
                  <a:pt x="4429" y="767"/>
                  <a:pt x="4428" y="761"/>
                </a:cubicBezTo>
                <a:close/>
                <a:moveTo>
                  <a:pt x="4280" y="793"/>
                </a:moveTo>
                <a:cubicBezTo>
                  <a:pt x="4281" y="794"/>
                  <a:pt x="4281" y="794"/>
                  <a:pt x="4280" y="793"/>
                </a:cubicBezTo>
                <a:close/>
                <a:moveTo>
                  <a:pt x="5057" y="791"/>
                </a:moveTo>
                <a:cubicBezTo>
                  <a:pt x="5061" y="735"/>
                  <a:pt x="5118" y="675"/>
                  <a:pt x="5135" y="741"/>
                </a:cubicBezTo>
                <a:cubicBezTo>
                  <a:pt x="5143" y="769"/>
                  <a:pt x="5119" y="795"/>
                  <a:pt x="5142" y="815"/>
                </a:cubicBezTo>
                <a:cubicBezTo>
                  <a:pt x="5173" y="842"/>
                  <a:pt x="5156" y="774"/>
                  <a:pt x="5179" y="750"/>
                </a:cubicBezTo>
                <a:cubicBezTo>
                  <a:pt x="5203" y="724"/>
                  <a:pt x="5211" y="791"/>
                  <a:pt x="5230" y="773"/>
                </a:cubicBezTo>
                <a:cubicBezTo>
                  <a:pt x="5239" y="756"/>
                  <a:pt x="5237" y="743"/>
                  <a:pt x="5226" y="733"/>
                </a:cubicBezTo>
                <a:cubicBezTo>
                  <a:pt x="5265" y="683"/>
                  <a:pt x="5344" y="725"/>
                  <a:pt x="5386" y="744"/>
                </a:cubicBezTo>
                <a:cubicBezTo>
                  <a:pt x="5387" y="745"/>
                  <a:pt x="5313" y="862"/>
                  <a:pt x="5307" y="868"/>
                </a:cubicBezTo>
                <a:cubicBezTo>
                  <a:pt x="5256" y="925"/>
                  <a:pt x="5210" y="940"/>
                  <a:pt x="5152" y="928"/>
                </a:cubicBezTo>
                <a:cubicBezTo>
                  <a:pt x="5147" y="875"/>
                  <a:pt x="5186" y="871"/>
                  <a:pt x="5200" y="853"/>
                </a:cubicBezTo>
                <a:cubicBezTo>
                  <a:pt x="5193" y="851"/>
                  <a:pt x="5186" y="853"/>
                  <a:pt x="5180" y="854"/>
                </a:cubicBezTo>
                <a:cubicBezTo>
                  <a:pt x="5160" y="856"/>
                  <a:pt x="5140" y="859"/>
                  <a:pt x="5120" y="860"/>
                </a:cubicBezTo>
                <a:cubicBezTo>
                  <a:pt x="5110" y="860"/>
                  <a:pt x="5071" y="869"/>
                  <a:pt x="5076" y="832"/>
                </a:cubicBezTo>
                <a:cubicBezTo>
                  <a:pt x="5078" y="824"/>
                  <a:pt x="5082" y="820"/>
                  <a:pt x="5083" y="812"/>
                </a:cubicBezTo>
                <a:cubicBezTo>
                  <a:pt x="5083" y="802"/>
                  <a:pt x="5079" y="793"/>
                  <a:pt x="5075" y="789"/>
                </a:cubicBezTo>
                <a:cubicBezTo>
                  <a:pt x="5073" y="787"/>
                  <a:pt x="5058" y="783"/>
                  <a:pt x="5057" y="791"/>
                </a:cubicBezTo>
                <a:close/>
              </a:path>
            </a:pathLst>
          </a:custGeom>
          <a:solidFill>
            <a:srgbClr val="E1E6ED">
              <a:alpha val="27914"/>
            </a:srgbClr>
          </a:solidFill>
          <a:ln w="12700">
            <a:miter lim="400000"/>
          </a:ln>
        </p:spPr>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entury Gothic" charset="0"/>
              <a:ea typeface="Century Gothic" charset="0"/>
              <a:cs typeface="Century Gothic" charset="0"/>
              <a:sym typeface="Gill Sans"/>
            </a:endParaRPr>
          </a:p>
        </p:txBody>
      </p:sp>
    </p:spTree>
    <p:extLst>
      <p:ext uri="{BB962C8B-B14F-4D97-AF65-F5344CB8AC3E}">
        <p14:creationId xmlns:p14="http://schemas.microsoft.com/office/powerpoint/2010/main" val="1532538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b="1" kern="1200">
          <a:solidFill>
            <a:srgbClr val="C0000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D219A-5265-427F-9B62-9D4E3556D3AC}" type="datetimeFigureOut">
              <a:rPr lang="en-US" smtClean="0"/>
              <a:t>9/2/2025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29270-E307-4BCE-A449-25CA6201C373}" type="slidenum">
              <a:rPr lang="en-US" smtClean="0"/>
              <a:t>‹#›</a:t>
            </a:fld>
            <a:endParaRPr lang="en-US"/>
          </a:p>
        </p:txBody>
      </p:sp>
    </p:spTree>
    <p:extLst>
      <p:ext uri="{BB962C8B-B14F-4D97-AF65-F5344CB8AC3E}">
        <p14:creationId xmlns:p14="http://schemas.microsoft.com/office/powerpoint/2010/main" val="483543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2.bin"/><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emf"/><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 Id="rId5" Type="http://schemas.openxmlformats.org/officeDocument/2006/relationships/image" Target="../media/image18.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svg"/><Relationship Id="rId1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emf"/><Relationship Id="rId4" Type="http://schemas.microsoft.com/office/2007/relationships/hdphoto" Target="../media/hdphoto1.wdp"/><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hyperlink" Target="mailto:helpdesk@cash-hub.org"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319C7FE4-1D30-A3B8-D24A-97F34D63E22D}"/>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66433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9091-DCFD-5C90-22AD-0CC957BFE587}"/>
              </a:ext>
            </a:extLst>
          </p:cNvPr>
          <p:cNvSpPr>
            <a:spLocks noGrp="1"/>
          </p:cNvSpPr>
          <p:nvPr>
            <p:ph type="title"/>
          </p:nvPr>
        </p:nvSpPr>
        <p:spPr>
          <a:xfrm>
            <a:off x="769374" y="0"/>
            <a:ext cx="10515600" cy="1325563"/>
          </a:xfrm>
        </p:spPr>
        <p:txBody>
          <a:bodyPr/>
          <a:lstStyle/>
          <a:p>
            <a:pPr algn="ctr"/>
            <a:r>
              <a:rPr lang="en-US" sz="4000" b="1" dirty="0">
                <a:solidFill>
                  <a:srgbClr val="C00000"/>
                </a:solidFill>
                <a:latin typeface="Sylfaen" panose="010A0502050306030303" pitchFamily="18" charset="0"/>
                <a:ea typeface="+mn-ea"/>
                <a:cs typeface="+mn-cs"/>
              </a:rPr>
              <a:t>Phases of ARCS CVA Programming  and Preparedness</a:t>
            </a:r>
          </a:p>
        </p:txBody>
      </p:sp>
      <p:sp>
        <p:nvSpPr>
          <p:cNvPr id="4" name="Rectangle 8">
            <a:extLst>
              <a:ext uri="{FF2B5EF4-FFF2-40B4-BE49-F238E27FC236}">
                <a16:creationId xmlns:a16="http://schemas.microsoft.com/office/drawing/2014/main" id="{CE9D9898-EDEC-D3E7-E08C-65687200EC4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E45EB0CC-5B37-9A4A-93D8-93F88C81557E}"/>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3" imgW="1590002" imgH="1589220" progId="CorelDraw.Graphic.17">
                  <p:embed/>
                </p:oleObj>
              </mc:Choice>
              <mc:Fallback>
                <p:oleObj name="CorelDRAW" r:id="rId3" imgW="1590002" imgH="1589220" progId="CorelDraw.Graphic.17">
                  <p:embed/>
                  <p:pic>
                    <p:nvPicPr>
                      <p:cNvPr id="5" name="Object 3">
                        <a:extLst>
                          <a:ext uri="{FF2B5EF4-FFF2-40B4-BE49-F238E27FC236}">
                            <a16:creationId xmlns:a16="http://schemas.microsoft.com/office/drawing/2014/main" id="{E45EB0CC-5B37-9A4A-93D8-93F88C81557E}"/>
                          </a:ext>
                        </a:extLst>
                      </p:cNvPr>
                      <p:cNvPicPr/>
                      <p:nvPr/>
                    </p:nvPicPr>
                    <p:blipFill>
                      <a:blip r:embed="rId4"/>
                      <a:stretch>
                        <a:fillRect/>
                      </a:stretch>
                    </p:blipFill>
                    <p:spPr>
                      <a:xfrm>
                        <a:off x="10578884" y="259766"/>
                        <a:ext cx="1331683" cy="1255805"/>
                      </a:xfrm>
                      <a:prstGeom prst="rect">
                        <a:avLst/>
                      </a:prstGeom>
                    </p:spPr>
                  </p:pic>
                </p:oleObj>
              </mc:Fallback>
            </mc:AlternateContent>
          </a:graphicData>
        </a:graphic>
      </p:graphicFrame>
      <p:graphicFrame>
        <p:nvGraphicFramePr>
          <p:cNvPr id="11" name="Объект 10">
            <a:extLst>
              <a:ext uri="{FF2B5EF4-FFF2-40B4-BE49-F238E27FC236}">
                <a16:creationId xmlns:a16="http://schemas.microsoft.com/office/drawing/2014/main" id="{E61A1C56-2A34-6F77-6272-83014764DF03}"/>
              </a:ext>
            </a:extLst>
          </p:cNvPr>
          <p:cNvGraphicFramePr>
            <a:graphicFrameLocks noGrp="1"/>
          </p:cNvGraphicFramePr>
          <p:nvPr>
            <p:ph idx="1"/>
          </p:nvPr>
        </p:nvGraphicFramePr>
        <p:xfrm>
          <a:off x="838200" y="1325563"/>
          <a:ext cx="10515600"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125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9091-DCFD-5C90-22AD-0CC957BFE587}"/>
              </a:ext>
            </a:extLst>
          </p:cNvPr>
          <p:cNvSpPr>
            <a:spLocks noGrp="1"/>
          </p:cNvSpPr>
          <p:nvPr>
            <p:ph type="title"/>
          </p:nvPr>
        </p:nvSpPr>
        <p:spPr>
          <a:xfrm>
            <a:off x="769374" y="0"/>
            <a:ext cx="10515600" cy="1325563"/>
          </a:xfrm>
        </p:spPr>
        <p:txBody>
          <a:bodyPr/>
          <a:lstStyle/>
          <a:p>
            <a:r>
              <a:rPr lang="en-US" sz="4000" b="1" dirty="0">
                <a:solidFill>
                  <a:srgbClr val="C00000"/>
                </a:solidFill>
                <a:latin typeface="Sylfaen" panose="010A0502050306030303" pitchFamily="18" charset="0"/>
                <a:ea typeface="+mn-ea"/>
                <a:cs typeface="+mn-cs"/>
              </a:rPr>
              <a:t>PER for CVA Programming  and Preparedness</a:t>
            </a:r>
          </a:p>
        </p:txBody>
      </p:sp>
      <p:sp>
        <p:nvSpPr>
          <p:cNvPr id="3" name="Content Placeholder 2">
            <a:extLst>
              <a:ext uri="{FF2B5EF4-FFF2-40B4-BE49-F238E27FC236}">
                <a16:creationId xmlns:a16="http://schemas.microsoft.com/office/drawing/2014/main" id="{79CF4929-F170-0881-D3F2-D4EF8C14827C}"/>
              </a:ext>
            </a:extLst>
          </p:cNvPr>
          <p:cNvSpPr>
            <a:spLocks noGrp="1"/>
          </p:cNvSpPr>
          <p:nvPr>
            <p:ph idx="1"/>
          </p:nvPr>
        </p:nvSpPr>
        <p:spPr>
          <a:xfrm>
            <a:off x="235974" y="970218"/>
            <a:ext cx="11602065" cy="5568521"/>
          </a:xfrm>
        </p:spPr>
        <p:txBody>
          <a:bodyPr>
            <a:noAutofit/>
          </a:bodyPr>
          <a:lstStyle/>
          <a:p>
            <a:pPr marL="0" indent="0">
              <a:buNone/>
            </a:pPr>
            <a:r>
              <a:rPr lang="en-US" sz="2000" dirty="0"/>
              <a:t> </a:t>
            </a:r>
            <a:endParaRPr lang="en-US" dirty="0"/>
          </a:p>
          <a:p>
            <a:endParaRPr lang="en-US" dirty="0"/>
          </a:p>
          <a:p>
            <a:endParaRPr lang="en-US" dirty="0"/>
          </a:p>
          <a:p>
            <a:endParaRPr lang="en-US" dirty="0"/>
          </a:p>
          <a:p>
            <a:endParaRPr lang="en-US" dirty="0"/>
          </a:p>
        </p:txBody>
      </p:sp>
      <p:sp>
        <p:nvSpPr>
          <p:cNvPr id="4" name="Rectangle 8">
            <a:extLst>
              <a:ext uri="{FF2B5EF4-FFF2-40B4-BE49-F238E27FC236}">
                <a16:creationId xmlns:a16="http://schemas.microsoft.com/office/drawing/2014/main" id="{CE9D9898-EDEC-D3E7-E08C-65687200EC4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E45EB0CC-5B37-9A4A-93D8-93F88C81557E}"/>
              </a:ext>
            </a:extLst>
          </p:cNvPr>
          <p:cNvGraphicFramePr>
            <a:graphicFrameLocks noChangeAspect="1"/>
          </p:cNvGraphicFramePr>
          <p:nvPr/>
        </p:nvGraphicFramePr>
        <p:xfrm>
          <a:off x="10782888" y="69758"/>
          <a:ext cx="1331683" cy="1255805"/>
        </p:xfrm>
        <a:graphic>
          <a:graphicData uri="http://schemas.openxmlformats.org/presentationml/2006/ole">
            <mc:AlternateContent xmlns:mc="http://schemas.openxmlformats.org/markup-compatibility/2006">
              <mc:Choice xmlns:v="urn:schemas-microsoft-com:vml" Requires="v">
                <p:oleObj name="CorelDRAW" r:id="rId3" imgW="1590002" imgH="1589220" progId="CorelDraw.Graphic.17">
                  <p:embed/>
                </p:oleObj>
              </mc:Choice>
              <mc:Fallback>
                <p:oleObj name="CorelDRAW" r:id="rId3" imgW="1590002" imgH="1589220" progId="CorelDraw.Graphic.17">
                  <p:embed/>
                  <p:pic>
                    <p:nvPicPr>
                      <p:cNvPr id="5" name="Object 3">
                        <a:extLst>
                          <a:ext uri="{FF2B5EF4-FFF2-40B4-BE49-F238E27FC236}">
                            <a16:creationId xmlns:a16="http://schemas.microsoft.com/office/drawing/2014/main" id="{E45EB0CC-5B37-9A4A-93D8-93F88C81557E}"/>
                          </a:ext>
                        </a:extLst>
                      </p:cNvPr>
                      <p:cNvPicPr/>
                      <p:nvPr/>
                    </p:nvPicPr>
                    <p:blipFill>
                      <a:blip r:embed="rId4"/>
                      <a:stretch>
                        <a:fillRect/>
                      </a:stretch>
                    </p:blipFill>
                    <p:spPr>
                      <a:xfrm>
                        <a:off x="10782888" y="69758"/>
                        <a:ext cx="1331683" cy="1255805"/>
                      </a:xfrm>
                      <a:prstGeom prst="rect">
                        <a:avLst/>
                      </a:prstGeom>
                    </p:spPr>
                  </p:pic>
                </p:oleObj>
              </mc:Fallback>
            </mc:AlternateContent>
          </a:graphicData>
        </a:graphic>
      </p:graphicFrame>
      <p:graphicFrame>
        <p:nvGraphicFramePr>
          <p:cNvPr id="6" name="Таблица 5">
            <a:extLst>
              <a:ext uri="{FF2B5EF4-FFF2-40B4-BE49-F238E27FC236}">
                <a16:creationId xmlns:a16="http://schemas.microsoft.com/office/drawing/2014/main" id="{861B3AC8-DC82-883B-7A20-51531D9F15C6}"/>
              </a:ext>
            </a:extLst>
          </p:cNvPr>
          <p:cNvGraphicFramePr>
            <a:graphicFrameLocks noGrp="1"/>
          </p:cNvGraphicFramePr>
          <p:nvPr/>
        </p:nvGraphicFramePr>
        <p:xfrm>
          <a:off x="424231" y="1093563"/>
          <a:ext cx="10154653" cy="5255169"/>
        </p:xfrm>
        <a:graphic>
          <a:graphicData uri="http://schemas.openxmlformats.org/drawingml/2006/table">
            <a:tbl>
              <a:tblPr firstRow="1" firstCol="1" bandRow="1">
                <a:tableStyleId>{5C22544A-7EE6-4342-B048-85BDC9FD1C3A}</a:tableStyleId>
              </a:tblPr>
              <a:tblGrid>
                <a:gridCol w="1404825">
                  <a:extLst>
                    <a:ext uri="{9D8B030D-6E8A-4147-A177-3AD203B41FA5}">
                      <a16:colId xmlns:a16="http://schemas.microsoft.com/office/drawing/2014/main" val="380374204"/>
                    </a:ext>
                  </a:extLst>
                </a:gridCol>
                <a:gridCol w="8749828">
                  <a:extLst>
                    <a:ext uri="{9D8B030D-6E8A-4147-A177-3AD203B41FA5}">
                      <a16:colId xmlns:a16="http://schemas.microsoft.com/office/drawing/2014/main" val="3507907582"/>
                    </a:ext>
                  </a:extLst>
                </a:gridCol>
              </a:tblGrid>
              <a:tr h="590961">
                <a:tc>
                  <a:txBody>
                    <a:bodyPr/>
                    <a:lstStyle/>
                    <a:p>
                      <a:pPr marL="0" marR="0" algn="ctr">
                        <a:spcBef>
                          <a:spcPts val="0"/>
                        </a:spcBef>
                        <a:spcAft>
                          <a:spcPts val="0"/>
                        </a:spcAft>
                        <a:tabLst>
                          <a:tab pos="457200" algn="l"/>
                          <a:tab pos="678815" algn="l"/>
                        </a:tabLst>
                      </a:pPr>
                      <a:r>
                        <a:rPr lang="en-US" sz="1800" dirty="0">
                          <a:effectLst/>
                        </a:rPr>
                        <a:t>17.1</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has a CBI preparedness plan, properly budgeted and resourced with clear activities and outputs, based on analysis and discussion with key stakeholders.</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7448588"/>
                  </a:ext>
                </a:extLst>
              </a:tr>
              <a:tr h="590961">
                <a:tc>
                  <a:txBody>
                    <a:bodyPr/>
                    <a:lstStyle/>
                    <a:p>
                      <a:pPr marL="0" marR="0" algn="ctr">
                        <a:spcBef>
                          <a:spcPts val="0"/>
                        </a:spcBef>
                        <a:spcAft>
                          <a:spcPts val="0"/>
                        </a:spcAft>
                        <a:tabLst>
                          <a:tab pos="457200" algn="l"/>
                          <a:tab pos="678815" algn="l"/>
                        </a:tabLst>
                      </a:pPr>
                      <a:r>
                        <a:rPr lang="en-US" sz="1800">
                          <a:effectLst/>
                        </a:rPr>
                        <a:t>17.2</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CBI preparedness plan is tailored to address NS opportunities and barriers to be ready to provide scalable emergency CBI.</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8598941"/>
                  </a:ext>
                </a:extLst>
              </a:tr>
              <a:tr h="590961">
                <a:tc>
                  <a:txBody>
                    <a:bodyPr/>
                    <a:lstStyle/>
                    <a:p>
                      <a:pPr marL="0" marR="0" algn="ctr">
                        <a:spcBef>
                          <a:spcPts val="0"/>
                        </a:spcBef>
                        <a:spcAft>
                          <a:spcPts val="0"/>
                        </a:spcAft>
                        <a:tabLst>
                          <a:tab pos="457200" algn="l"/>
                          <a:tab pos="678815" algn="l"/>
                        </a:tabLst>
                      </a:pPr>
                      <a:r>
                        <a:rPr lang="en-US" sz="1800">
                          <a:effectLst/>
                        </a:rPr>
                        <a:t>17.3</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has an up-to-date database of CBI trained and experienced staff and volunteers at headquarter and branch levels across sectors and support services to implement CBI within the response cycle.</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7897604"/>
                  </a:ext>
                </a:extLst>
              </a:tr>
              <a:tr h="590961">
                <a:tc>
                  <a:txBody>
                    <a:bodyPr/>
                    <a:lstStyle/>
                    <a:p>
                      <a:pPr marL="0" marR="0" algn="ctr">
                        <a:spcBef>
                          <a:spcPts val="0"/>
                        </a:spcBef>
                        <a:spcAft>
                          <a:spcPts val="0"/>
                        </a:spcAft>
                        <a:tabLst>
                          <a:tab pos="457200" algn="l"/>
                          <a:tab pos="678815" algn="l"/>
                        </a:tabLst>
                      </a:pPr>
                      <a:r>
                        <a:rPr lang="en-US" sz="1800">
                          <a:effectLst/>
                        </a:rPr>
                        <a:t>17.4</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has pre-disaster feasibility cash analysis and baseline about market systems, prices and seasonality, mapping of other actors and coordination structures.</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3393501"/>
                  </a:ext>
                </a:extLst>
              </a:tr>
              <a:tr h="590961">
                <a:tc>
                  <a:txBody>
                    <a:bodyPr/>
                    <a:lstStyle/>
                    <a:p>
                      <a:pPr marL="0" marR="0" algn="ctr">
                        <a:spcBef>
                          <a:spcPts val="0"/>
                        </a:spcBef>
                        <a:spcAft>
                          <a:spcPts val="0"/>
                        </a:spcAft>
                        <a:tabLst>
                          <a:tab pos="457200" algn="l"/>
                          <a:tab pos="678815" algn="l"/>
                        </a:tabLst>
                      </a:pPr>
                      <a:r>
                        <a:rPr lang="en-US" sz="1800">
                          <a:effectLst/>
                        </a:rPr>
                        <a:t>17.5</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has regularly revised CBI SOPs with clear roles and responsibilities outlined at each stage of the response process, based on lessons learned from previous responses.</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23220773"/>
                  </a:ext>
                </a:extLst>
              </a:tr>
              <a:tr h="590961">
                <a:tc>
                  <a:txBody>
                    <a:bodyPr/>
                    <a:lstStyle/>
                    <a:p>
                      <a:pPr marL="0" marR="0" algn="ctr">
                        <a:spcBef>
                          <a:spcPts val="0"/>
                        </a:spcBef>
                        <a:spcAft>
                          <a:spcPts val="0"/>
                        </a:spcAft>
                        <a:tabLst>
                          <a:tab pos="457200" algn="l"/>
                          <a:tab pos="678815" algn="l"/>
                        </a:tabLst>
                      </a:pPr>
                      <a:r>
                        <a:rPr lang="en-US" sz="1800">
                          <a:effectLst/>
                        </a:rPr>
                        <a:t>17.6</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has mapped CBI delivery mechanisms, service providers and has in place agreements including activation mechanism with money transfer providers.</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6889102"/>
                  </a:ext>
                </a:extLst>
              </a:tr>
              <a:tr h="295482">
                <a:tc>
                  <a:txBody>
                    <a:bodyPr/>
                    <a:lstStyle/>
                    <a:p>
                      <a:pPr marL="0" marR="0" algn="ctr">
                        <a:spcBef>
                          <a:spcPts val="0"/>
                        </a:spcBef>
                        <a:spcAft>
                          <a:spcPts val="0"/>
                        </a:spcAft>
                        <a:tabLst>
                          <a:tab pos="457200" algn="l"/>
                          <a:tab pos="678815" algn="l"/>
                        </a:tabLst>
                      </a:pPr>
                      <a:r>
                        <a:rPr lang="en-US" sz="1800">
                          <a:effectLst/>
                        </a:rPr>
                        <a:t>17.7</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has an up-to-date, approved CBI toolkit that adapts </a:t>
                      </a:r>
                      <a:r>
                        <a:rPr lang="en-US" sz="1800" dirty="0" err="1">
                          <a:effectLst/>
                        </a:rPr>
                        <a:t>CiE</a:t>
                      </a:r>
                      <a:r>
                        <a:rPr lang="en-US" sz="1800" dirty="0">
                          <a:effectLst/>
                        </a:rPr>
                        <a:t> tools to the NS specific contexts.</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9987711"/>
                  </a:ext>
                </a:extLst>
              </a:tr>
              <a:tr h="590961">
                <a:tc>
                  <a:txBody>
                    <a:bodyPr/>
                    <a:lstStyle/>
                    <a:p>
                      <a:pPr marL="0" marR="0" algn="ctr">
                        <a:spcBef>
                          <a:spcPts val="0"/>
                        </a:spcBef>
                        <a:spcAft>
                          <a:spcPts val="0"/>
                        </a:spcAft>
                        <a:tabLst>
                          <a:tab pos="457200" algn="l"/>
                          <a:tab pos="678815" algn="l"/>
                        </a:tabLst>
                      </a:pPr>
                      <a:r>
                        <a:rPr lang="en-US" sz="1800">
                          <a:effectLst/>
                        </a:rPr>
                        <a:t>17.8</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routinely uses the CBI toolkit which is revised and updated based on feedback from preparedness and response actions.</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65810682"/>
                  </a:ext>
                </a:extLst>
              </a:tr>
              <a:tr h="590961">
                <a:tc>
                  <a:txBody>
                    <a:bodyPr/>
                    <a:lstStyle/>
                    <a:p>
                      <a:pPr marL="0" marR="0" algn="ctr">
                        <a:spcBef>
                          <a:spcPts val="0"/>
                        </a:spcBef>
                        <a:spcAft>
                          <a:spcPts val="0"/>
                        </a:spcAft>
                        <a:tabLst>
                          <a:tab pos="457200" algn="l"/>
                          <a:tab pos="678815" algn="l"/>
                        </a:tabLst>
                      </a:pPr>
                      <a:r>
                        <a:rPr lang="en-US" sz="1800">
                          <a:effectLst/>
                        </a:rPr>
                        <a:t>17.9</a:t>
                      </a:r>
                      <a:endParaRPr lang="ru-RU" sz="4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457200" algn="l"/>
                          <a:tab pos="678815" algn="l"/>
                        </a:tabLst>
                      </a:pPr>
                      <a:r>
                        <a:rPr lang="en-US" sz="1800" dirty="0">
                          <a:effectLst/>
                        </a:rPr>
                        <a:t>NS leads CBI coordination mechanism both internally within the Movement and externally with other CBI actors in the country (public authorities, UN, NGOs, etc...).</a:t>
                      </a:r>
                      <a:endParaRPr lang="ru-RU" sz="4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3362237"/>
                  </a:ext>
                </a:extLst>
              </a:tr>
            </a:tbl>
          </a:graphicData>
        </a:graphic>
      </p:graphicFrame>
    </p:spTree>
    <p:extLst>
      <p:ext uri="{BB962C8B-B14F-4D97-AF65-F5344CB8AC3E}">
        <p14:creationId xmlns:p14="http://schemas.microsoft.com/office/powerpoint/2010/main" val="191189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915E-4916-AE0D-654D-C3126A936F54}"/>
              </a:ext>
            </a:extLst>
          </p:cNvPr>
          <p:cNvSpPr>
            <a:spLocks noGrp="1"/>
          </p:cNvSpPr>
          <p:nvPr>
            <p:ph type="title"/>
          </p:nvPr>
        </p:nvSpPr>
        <p:spPr>
          <a:xfrm>
            <a:off x="281433" y="82133"/>
            <a:ext cx="10515600" cy="1325563"/>
          </a:xfrm>
        </p:spPr>
        <p:txBody>
          <a:bodyPr/>
          <a:lstStyle/>
          <a:p>
            <a:r>
              <a:rPr lang="en-US" sz="4000" b="1" dirty="0">
                <a:solidFill>
                  <a:srgbClr val="C00000"/>
                </a:solidFill>
                <a:latin typeface="Sylfaen" panose="010A0502050306030303" pitchFamily="18" charset="0"/>
                <a:ea typeface="+mn-ea"/>
                <a:cs typeface="+mn-cs"/>
              </a:rPr>
              <a:t>CVA SELF-ASSESSMENT WORKSHOP</a:t>
            </a:r>
          </a:p>
        </p:txBody>
      </p:sp>
      <p:sp>
        <p:nvSpPr>
          <p:cNvPr id="3" name="Content Placeholder 2">
            <a:extLst>
              <a:ext uri="{FF2B5EF4-FFF2-40B4-BE49-F238E27FC236}">
                <a16:creationId xmlns:a16="http://schemas.microsoft.com/office/drawing/2014/main" id="{CB33A0C2-562E-8121-6CDB-84FD441DEBF2}"/>
              </a:ext>
            </a:extLst>
          </p:cNvPr>
          <p:cNvSpPr>
            <a:spLocks noGrp="1"/>
          </p:cNvSpPr>
          <p:nvPr>
            <p:ph idx="1"/>
          </p:nvPr>
        </p:nvSpPr>
        <p:spPr>
          <a:xfrm>
            <a:off x="281433" y="1299411"/>
            <a:ext cx="11072367" cy="4877553"/>
          </a:xfrm>
        </p:spPr>
        <p:txBody>
          <a:bodyPr>
            <a:normAutofit/>
          </a:bodyPr>
          <a:lstStyle/>
          <a:p>
            <a:pPr marL="0" indent="0">
              <a:buNone/>
            </a:pPr>
            <a:r>
              <a:rPr lang="en-US" b="1" dirty="0"/>
              <a:t>Preparations with technical team- </a:t>
            </a:r>
            <a:r>
              <a:rPr lang="en-US" dirty="0"/>
              <a:t>IFRC Europe, IFRC Armenia, Swiss RC and ARCS CAV focal point- agenda and topics development</a:t>
            </a:r>
          </a:p>
          <a:p>
            <a:pPr marL="0" indent="0">
              <a:buNone/>
            </a:pPr>
            <a:r>
              <a:rPr lang="en-US" b="1" dirty="0"/>
              <a:t>Information sharing</a:t>
            </a:r>
            <a:r>
              <a:rPr lang="en-US" dirty="0"/>
              <a:t> with relevant staff, discussions on participation</a:t>
            </a:r>
          </a:p>
          <a:p>
            <a:pPr marL="0" indent="0">
              <a:buNone/>
            </a:pPr>
            <a:r>
              <a:rPr lang="en-US" b="1" dirty="0"/>
              <a:t>Sensitization</a:t>
            </a:r>
            <a:r>
              <a:rPr lang="en-US" dirty="0"/>
              <a:t> of SG and confirmed meaningful participation</a:t>
            </a:r>
          </a:p>
          <a:p>
            <a:pPr marL="0" indent="0">
              <a:buNone/>
            </a:pPr>
            <a:r>
              <a:rPr lang="en-US" b="1" dirty="0"/>
              <a:t>Workshop</a:t>
            </a:r>
            <a:r>
              <a:rPr lang="en-US" dirty="0"/>
              <a:t> 18-19 March 2025 </a:t>
            </a:r>
          </a:p>
          <a:p>
            <a:pPr marL="0" indent="0">
              <a:buNone/>
            </a:pPr>
            <a:r>
              <a:rPr lang="en-US" b="1" dirty="0"/>
              <a:t>Participants:</a:t>
            </a:r>
            <a:r>
              <a:rPr lang="en-US" dirty="0"/>
              <a:t> IFRC, PNSs, DM, PM, Finance, HR, Procurement, Communication, Youth, branch representatives, ICRC</a:t>
            </a:r>
          </a:p>
          <a:p>
            <a:pPr marL="0" indent="0">
              <a:buNone/>
            </a:pPr>
            <a:r>
              <a:rPr lang="en-US" b="1" dirty="0"/>
              <a:t>Communication</a:t>
            </a:r>
            <a:r>
              <a:rPr lang="en-US" dirty="0"/>
              <a:t> of the Workshop expected Outcome with Management and Staff</a:t>
            </a: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175127"/>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3"/>
                      <a:stretch>
                        <a:fillRect/>
                      </a:stretch>
                    </p:blipFill>
                    <p:spPr>
                      <a:xfrm>
                        <a:off x="10578884" y="175127"/>
                        <a:ext cx="1331683" cy="1255805"/>
                      </a:xfrm>
                      <a:prstGeom prst="rect">
                        <a:avLst/>
                      </a:prstGeom>
                    </p:spPr>
                  </p:pic>
                </p:oleObj>
              </mc:Fallback>
            </mc:AlternateContent>
          </a:graphicData>
        </a:graphic>
      </p:graphicFrame>
    </p:spTree>
    <p:extLst>
      <p:ext uri="{BB962C8B-B14F-4D97-AF65-F5344CB8AC3E}">
        <p14:creationId xmlns:p14="http://schemas.microsoft.com/office/powerpoint/2010/main" val="403546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3A0C2-562E-8121-6CDB-84FD441DEBF2}"/>
              </a:ext>
            </a:extLst>
          </p:cNvPr>
          <p:cNvSpPr>
            <a:spLocks noGrp="1"/>
          </p:cNvSpPr>
          <p:nvPr>
            <p:ph idx="1"/>
          </p:nvPr>
        </p:nvSpPr>
        <p:spPr>
          <a:xfrm>
            <a:off x="281432" y="259766"/>
            <a:ext cx="10619179" cy="6129002"/>
          </a:xfrm>
        </p:spPr>
        <p:txBody>
          <a:bodyPr>
            <a:normAutofit fontScale="25000" lnSpcReduction="20000"/>
          </a:bodyPr>
          <a:lstStyle/>
          <a:p>
            <a:pPr marL="0" marR="0" indent="0" algn="ctr" fontAlgn="base">
              <a:spcBef>
                <a:spcPts val="0"/>
              </a:spcBef>
              <a:spcAft>
                <a:spcPts val="0"/>
              </a:spcAft>
              <a:buNone/>
            </a:pPr>
            <a:r>
              <a:rPr lang="en-US" sz="12800" b="1" dirty="0">
                <a:solidFill>
                  <a:srgbClr val="C00000"/>
                </a:solidFill>
                <a:effectLst/>
                <a:latin typeface="Verdana" panose="020B0604030504040204" pitchFamily="34" charset="0"/>
                <a:ea typeface="Times New Roman" panose="02020603050405020304" pitchFamily="18" charset="0"/>
              </a:rPr>
              <a:t>Considerations for CVA visioning discussion</a:t>
            </a:r>
            <a:r>
              <a:rPr lang="en-GB" sz="12800" dirty="0">
                <a:solidFill>
                  <a:srgbClr val="C00000"/>
                </a:solidFill>
                <a:effectLst/>
                <a:latin typeface="Verdana" panose="020B0604030504040204" pitchFamily="34" charset="0"/>
                <a:ea typeface="Times New Roman" panose="02020603050405020304" pitchFamily="18" charset="0"/>
              </a:rPr>
              <a:t> </a:t>
            </a:r>
            <a:endParaRPr lang="ru-RU" sz="14400" dirty="0">
              <a:effectLst/>
              <a:latin typeface="Times New Roman" panose="02020603050405020304" pitchFamily="18" charset="0"/>
              <a:ea typeface="Times New Roman" panose="02020603050405020304" pitchFamily="18" charset="0"/>
            </a:endParaRPr>
          </a:p>
          <a:p>
            <a:pPr marL="0" marR="0" indent="0" algn="just" fontAlgn="base">
              <a:lnSpc>
                <a:spcPct val="120000"/>
              </a:lnSpc>
              <a:spcBef>
                <a:spcPts val="0"/>
              </a:spcBef>
              <a:spcAft>
                <a:spcPts val="0"/>
              </a:spcAft>
              <a:buNone/>
            </a:pPr>
            <a:r>
              <a:rPr lang="en-US" sz="8000" b="1" dirty="0">
                <a:effectLst/>
                <a:latin typeface="Verdana" panose="020B0604030504040204" pitchFamily="34" charset="0"/>
                <a:ea typeface="Times New Roman" panose="02020603050405020304" pitchFamily="18" charset="0"/>
              </a:rPr>
              <a:t>Q1 - Shift from in-kind to CVA</a:t>
            </a:r>
            <a:r>
              <a:rPr lang="en-GB" sz="8000" dirty="0">
                <a:effectLst/>
                <a:latin typeface="Verdana" panose="020B0604030504040204" pitchFamily="34" charset="0"/>
                <a:ea typeface="Times New Roman" panose="02020603050405020304" pitchFamily="18" charset="0"/>
              </a:rPr>
              <a:t> </a:t>
            </a:r>
            <a:endParaRPr lang="ru-RU" sz="8000" dirty="0">
              <a:effectLst/>
              <a:latin typeface="Times New Roman" panose="02020603050405020304" pitchFamily="18" charset="0"/>
              <a:ea typeface="Times New Roman" panose="02020603050405020304" pitchFamily="18" charset="0"/>
            </a:endParaRPr>
          </a:p>
          <a:p>
            <a:pPr marL="0" marR="0" algn="just" fontAlgn="base">
              <a:lnSpc>
                <a:spcPct val="120000"/>
              </a:lnSpc>
              <a:spcBef>
                <a:spcPts val="0"/>
              </a:spcBef>
              <a:spcAft>
                <a:spcPts val="0"/>
              </a:spcAft>
            </a:pPr>
            <a:r>
              <a:rPr lang="en-GB" sz="8000" b="1" dirty="0">
                <a:effectLst/>
                <a:latin typeface="Verdana" panose="020B0604030504040204" pitchFamily="34" charset="0"/>
                <a:ea typeface="Times New Roman" panose="02020603050405020304" pitchFamily="18" charset="0"/>
              </a:rPr>
              <a:t>How does the NS want to position itself in relation to the Movement ambition for scaled-up CVA? Will it seek to align with the 50% by 2025. If not, what is realistic? What are the blockages within the NS?</a:t>
            </a:r>
            <a:r>
              <a:rPr lang="en-GB" sz="8000" dirty="0">
                <a:effectLst/>
                <a:latin typeface="Verdana" panose="020B0604030504040204" pitchFamily="34" charset="0"/>
                <a:ea typeface="Times New Roman" panose="02020603050405020304" pitchFamily="18" charset="0"/>
              </a:rPr>
              <a:t> </a:t>
            </a:r>
            <a:endParaRPr lang="ru-RU" sz="8000" dirty="0">
              <a:effectLst/>
              <a:latin typeface="Times New Roman" panose="02020603050405020304" pitchFamily="18" charset="0"/>
              <a:ea typeface="Times New Roman" panose="02020603050405020304" pitchFamily="18" charset="0"/>
            </a:endParaRPr>
          </a:p>
          <a:p>
            <a:pPr marL="0" marR="0" indent="0" algn="just" fontAlgn="base">
              <a:lnSpc>
                <a:spcPct val="120000"/>
              </a:lnSpc>
              <a:spcBef>
                <a:spcPts val="0"/>
              </a:spcBef>
              <a:spcAft>
                <a:spcPts val="0"/>
              </a:spcAft>
              <a:buNone/>
            </a:pPr>
            <a:r>
              <a:rPr lang="en-GB" sz="9600" dirty="0">
                <a:effectLst/>
                <a:latin typeface="Verdana" panose="020B0604030504040204" pitchFamily="34" charset="0"/>
                <a:ea typeface="Times New Roman" panose="02020603050405020304" pitchFamily="18" charset="0"/>
              </a:rPr>
              <a:t>Suggested probes: </a:t>
            </a:r>
            <a:endParaRPr lang="ru-RU" sz="9600" dirty="0">
              <a:effectLst/>
              <a:latin typeface="Times New Roman" panose="02020603050405020304" pitchFamily="18" charset="0"/>
              <a:ea typeface="Times New Roman" panose="02020603050405020304" pitchFamily="18" charset="0"/>
            </a:endParaRPr>
          </a:p>
          <a:p>
            <a:pPr marL="0" marR="0" algn="just" fontAlgn="base">
              <a:lnSpc>
                <a:spcPct val="120000"/>
              </a:lnSpc>
              <a:spcBef>
                <a:spcPts val="0"/>
              </a:spcBef>
              <a:spcAft>
                <a:spcPts val="0"/>
              </a:spcAft>
            </a:pPr>
            <a:r>
              <a:rPr lang="en-US" sz="8000" dirty="0">
                <a:effectLst/>
                <a:latin typeface="Verdana" panose="020B0604030504040204" pitchFamily="34" charset="0"/>
                <a:ea typeface="Times New Roman" panose="02020603050405020304" pitchFamily="18" charset="0"/>
              </a:rPr>
              <a:t>This question will likely be a free form discussion - participants should be as open as possible regarding how the NS intends (or not) to align with the Movement ambition for CVA.</a:t>
            </a:r>
            <a:r>
              <a:rPr lang="en-GB" sz="8000" dirty="0">
                <a:effectLst/>
                <a:latin typeface="Verdana" panose="020B0604030504040204" pitchFamily="34" charset="0"/>
                <a:ea typeface="Times New Roman" panose="02020603050405020304" pitchFamily="18" charset="0"/>
              </a:rPr>
              <a:t> </a:t>
            </a:r>
            <a:endParaRPr lang="ru-RU" sz="8000" dirty="0">
              <a:effectLst/>
              <a:latin typeface="Times New Roman" panose="02020603050405020304" pitchFamily="18" charset="0"/>
              <a:ea typeface="Times New Roman" panose="02020603050405020304" pitchFamily="18" charset="0"/>
            </a:endParaRPr>
          </a:p>
          <a:p>
            <a:pPr marL="0" marR="0" algn="just" fontAlgn="base">
              <a:lnSpc>
                <a:spcPct val="120000"/>
              </a:lnSpc>
              <a:spcBef>
                <a:spcPts val="0"/>
              </a:spcBef>
              <a:spcAft>
                <a:spcPts val="0"/>
              </a:spcAft>
            </a:pPr>
            <a:r>
              <a:rPr lang="en-US" sz="8000" dirty="0">
                <a:effectLst/>
                <a:latin typeface="Verdana" panose="020B0604030504040204" pitchFamily="34" charset="0"/>
                <a:ea typeface="Times New Roman" panose="02020603050405020304" pitchFamily="18" charset="0"/>
              </a:rPr>
              <a:t>Specifically probe on social protection as follows:</a:t>
            </a:r>
            <a:r>
              <a:rPr lang="en-GB" sz="8000" dirty="0">
                <a:effectLst/>
                <a:latin typeface="Verdana" panose="020B0604030504040204" pitchFamily="34" charset="0"/>
                <a:ea typeface="Times New Roman" panose="02020603050405020304" pitchFamily="18" charset="0"/>
              </a:rPr>
              <a:t> </a:t>
            </a:r>
            <a:endParaRPr lang="ru-RU" sz="8000" dirty="0">
              <a:effectLst/>
              <a:latin typeface="Times New Roman" panose="02020603050405020304" pitchFamily="18" charset="0"/>
              <a:ea typeface="Times New Roman" panose="02020603050405020304" pitchFamily="18" charset="0"/>
            </a:endParaRPr>
          </a:p>
          <a:p>
            <a:pPr marL="342900" marR="0" lvl="0" indent="-342900" algn="just" fontAlgn="base">
              <a:lnSpc>
                <a:spcPct val="120000"/>
              </a:lnSpc>
              <a:spcBef>
                <a:spcPts val="0"/>
              </a:spcBef>
              <a:spcAft>
                <a:spcPts val="0"/>
              </a:spcAft>
              <a:buSzPts val="1000"/>
              <a:buFont typeface="Wingdings" panose="05000000000000000000" pitchFamily="2" charset="2"/>
              <a:buChar char=""/>
              <a:tabLst>
                <a:tab pos="457200" algn="l"/>
              </a:tabLst>
            </a:pPr>
            <a:r>
              <a:rPr lang="en-US" sz="8000" dirty="0">
                <a:effectLst/>
                <a:latin typeface="Verdana" panose="020B0604030504040204" pitchFamily="34" charset="0"/>
                <a:ea typeface="Times New Roman" panose="02020603050405020304" pitchFamily="18" charset="0"/>
              </a:rPr>
              <a:t>What is the current situation with social protection in-country and does the NS wish to invest more in supporting linking CVA to national social protection </a:t>
            </a:r>
            <a:r>
              <a:rPr lang="en-US" sz="8000" dirty="0">
                <a:latin typeface="Verdana" panose="020B0604030504040204" pitchFamily="34" charset="0"/>
              </a:rPr>
              <a:t>in the </a:t>
            </a:r>
            <a:r>
              <a:rPr lang="en-US" sz="8000" dirty="0">
                <a:effectLst/>
                <a:latin typeface="Verdana" panose="020B0604030504040204" pitchFamily="34" charset="0"/>
                <a:ea typeface="Times New Roman" panose="02020603050405020304" pitchFamily="18" charset="0"/>
              </a:rPr>
              <a:t>future? </a:t>
            </a:r>
            <a:r>
              <a:rPr lang="en-GB" sz="8000" dirty="0">
                <a:effectLst/>
                <a:latin typeface="Verdana" panose="020B0604030504040204" pitchFamily="34" charset="0"/>
                <a:ea typeface="Times New Roman" panose="02020603050405020304" pitchFamily="18" charset="0"/>
              </a:rPr>
              <a:t> - </a:t>
            </a:r>
            <a:r>
              <a:rPr lang="en-GB" sz="8000" dirty="0">
                <a:solidFill>
                  <a:srgbClr val="000000"/>
                </a:solidFill>
                <a:effectLst/>
                <a:latin typeface="Verdana" panose="020B0604030504040204" pitchFamily="34" charset="0"/>
                <a:ea typeface="Times New Roman" panose="02020603050405020304" pitchFamily="18" charset="0"/>
              </a:rPr>
              <a:t>The government puts more efforts on provision of the assistance through cash modalities. </a:t>
            </a:r>
            <a:endParaRPr lang="ru-RU" sz="8000" dirty="0">
              <a:effectLst/>
              <a:latin typeface="Symbol" panose="05050102010706020507" pitchFamily="18" charset="2"/>
              <a:ea typeface="Times New Roman" panose="02020603050405020304" pitchFamily="18" charset="0"/>
            </a:endParaRPr>
          </a:p>
          <a:p>
            <a:pPr marL="342900" indent="-342900" algn="just" fontAlgn="base">
              <a:lnSpc>
                <a:spcPct val="120000"/>
              </a:lnSpc>
              <a:spcBef>
                <a:spcPts val="0"/>
              </a:spcBef>
              <a:buSzPts val="1000"/>
              <a:buFont typeface="Wingdings" panose="05000000000000000000" pitchFamily="2" charset="2"/>
              <a:buChar char=""/>
              <a:tabLst>
                <a:tab pos="457200" algn="l"/>
              </a:tabLst>
            </a:pPr>
            <a:r>
              <a:rPr lang="en-US" sz="8000" dirty="0">
                <a:effectLst/>
                <a:latin typeface="Verdana" panose="020B0604030504040204" pitchFamily="34" charset="0"/>
                <a:ea typeface="Times New Roman" panose="02020603050405020304" pitchFamily="18" charset="0"/>
              </a:rPr>
              <a:t>Is there scope for the NS to play its auxiliary role when it comes to CVA and social protection (therefore reaching a greater number of vulnerable people with CVA)? </a:t>
            </a:r>
            <a:r>
              <a:rPr lang="en-GB" sz="8000" dirty="0">
                <a:effectLst/>
                <a:latin typeface="Verdana" panose="020B0604030504040204" pitchFamily="34" charset="0"/>
                <a:ea typeface="Times New Roman" panose="02020603050405020304" pitchFamily="18" charset="0"/>
              </a:rPr>
              <a:t> - </a:t>
            </a:r>
            <a:r>
              <a:rPr lang="en-GB" sz="8000" dirty="0">
                <a:solidFill>
                  <a:srgbClr val="000000"/>
                </a:solidFill>
                <a:effectLst/>
                <a:latin typeface="Verdana" panose="020B0604030504040204" pitchFamily="34" charset="0"/>
                <a:ea typeface="Times New Roman" panose="02020603050405020304" pitchFamily="18" charset="0"/>
              </a:rPr>
              <a:t>NS is able to enlarge the scope of the CVA.</a:t>
            </a:r>
            <a:r>
              <a:rPr lang="en-GB" sz="8000" dirty="0">
                <a:effectLst/>
                <a:latin typeface="Verdana" panose="020B0604030504040204" pitchFamily="34" charset="0"/>
                <a:ea typeface="Times New Roman" panose="02020603050405020304" pitchFamily="18" charset="0"/>
              </a:rPr>
              <a:t> </a:t>
            </a:r>
            <a:r>
              <a:rPr lang="en-US" sz="8000" dirty="0">
                <a:effectLst/>
                <a:latin typeface="Verdana" panose="020B0604030504040204" pitchFamily="34" charset="0"/>
                <a:ea typeface="Times New Roman" panose="02020603050405020304" pitchFamily="18" charset="0"/>
              </a:rPr>
              <a:t>How well understood is the NS auxiliary role with government regarding CVA? Is there an opportunity to invest more, as part of the CVAP vision for CVA at-scale?</a:t>
            </a:r>
            <a:r>
              <a:rPr lang="en-GB" sz="8000" dirty="0">
                <a:effectLst/>
                <a:latin typeface="Verdana" panose="020B0604030504040204" pitchFamily="34" charset="0"/>
                <a:ea typeface="Times New Roman" panose="02020603050405020304" pitchFamily="18" charset="0"/>
              </a:rPr>
              <a:t> – </a:t>
            </a:r>
            <a:r>
              <a:rPr lang="en-GB" sz="8000" dirty="0">
                <a:solidFill>
                  <a:srgbClr val="000000"/>
                </a:solidFill>
                <a:effectLst/>
                <a:latin typeface="Verdana" panose="020B0604030504040204" pitchFamily="34" charset="0"/>
                <a:ea typeface="Times New Roman" panose="02020603050405020304" pitchFamily="18" charset="0"/>
              </a:rPr>
              <a:t>it is well understood, there is opportunity to invest more</a:t>
            </a:r>
            <a:endParaRPr lang="ru-RU" sz="8000" dirty="0">
              <a:effectLst/>
              <a:latin typeface="Symbol" panose="05050102010706020507" pitchFamily="18" charset="2"/>
              <a:ea typeface="Times New Roman" panose="02020603050405020304" pitchFamily="18" charset="0"/>
            </a:endParaRPr>
          </a:p>
          <a:p>
            <a:pPr marL="342900" marR="0" lvl="0" indent="-342900" algn="just" fontAlgn="base">
              <a:lnSpc>
                <a:spcPct val="120000"/>
              </a:lnSpc>
              <a:spcBef>
                <a:spcPts val="0"/>
              </a:spcBef>
              <a:spcAft>
                <a:spcPts val="0"/>
              </a:spcAft>
              <a:buSzPts val="1000"/>
              <a:buFont typeface="Wingdings" panose="05000000000000000000" pitchFamily="2" charset="2"/>
              <a:buChar char=""/>
              <a:tabLst>
                <a:tab pos="457200" algn="l"/>
              </a:tabLst>
            </a:pPr>
            <a:endParaRPr lang="ru-RU" sz="8800" dirty="0">
              <a:effectLst/>
              <a:latin typeface="Symbol" panose="05050102010706020507" pitchFamily="18" charset="2"/>
              <a:ea typeface="Times New Roman" panose="02020603050405020304" pitchFamily="18" charset="0"/>
            </a:endParaRP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3" imgW="1590002" imgH="1589220" progId="CorelDraw.Graphic.17">
                  <p:embed/>
                </p:oleObj>
              </mc:Choice>
              <mc:Fallback>
                <p:oleObj name="CorelDRAW" r:id="rId3"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4"/>
                      <a:stretch>
                        <a:fillRect/>
                      </a:stretch>
                    </p:blipFill>
                    <p:spPr>
                      <a:xfrm>
                        <a:off x="10578884" y="259766"/>
                        <a:ext cx="1331683" cy="1255805"/>
                      </a:xfrm>
                      <a:prstGeom prst="rect">
                        <a:avLst/>
                      </a:prstGeom>
                    </p:spPr>
                  </p:pic>
                </p:oleObj>
              </mc:Fallback>
            </mc:AlternateContent>
          </a:graphicData>
        </a:graphic>
      </p:graphicFrame>
    </p:spTree>
    <p:extLst>
      <p:ext uri="{BB962C8B-B14F-4D97-AF65-F5344CB8AC3E}">
        <p14:creationId xmlns:p14="http://schemas.microsoft.com/office/powerpoint/2010/main" val="177160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915E-4916-AE0D-654D-C3126A936F54}"/>
              </a:ext>
            </a:extLst>
          </p:cNvPr>
          <p:cNvSpPr>
            <a:spLocks noGrp="1"/>
          </p:cNvSpPr>
          <p:nvPr>
            <p:ph type="title"/>
          </p:nvPr>
        </p:nvSpPr>
        <p:spPr>
          <a:xfrm>
            <a:off x="543233" y="319173"/>
            <a:ext cx="10515600" cy="942717"/>
          </a:xfrm>
        </p:spPr>
        <p:txBody>
          <a:bodyPr>
            <a:normAutofit fontScale="90000"/>
          </a:bodyPr>
          <a:lstStyle/>
          <a:p>
            <a:pPr algn="ctr"/>
            <a:r>
              <a:rPr lang="en-US" sz="4000" b="1" dirty="0">
                <a:solidFill>
                  <a:srgbClr val="C00000"/>
                </a:solidFill>
                <a:latin typeface="Sylfaen" panose="010A0502050306030303" pitchFamily="18" charset="0"/>
                <a:ea typeface="+mn-ea"/>
                <a:cs typeface="+mn-cs"/>
              </a:rPr>
              <a:t>CVA SELF-ASSESSMENT WORKSHOP:</a:t>
            </a:r>
            <a:br>
              <a:rPr lang="en-US" sz="4000" b="1" dirty="0">
                <a:solidFill>
                  <a:srgbClr val="C00000"/>
                </a:solidFill>
                <a:latin typeface="Sylfaen" panose="010A0502050306030303" pitchFamily="18" charset="0"/>
                <a:ea typeface="+mn-ea"/>
                <a:cs typeface="+mn-cs"/>
              </a:rPr>
            </a:br>
            <a:r>
              <a:rPr lang="en-US" sz="4000" b="1" dirty="0">
                <a:solidFill>
                  <a:srgbClr val="C00000"/>
                </a:solidFill>
                <a:latin typeface="Sylfaen" panose="010A0502050306030303" pitchFamily="18" charset="0"/>
                <a:ea typeface="+mn-ea"/>
                <a:cs typeface="+mn-cs"/>
              </a:rPr>
              <a:t>VISION STATEMENT</a:t>
            </a: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3"/>
                      <a:stretch>
                        <a:fillRect/>
                      </a:stretch>
                    </p:blipFill>
                    <p:spPr>
                      <a:xfrm>
                        <a:off x="10578884" y="259766"/>
                        <a:ext cx="1331683" cy="1255805"/>
                      </a:xfrm>
                      <a:prstGeom prst="rect">
                        <a:avLst/>
                      </a:prstGeom>
                    </p:spPr>
                  </p:pic>
                </p:oleObj>
              </mc:Fallback>
            </mc:AlternateContent>
          </a:graphicData>
        </a:graphic>
      </p:graphicFrame>
      <p:graphicFrame>
        <p:nvGraphicFramePr>
          <p:cNvPr id="13" name="Объект 12">
            <a:extLst>
              <a:ext uri="{FF2B5EF4-FFF2-40B4-BE49-F238E27FC236}">
                <a16:creationId xmlns:a16="http://schemas.microsoft.com/office/drawing/2014/main" id="{F281FE84-44D3-6ACF-AF8F-012E76DEA080}"/>
              </a:ext>
            </a:extLst>
          </p:cNvPr>
          <p:cNvGraphicFramePr>
            <a:graphicFrameLocks noChangeAspect="1"/>
          </p:cNvGraphicFramePr>
          <p:nvPr/>
        </p:nvGraphicFramePr>
        <p:xfrm>
          <a:off x="3739649" y="1261890"/>
          <a:ext cx="4494213" cy="5276850"/>
        </p:xfrm>
        <a:graphic>
          <a:graphicData uri="http://schemas.openxmlformats.org/presentationml/2006/ole">
            <mc:AlternateContent xmlns:mc="http://schemas.openxmlformats.org/markup-compatibility/2006">
              <mc:Choice xmlns:v="urn:schemas-microsoft-com:vml" Requires="v">
                <p:oleObj name="Document" r:id="rId4" imgW="7554444" imgH="8861718" progId="Word.Document.12">
                  <p:embed/>
                </p:oleObj>
              </mc:Choice>
              <mc:Fallback>
                <p:oleObj name="Document" r:id="rId4" imgW="7554444" imgH="8861718" progId="Word.Document.12">
                  <p:embed/>
                  <p:pic>
                    <p:nvPicPr>
                      <p:cNvPr id="13" name="Объект 12">
                        <a:extLst>
                          <a:ext uri="{FF2B5EF4-FFF2-40B4-BE49-F238E27FC236}">
                            <a16:creationId xmlns:a16="http://schemas.microsoft.com/office/drawing/2014/main" id="{F281FE84-44D3-6ACF-AF8F-012E76DEA080}"/>
                          </a:ext>
                        </a:extLst>
                      </p:cNvPr>
                      <p:cNvPicPr/>
                      <p:nvPr/>
                    </p:nvPicPr>
                    <p:blipFill>
                      <a:blip r:embed="rId5"/>
                      <a:stretch>
                        <a:fillRect/>
                      </a:stretch>
                    </p:blipFill>
                    <p:spPr>
                      <a:xfrm>
                        <a:off x="3739649" y="1261890"/>
                        <a:ext cx="4494213" cy="5276850"/>
                      </a:xfrm>
                      <a:prstGeom prst="rect">
                        <a:avLst/>
                      </a:prstGeom>
                    </p:spPr>
                  </p:pic>
                </p:oleObj>
              </mc:Fallback>
            </mc:AlternateContent>
          </a:graphicData>
        </a:graphic>
      </p:graphicFrame>
    </p:spTree>
    <p:extLst>
      <p:ext uri="{BB962C8B-B14F-4D97-AF65-F5344CB8AC3E}">
        <p14:creationId xmlns:p14="http://schemas.microsoft.com/office/powerpoint/2010/main" val="404743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915E-4916-AE0D-654D-C3126A936F54}"/>
              </a:ext>
            </a:extLst>
          </p:cNvPr>
          <p:cNvSpPr>
            <a:spLocks noGrp="1"/>
          </p:cNvSpPr>
          <p:nvPr>
            <p:ph type="title"/>
          </p:nvPr>
        </p:nvSpPr>
        <p:spPr>
          <a:xfrm>
            <a:off x="543233" y="319173"/>
            <a:ext cx="10515600" cy="1325563"/>
          </a:xfrm>
          <a:ln w="28575">
            <a:solidFill>
              <a:srgbClr val="FF0000"/>
            </a:solidFill>
          </a:ln>
        </p:spPr>
        <p:txBody>
          <a:bodyPr/>
          <a:lstStyle/>
          <a:p>
            <a:pPr algn="ctr"/>
            <a:r>
              <a:rPr lang="en-US" sz="3200" b="1" dirty="0">
                <a:solidFill>
                  <a:srgbClr val="C00000"/>
                </a:solidFill>
                <a:latin typeface="Sylfaen" panose="010A0502050306030303" pitchFamily="18" charset="0"/>
                <a:ea typeface="+mn-ea"/>
                <a:cs typeface="+mn-cs"/>
              </a:rPr>
              <a:t>CVA SELF-ASSESSMENT WORKSHOP:</a:t>
            </a:r>
            <a:br>
              <a:rPr lang="en-US" sz="4000" b="1" dirty="0">
                <a:solidFill>
                  <a:srgbClr val="C00000"/>
                </a:solidFill>
                <a:latin typeface="Sylfaen" panose="010A0502050306030303" pitchFamily="18" charset="0"/>
                <a:ea typeface="+mn-ea"/>
                <a:cs typeface="+mn-cs"/>
              </a:rPr>
            </a:br>
            <a:r>
              <a:rPr lang="en-US" sz="4000" b="1" dirty="0">
                <a:solidFill>
                  <a:srgbClr val="C00000"/>
                </a:solidFill>
                <a:latin typeface="Sylfaen" panose="010A0502050306030303" pitchFamily="18" charset="0"/>
                <a:ea typeface="+mn-ea"/>
                <a:cs typeface="+mn-cs"/>
              </a:rPr>
              <a:t>VISION STATEMENT</a:t>
            </a: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3"/>
                      <a:stretch>
                        <a:fillRect/>
                      </a:stretch>
                    </p:blipFill>
                    <p:spPr>
                      <a:xfrm>
                        <a:off x="10578884" y="259766"/>
                        <a:ext cx="1331683" cy="1255805"/>
                      </a:xfrm>
                      <a:prstGeom prst="rect">
                        <a:avLst/>
                      </a:prstGeom>
                    </p:spPr>
                  </p:pic>
                </p:oleObj>
              </mc:Fallback>
            </mc:AlternateContent>
          </a:graphicData>
        </a:graphic>
      </p:graphicFrame>
      <p:sp>
        <p:nvSpPr>
          <p:cNvPr id="7" name="Объект 6">
            <a:extLst>
              <a:ext uri="{FF2B5EF4-FFF2-40B4-BE49-F238E27FC236}">
                <a16:creationId xmlns:a16="http://schemas.microsoft.com/office/drawing/2014/main" id="{221B7A15-E563-0AB0-AD34-7DDC99685E02}"/>
              </a:ext>
            </a:extLst>
          </p:cNvPr>
          <p:cNvSpPr>
            <a:spLocks noGrp="1"/>
          </p:cNvSpPr>
          <p:nvPr>
            <p:ph idx="1"/>
          </p:nvPr>
        </p:nvSpPr>
        <p:spPr>
          <a:xfrm>
            <a:off x="729125" y="1574978"/>
            <a:ext cx="10515600" cy="4705506"/>
          </a:xfrm>
        </p:spPr>
        <p:txBody>
          <a:bodyPr>
            <a:normAutofit fontScale="25000" lnSpcReduction="20000"/>
          </a:bodyPr>
          <a:lstStyle/>
          <a:p>
            <a:pPr marL="0" marR="0" indent="0" algn="ctr">
              <a:spcBef>
                <a:spcPts val="0"/>
              </a:spcBef>
              <a:spcAft>
                <a:spcPts val="0"/>
              </a:spcAft>
              <a:buNone/>
            </a:pPr>
            <a:endParaRPr lang="ru-RU" sz="11200" kern="1400" spc="-50" dirty="0">
              <a:effectLs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GB" sz="11200" kern="1400" spc="-50" dirty="0">
                <a:effectLst/>
                <a:ea typeface="Times New Roman" panose="02020603050405020304" pitchFamily="18" charset="0"/>
                <a:cs typeface="Times New Roman" panose="02020603050405020304" pitchFamily="18" charset="0"/>
              </a:rPr>
              <a:t>Armenian Red Cross Society</a:t>
            </a:r>
            <a:endParaRPr lang="ru-RU" sz="11200" kern="1400" spc="-50" dirty="0">
              <a:effectLs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GB" sz="11200" kern="1400" spc="-50" dirty="0">
                <a:effectLst/>
                <a:ea typeface="Times New Roman" panose="02020603050405020304" pitchFamily="18" charset="0"/>
                <a:cs typeface="Times New Roman" panose="02020603050405020304" pitchFamily="18" charset="0"/>
              </a:rPr>
              <a:t>Cash and Voucher Assistance Vision Statement</a:t>
            </a:r>
            <a:endParaRPr lang="ru-RU" sz="11200" kern="1400" spc="-50" dirty="0">
              <a:effectLst/>
              <a:ea typeface="Times New Roman" panose="02020603050405020304" pitchFamily="18" charset="0"/>
              <a:cs typeface="Times New Roman" panose="02020603050405020304" pitchFamily="18" charset="0"/>
            </a:endParaRPr>
          </a:p>
          <a:p>
            <a:pPr marL="0" marR="0">
              <a:spcBef>
                <a:spcPts val="0"/>
              </a:spcBef>
              <a:spcAft>
                <a:spcPts val="800"/>
              </a:spcAft>
            </a:pPr>
            <a:endParaRPr lang="ru-RU" sz="11200" spc="75" dirty="0">
              <a:solidFill>
                <a:srgbClr val="5A5A5A"/>
              </a:solidFill>
              <a:effectLst/>
              <a:ea typeface="Times New Roman" panose="02020603050405020304" pitchFamily="18" charset="0"/>
              <a:cs typeface="Arial" panose="020B0604020202020204" pitchFamily="34" charset="0"/>
            </a:endParaRPr>
          </a:p>
          <a:p>
            <a:pPr marL="0" marR="0" indent="0" algn="ctr">
              <a:spcBef>
                <a:spcPts val="0"/>
              </a:spcBef>
              <a:spcAft>
                <a:spcPts val="800"/>
              </a:spcAft>
              <a:buNone/>
            </a:pPr>
            <a:r>
              <a:rPr lang="en-GB" sz="11200" spc="75" dirty="0">
                <a:solidFill>
                  <a:srgbClr val="C00000"/>
                </a:solidFill>
                <a:effectLst/>
                <a:ea typeface="Times New Roman" panose="02020603050405020304" pitchFamily="18" charset="0"/>
                <a:cs typeface="Arial" panose="020B0604020202020204" pitchFamily="34" charset="0"/>
              </a:rPr>
              <a:t>Vision statement</a:t>
            </a:r>
            <a:endParaRPr lang="ru-RU" sz="11200" spc="75" dirty="0">
              <a:solidFill>
                <a:srgbClr val="5A5A5A"/>
              </a:solidFill>
              <a:effectLst/>
              <a:ea typeface="Times New Roman" panose="02020603050405020304" pitchFamily="18" charset="0"/>
              <a:cs typeface="Arial" panose="020B0604020202020204" pitchFamily="34" charset="0"/>
            </a:endParaRPr>
          </a:p>
          <a:p>
            <a:pPr marL="0" marR="0" indent="0" algn="just">
              <a:lnSpc>
                <a:spcPct val="115000"/>
              </a:lnSpc>
              <a:spcBef>
                <a:spcPts val="0"/>
              </a:spcBef>
              <a:spcAft>
                <a:spcPts val="0"/>
              </a:spcAft>
              <a:buNone/>
            </a:pPr>
            <a:r>
              <a:rPr lang="en-GB" sz="11200" dirty="0">
                <a:effectLst/>
                <a:ea typeface="Times New Roman" panose="02020603050405020304" pitchFamily="18" charset="0"/>
                <a:cs typeface="Times New Roman" panose="02020603050405020304" pitchFamily="18" charset="0"/>
              </a:rPr>
              <a:t>The Armenian Red Cross Society will seek to maintain </a:t>
            </a:r>
            <a:r>
              <a:rPr lang="en-GB" sz="11200" b="1" dirty="0">
                <a:solidFill>
                  <a:srgbClr val="FF0000"/>
                </a:solidFill>
                <a:effectLst/>
                <a:ea typeface="Times New Roman" panose="02020603050405020304" pitchFamily="18" charset="0"/>
                <a:cs typeface="Times New Roman" panose="02020603050405020304" pitchFamily="18" charset="0"/>
              </a:rPr>
              <a:t>50%</a:t>
            </a:r>
            <a:r>
              <a:rPr lang="en-GB" sz="11200" dirty="0">
                <a:effectLst/>
                <a:ea typeface="Times New Roman" panose="02020603050405020304" pitchFamily="18" charset="0"/>
                <a:cs typeface="Times New Roman" panose="02020603050405020304" pitchFamily="18" charset="0"/>
              </a:rPr>
              <a:t> of its programming through CVA by 2030. Where appropriate and driven by the needs of the most vulnerable, this will be through </a:t>
            </a:r>
            <a:r>
              <a:rPr lang="en-GB" sz="11200" b="1" dirty="0">
                <a:solidFill>
                  <a:srgbClr val="FF0000"/>
                </a:solidFill>
                <a:effectLst/>
                <a:ea typeface="Times New Roman" panose="02020603050405020304" pitchFamily="18" charset="0"/>
                <a:cs typeface="Times New Roman" panose="02020603050405020304" pitchFamily="18" charset="0"/>
              </a:rPr>
              <a:t>multipurpose cash</a:t>
            </a:r>
            <a:r>
              <a:rPr lang="en-GB" sz="11200" b="1" dirty="0">
                <a:effectLst/>
                <a:ea typeface="Times New Roman" panose="02020603050405020304" pitchFamily="18" charset="0"/>
                <a:cs typeface="Times New Roman" panose="02020603050405020304" pitchFamily="18" charset="0"/>
              </a:rPr>
              <a:t> </a:t>
            </a:r>
            <a:r>
              <a:rPr lang="en-GB" sz="11200" dirty="0">
                <a:effectLst/>
                <a:ea typeface="Times New Roman" panose="02020603050405020304" pitchFamily="18" charset="0"/>
                <a:cs typeface="Times New Roman" panose="02020603050405020304" pitchFamily="18" charset="0"/>
              </a:rPr>
              <a:t>during the emergency and early recovery phase, combined with </a:t>
            </a:r>
            <a:r>
              <a:rPr lang="en-GB" sz="11200" b="1" dirty="0">
                <a:solidFill>
                  <a:srgbClr val="FF0000"/>
                </a:solidFill>
                <a:effectLst/>
                <a:ea typeface="Times New Roman" panose="02020603050405020304" pitchFamily="18" charset="0"/>
                <a:cs typeface="Times New Roman" panose="02020603050405020304" pitchFamily="18" charset="0"/>
              </a:rPr>
              <a:t>sectorial cash </a:t>
            </a:r>
            <a:r>
              <a:rPr lang="en-GB" sz="11200" dirty="0">
                <a:effectLst/>
                <a:ea typeface="Times New Roman" panose="02020603050405020304" pitchFamily="18" charset="0"/>
                <a:cs typeface="Times New Roman" panose="02020603050405020304" pitchFamily="18" charset="0"/>
              </a:rPr>
              <a:t>during recovery. We will continue to </a:t>
            </a:r>
            <a:r>
              <a:rPr lang="en-GB" sz="11200" b="1" dirty="0">
                <a:solidFill>
                  <a:srgbClr val="FF0000"/>
                </a:solidFill>
                <a:effectLst/>
                <a:ea typeface="Times New Roman" panose="02020603050405020304" pitchFamily="18" charset="0"/>
                <a:cs typeface="Times New Roman" panose="02020603050405020304" pitchFamily="18" charset="0"/>
              </a:rPr>
              <a:t>complement national government social protection systems, including new pilots, and livelihood support programs</a:t>
            </a:r>
            <a:r>
              <a:rPr lang="en-GB" sz="11200" dirty="0">
                <a:effectLst/>
                <a:ea typeface="Times New Roman" panose="02020603050405020304" pitchFamily="18" charset="0"/>
                <a:cs typeface="Times New Roman" panose="02020603050405020304" pitchFamily="18" charset="0"/>
              </a:rPr>
              <a:t>”</a:t>
            </a:r>
            <a:endParaRPr lang="ru-RU" sz="11200" dirty="0">
              <a:effectLst/>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800"/>
              </a:spcAft>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Our Vision Goals:</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GB" sz="1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Through this vision, the Armenian Red Cross Society aims to:</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GB" sz="1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Promote and advocate </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with the Republic of Armenia Government about the role of the National Society as auxiliary in the humanitarian area and the </a:t>
            </a:r>
            <a:r>
              <a:rPr lang="en-US"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relevance of CVA in response</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1200" b="1" dirty="0">
                <a:solidFill>
                  <a:srgbClr val="EE0000"/>
                </a:solidFill>
                <a:effectLst/>
                <a:latin typeface="Calibri Light" panose="020F0302020204030204" pitchFamily="34" charset="0"/>
                <a:ea typeface="Times New Roman" panose="02020603050405020304" pitchFamily="18" charset="0"/>
                <a:cs typeface="Times New Roman" panose="02020603050405020304" pitchFamily="18" charset="0"/>
              </a:rPr>
              <a:t>Elaborate</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 on utilization of Government systems for Armenian Red Cross Society and registration online platforms, eligibility checks etc.</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1200" b="1" dirty="0">
                <a:solidFill>
                  <a:srgbClr val="EE0000"/>
                </a:solidFill>
                <a:effectLst/>
                <a:latin typeface="Calibri Light" panose="020F0302020204030204" pitchFamily="34" charset="0"/>
                <a:ea typeface="Times New Roman" panose="02020603050405020304" pitchFamily="18" charset="0"/>
                <a:cs typeface="Times New Roman" panose="02020603050405020304" pitchFamily="18" charset="0"/>
              </a:rPr>
              <a:t>Implement</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 CVA Preparedness Plan of Action developed during the self-assessment workshop</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1200" b="1" dirty="0">
                <a:solidFill>
                  <a:srgbClr val="EE0000"/>
                </a:solidFill>
                <a:effectLst/>
                <a:latin typeface="Calibri Light" panose="020F0302020204030204" pitchFamily="34" charset="0"/>
                <a:ea typeface="Times New Roman" panose="02020603050405020304" pitchFamily="18" charset="0"/>
                <a:cs typeface="Times New Roman" panose="02020603050405020304" pitchFamily="18" charset="0"/>
              </a:rPr>
              <a:t>Continue to utilize</a:t>
            </a:r>
            <a:r>
              <a:rPr lang="en-US" sz="11200" dirty="0">
                <a:solidFill>
                  <a:srgbClr val="EE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the banking system opportunities and consider other types of delivery mechanisms through greater collaboration and partnership with private and public sector actors in country.</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1200" b="1" dirty="0">
                <a:solidFill>
                  <a:srgbClr val="EE0000"/>
                </a:solidFill>
                <a:effectLst/>
                <a:latin typeface="Calibri Light" panose="020F0302020204030204" pitchFamily="34" charset="0"/>
                <a:ea typeface="Times New Roman" panose="02020603050405020304" pitchFamily="18" charset="0"/>
                <a:cs typeface="Times New Roman" panose="02020603050405020304" pitchFamily="18" charset="0"/>
              </a:rPr>
              <a:t>Enhance</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1200" dirty="0" err="1">
                <a:effectLst/>
                <a:latin typeface="Calibri Light" panose="020F0302020204030204" pitchFamily="34" charset="0"/>
                <a:ea typeface="Times New Roman" panose="02020603050405020304" pitchFamily="18" charset="0"/>
                <a:cs typeface="Times New Roman" panose="02020603050405020304" pitchFamily="18" charset="0"/>
              </a:rPr>
              <a:t>programme</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 quality through </a:t>
            </a:r>
            <a:r>
              <a:rPr lang="en-US"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investing in Information Management </a:t>
            </a: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based beneficiary management and feedback</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800"/>
              </a:spcAft>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Institutional Commitment</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‘The joint commitment contained within this statement is important for the Armenian Red Cross Society is</a:t>
            </a:r>
            <a:r>
              <a:rPr lang="en-GB" sz="1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to remain a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relevant</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actor in-line with the RCRC Movement’s CVA ambition and within the external environment for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visibility</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and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positioning</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as a key CVA actor, amidst a rapidly changing landscape and donor preferences. </a:t>
            </a:r>
            <a:r>
              <a:rPr lang="en-GB" sz="11200" b="1" dirty="0">
                <a:effectLst/>
                <a:latin typeface="Calibri Light" panose="020F0302020204030204" pitchFamily="34" charset="0"/>
                <a:ea typeface="Times New Roman" panose="02020603050405020304" pitchFamily="18" charset="0"/>
                <a:cs typeface="Times New Roman" panose="02020603050405020304" pitchFamily="18" charset="0"/>
              </a:rPr>
              <a:t>Multipurpose cash will be the default CVA modality </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due to its ability to be a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people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and community-centred </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form of assistance that ensures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quality</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and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accountability</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based on the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affected population’s needs and preferences</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are at the core of the response.</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Engaging with local and national authorities to promote CVA will be key alongside Armenian Red Cross Society own activities, to support the development of the role of NS as auxiliary and eventual partner for government national social protection programming’.</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761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915E-4916-AE0D-654D-C3126A936F54}"/>
              </a:ext>
            </a:extLst>
          </p:cNvPr>
          <p:cNvSpPr>
            <a:spLocks noGrp="1"/>
          </p:cNvSpPr>
          <p:nvPr>
            <p:ph type="title"/>
          </p:nvPr>
        </p:nvSpPr>
        <p:spPr>
          <a:xfrm>
            <a:off x="543233" y="319173"/>
            <a:ext cx="10515600" cy="997549"/>
          </a:xfrm>
          <a:ln w="28575">
            <a:solidFill>
              <a:srgbClr val="FF0000"/>
            </a:solidFill>
          </a:ln>
        </p:spPr>
        <p:txBody>
          <a:bodyPr>
            <a:normAutofit/>
          </a:bodyPr>
          <a:lstStyle/>
          <a:p>
            <a:pPr algn="ctr"/>
            <a:r>
              <a:rPr lang="en-US" sz="2800" b="1" dirty="0">
                <a:solidFill>
                  <a:srgbClr val="C00000"/>
                </a:solidFill>
                <a:latin typeface="Sylfaen" panose="010A0502050306030303" pitchFamily="18" charset="0"/>
                <a:ea typeface="+mn-ea"/>
                <a:cs typeface="+mn-cs"/>
              </a:rPr>
              <a:t>CVA SELF-ASSESSMENT WORKSHOP:</a:t>
            </a:r>
            <a:br>
              <a:rPr lang="en-US" sz="3600" b="1" dirty="0">
                <a:solidFill>
                  <a:srgbClr val="C00000"/>
                </a:solidFill>
                <a:latin typeface="Sylfaen" panose="010A0502050306030303" pitchFamily="18" charset="0"/>
                <a:ea typeface="+mn-ea"/>
                <a:cs typeface="+mn-cs"/>
              </a:rPr>
            </a:br>
            <a:r>
              <a:rPr lang="en-US" sz="3600" b="1" dirty="0">
                <a:solidFill>
                  <a:srgbClr val="C00000"/>
                </a:solidFill>
                <a:latin typeface="Sylfaen" panose="010A0502050306030303" pitchFamily="18" charset="0"/>
                <a:ea typeface="+mn-ea"/>
                <a:cs typeface="+mn-cs"/>
              </a:rPr>
              <a:t>VISION STATEMENT</a:t>
            </a: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3"/>
                      <a:stretch>
                        <a:fillRect/>
                      </a:stretch>
                    </p:blipFill>
                    <p:spPr>
                      <a:xfrm>
                        <a:off x="10578884" y="259766"/>
                        <a:ext cx="1331683" cy="1255805"/>
                      </a:xfrm>
                      <a:prstGeom prst="rect">
                        <a:avLst/>
                      </a:prstGeom>
                    </p:spPr>
                  </p:pic>
                </p:oleObj>
              </mc:Fallback>
            </mc:AlternateContent>
          </a:graphicData>
        </a:graphic>
      </p:graphicFrame>
      <p:sp>
        <p:nvSpPr>
          <p:cNvPr id="7" name="Объект 6">
            <a:extLst>
              <a:ext uri="{FF2B5EF4-FFF2-40B4-BE49-F238E27FC236}">
                <a16:creationId xmlns:a16="http://schemas.microsoft.com/office/drawing/2014/main" id="{221B7A15-E563-0AB0-AD34-7DDC99685E02}"/>
              </a:ext>
            </a:extLst>
          </p:cNvPr>
          <p:cNvSpPr>
            <a:spLocks noGrp="1"/>
          </p:cNvSpPr>
          <p:nvPr>
            <p:ph idx="1"/>
          </p:nvPr>
        </p:nvSpPr>
        <p:spPr>
          <a:xfrm>
            <a:off x="543233" y="1076247"/>
            <a:ext cx="10515600" cy="4705506"/>
          </a:xfrm>
        </p:spPr>
        <p:txBody>
          <a:bodyPr>
            <a:normAutofit fontScale="25000" lnSpcReduction="20000"/>
          </a:bodyPr>
          <a:lstStyle/>
          <a:p>
            <a:pPr marL="0" marR="0" indent="0" algn="ctr">
              <a:spcBef>
                <a:spcPts val="0"/>
              </a:spcBef>
              <a:spcAft>
                <a:spcPts val="0"/>
              </a:spcAft>
              <a:buNone/>
            </a:pPr>
            <a:endParaRPr lang="ru-RU" sz="112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9600" spc="75" dirty="0">
                <a:solidFill>
                  <a:srgbClr val="C00000"/>
                </a:solidFill>
                <a:effectLst/>
                <a:ea typeface="Times New Roman" panose="02020603050405020304" pitchFamily="18" charset="0"/>
                <a:cs typeface="Arial" panose="020B0604020202020204" pitchFamily="34" charset="0"/>
              </a:rPr>
              <a:t>Our Vision Goals:</a:t>
            </a:r>
            <a:endParaRPr lang="ru-RU" sz="9600" spc="75" dirty="0">
              <a:solidFill>
                <a:srgbClr val="5A5A5A"/>
              </a:solidFill>
              <a:effectLst/>
              <a:ea typeface="Times New Roman" panose="02020603050405020304" pitchFamily="18" charset="0"/>
              <a:cs typeface="Arial" panose="020B0604020202020204" pitchFamily="34" charset="0"/>
            </a:endParaRPr>
          </a:p>
          <a:p>
            <a:pPr marL="0" marR="0" indent="0" algn="just">
              <a:lnSpc>
                <a:spcPct val="115000"/>
              </a:lnSpc>
              <a:spcBef>
                <a:spcPts val="0"/>
              </a:spcBef>
              <a:spcAft>
                <a:spcPts val="0"/>
              </a:spcAft>
              <a:buNone/>
            </a:pPr>
            <a:r>
              <a:rPr lang="en-GB" sz="9600" dirty="0">
                <a:solidFill>
                  <a:srgbClr val="000000"/>
                </a:solidFill>
                <a:effectLst/>
                <a:ea typeface="Times New Roman" panose="02020603050405020304" pitchFamily="18" charset="0"/>
                <a:cs typeface="Times New Roman" panose="02020603050405020304" pitchFamily="18" charset="0"/>
              </a:rPr>
              <a:t>Through this vision, the Armenian Red Cross Society aims to:</a:t>
            </a:r>
            <a:endParaRPr lang="ru-RU" sz="96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9600" b="1" dirty="0">
                <a:solidFill>
                  <a:srgbClr val="FF0000"/>
                </a:solidFill>
                <a:effectLst/>
                <a:ea typeface="Times New Roman" panose="02020603050405020304" pitchFamily="18" charset="0"/>
                <a:cs typeface="Times New Roman" panose="02020603050405020304" pitchFamily="18" charset="0"/>
              </a:rPr>
              <a:t>Promote and advocate </a:t>
            </a:r>
            <a:r>
              <a:rPr lang="en-US" sz="9600" dirty="0">
                <a:effectLst/>
                <a:ea typeface="Times New Roman" panose="02020603050405020304" pitchFamily="18" charset="0"/>
                <a:cs typeface="Times New Roman" panose="02020603050405020304" pitchFamily="18" charset="0"/>
              </a:rPr>
              <a:t>with the Republic of Armenia Government about the role of the National Society as auxiliary in the humanitarian area and the </a:t>
            </a:r>
            <a:r>
              <a:rPr lang="en-US" sz="9600" b="1" dirty="0">
                <a:solidFill>
                  <a:srgbClr val="FF0000"/>
                </a:solidFill>
                <a:effectLst/>
                <a:ea typeface="Times New Roman" panose="02020603050405020304" pitchFamily="18" charset="0"/>
                <a:cs typeface="Times New Roman" panose="02020603050405020304" pitchFamily="18" charset="0"/>
              </a:rPr>
              <a:t>relevance of CVA in response</a:t>
            </a:r>
            <a:r>
              <a:rPr lang="en-US" sz="9600" dirty="0">
                <a:effectLst/>
                <a:ea typeface="Times New Roman" panose="02020603050405020304" pitchFamily="18" charset="0"/>
                <a:cs typeface="Times New Roman" panose="02020603050405020304" pitchFamily="18" charset="0"/>
              </a:rPr>
              <a:t>.</a:t>
            </a:r>
            <a:endParaRPr lang="ru-RU" sz="96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9600" b="1" dirty="0">
                <a:solidFill>
                  <a:srgbClr val="EE0000"/>
                </a:solidFill>
                <a:effectLst/>
                <a:ea typeface="Times New Roman" panose="02020603050405020304" pitchFamily="18" charset="0"/>
                <a:cs typeface="Times New Roman" panose="02020603050405020304" pitchFamily="18" charset="0"/>
              </a:rPr>
              <a:t>Elaborate</a:t>
            </a:r>
            <a:r>
              <a:rPr lang="en-US" sz="9600" dirty="0">
                <a:effectLst/>
                <a:ea typeface="Times New Roman" panose="02020603050405020304" pitchFamily="18" charset="0"/>
                <a:cs typeface="Times New Roman" panose="02020603050405020304" pitchFamily="18" charset="0"/>
              </a:rPr>
              <a:t> on utilization of Government systems for Armenian Red Cross Society and registration online platforms, eligibility checks etc.</a:t>
            </a:r>
            <a:endParaRPr lang="ru-RU" sz="96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9600" b="1" dirty="0">
                <a:solidFill>
                  <a:srgbClr val="EE0000"/>
                </a:solidFill>
                <a:effectLst/>
                <a:ea typeface="Times New Roman" panose="02020603050405020304" pitchFamily="18" charset="0"/>
                <a:cs typeface="Times New Roman" panose="02020603050405020304" pitchFamily="18" charset="0"/>
              </a:rPr>
              <a:t>Implement</a:t>
            </a:r>
            <a:r>
              <a:rPr lang="en-US" sz="9600" dirty="0">
                <a:effectLst/>
                <a:ea typeface="Times New Roman" panose="02020603050405020304" pitchFamily="18" charset="0"/>
                <a:cs typeface="Times New Roman" panose="02020603050405020304" pitchFamily="18" charset="0"/>
              </a:rPr>
              <a:t> CVA Preparedness Plan of Action developed during the self-assessment workshop</a:t>
            </a:r>
            <a:endParaRPr lang="ru-RU" sz="96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9600" b="1" dirty="0">
                <a:solidFill>
                  <a:srgbClr val="EE0000"/>
                </a:solidFill>
                <a:effectLst/>
                <a:ea typeface="Times New Roman" panose="02020603050405020304" pitchFamily="18" charset="0"/>
                <a:cs typeface="Times New Roman" panose="02020603050405020304" pitchFamily="18" charset="0"/>
              </a:rPr>
              <a:t>Continue to utilize</a:t>
            </a:r>
            <a:r>
              <a:rPr lang="en-US" sz="9600" dirty="0">
                <a:solidFill>
                  <a:srgbClr val="EE0000"/>
                </a:solidFill>
                <a:effectLst/>
                <a:ea typeface="Times New Roman" panose="02020603050405020304" pitchFamily="18" charset="0"/>
                <a:cs typeface="Times New Roman" panose="02020603050405020304" pitchFamily="18" charset="0"/>
              </a:rPr>
              <a:t> </a:t>
            </a:r>
            <a:r>
              <a:rPr lang="en-US" sz="9600" dirty="0">
                <a:effectLst/>
                <a:ea typeface="Times New Roman" panose="02020603050405020304" pitchFamily="18" charset="0"/>
                <a:cs typeface="Times New Roman" panose="02020603050405020304" pitchFamily="18" charset="0"/>
              </a:rPr>
              <a:t>the banking system opportunities and consider other types of delivery mechanisms through greater collaboration and partnership with private and public sector actors in country.</a:t>
            </a:r>
            <a:endParaRPr lang="ru-RU" sz="96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9600" b="1" dirty="0">
                <a:solidFill>
                  <a:srgbClr val="EE0000"/>
                </a:solidFill>
                <a:effectLst/>
                <a:ea typeface="Times New Roman" panose="02020603050405020304" pitchFamily="18" charset="0"/>
                <a:cs typeface="Times New Roman" panose="02020603050405020304" pitchFamily="18" charset="0"/>
              </a:rPr>
              <a:t>Enhance</a:t>
            </a:r>
            <a:r>
              <a:rPr lang="en-US" sz="9600" dirty="0">
                <a:effectLst/>
                <a:ea typeface="Times New Roman" panose="02020603050405020304" pitchFamily="18" charset="0"/>
                <a:cs typeface="Times New Roman" panose="02020603050405020304" pitchFamily="18" charset="0"/>
              </a:rPr>
              <a:t> </a:t>
            </a:r>
            <a:r>
              <a:rPr lang="en-US" sz="9600" dirty="0" err="1">
                <a:effectLst/>
                <a:ea typeface="Times New Roman" panose="02020603050405020304" pitchFamily="18" charset="0"/>
                <a:cs typeface="Times New Roman" panose="02020603050405020304" pitchFamily="18" charset="0"/>
              </a:rPr>
              <a:t>programme</a:t>
            </a:r>
            <a:r>
              <a:rPr lang="en-US" sz="9600" dirty="0">
                <a:effectLst/>
                <a:ea typeface="Times New Roman" panose="02020603050405020304" pitchFamily="18" charset="0"/>
                <a:cs typeface="Times New Roman" panose="02020603050405020304" pitchFamily="18" charset="0"/>
              </a:rPr>
              <a:t> quality through </a:t>
            </a:r>
            <a:r>
              <a:rPr lang="en-US" sz="9600" b="1" dirty="0">
                <a:solidFill>
                  <a:srgbClr val="FF0000"/>
                </a:solidFill>
                <a:effectLst/>
                <a:ea typeface="Times New Roman" panose="02020603050405020304" pitchFamily="18" charset="0"/>
                <a:cs typeface="Times New Roman" panose="02020603050405020304" pitchFamily="18" charset="0"/>
              </a:rPr>
              <a:t>investing in Information Management </a:t>
            </a:r>
            <a:r>
              <a:rPr lang="en-US" sz="9600" dirty="0">
                <a:effectLst/>
                <a:ea typeface="Times New Roman" panose="02020603050405020304" pitchFamily="18" charset="0"/>
                <a:cs typeface="Times New Roman" panose="02020603050405020304" pitchFamily="18" charset="0"/>
              </a:rPr>
              <a:t>based beneficiary management and feedback</a:t>
            </a:r>
            <a:endParaRPr lang="ru-RU" sz="11200" dirty="0">
              <a:effectLst/>
              <a:ea typeface="Times New Roman" panose="02020603050405020304" pitchFamily="18" charset="0"/>
              <a:cs typeface="Times New Roman" panose="02020603050405020304" pitchFamily="18" charset="0"/>
            </a:endParaRPr>
          </a:p>
          <a:p>
            <a:pPr marL="0" marR="0">
              <a:spcBef>
                <a:spcPts val="0"/>
              </a:spcBef>
              <a:spcAft>
                <a:spcPts val="800"/>
              </a:spcAft>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800"/>
              </a:spcAft>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Institutional Commitment</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‘The joint commitment contained within this statement is important for the Armenian Red Cross Society is</a:t>
            </a:r>
            <a:r>
              <a:rPr lang="en-GB" sz="1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to remain a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relevant</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actor in-line with the RCRC Movement’s CVA ambition and within the external environment for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visibility</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and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positioning</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as a key CVA actor, amidst a rapidly changing landscape and donor preferences. </a:t>
            </a:r>
            <a:r>
              <a:rPr lang="en-GB" sz="11200" b="1" dirty="0">
                <a:effectLst/>
                <a:latin typeface="Calibri Light" panose="020F0302020204030204" pitchFamily="34" charset="0"/>
                <a:ea typeface="Times New Roman" panose="02020603050405020304" pitchFamily="18" charset="0"/>
                <a:cs typeface="Times New Roman" panose="02020603050405020304" pitchFamily="18" charset="0"/>
              </a:rPr>
              <a:t>Multipurpose cash will be the default CVA modality </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due to its ability to be a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people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and community-centred </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form of assistance that ensures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quality</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and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accountability</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based on the </a:t>
            </a:r>
            <a:r>
              <a:rPr lang="en-GB" sz="112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affected population’s needs and preferences</a:t>
            </a: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are at the core of the response.</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Engaging with local and national authorities to promote CVA will be key alongside Armenian Red Cross Society own activities, to support the development of the role of NS as auxiliary and eventual partner for government national social protection programming’.</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12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7193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915E-4916-AE0D-654D-C3126A936F54}"/>
              </a:ext>
            </a:extLst>
          </p:cNvPr>
          <p:cNvSpPr>
            <a:spLocks noGrp="1"/>
          </p:cNvSpPr>
          <p:nvPr>
            <p:ph type="title"/>
          </p:nvPr>
        </p:nvSpPr>
        <p:spPr>
          <a:xfrm>
            <a:off x="543233" y="319173"/>
            <a:ext cx="10515600" cy="997549"/>
          </a:xfrm>
          <a:ln w="28575">
            <a:solidFill>
              <a:srgbClr val="FF0000"/>
            </a:solidFill>
          </a:ln>
        </p:spPr>
        <p:txBody>
          <a:bodyPr>
            <a:normAutofit/>
          </a:bodyPr>
          <a:lstStyle/>
          <a:p>
            <a:pPr algn="ctr"/>
            <a:r>
              <a:rPr lang="en-US" sz="2800" b="1" dirty="0">
                <a:solidFill>
                  <a:srgbClr val="C00000"/>
                </a:solidFill>
                <a:latin typeface="Sylfaen" panose="010A0502050306030303" pitchFamily="18" charset="0"/>
                <a:ea typeface="+mn-ea"/>
                <a:cs typeface="+mn-cs"/>
              </a:rPr>
              <a:t>CVA SELF-ASSESSMENT WORKSHOP:</a:t>
            </a:r>
            <a:br>
              <a:rPr lang="en-US" sz="3600" b="1" dirty="0">
                <a:solidFill>
                  <a:srgbClr val="C00000"/>
                </a:solidFill>
                <a:latin typeface="Sylfaen" panose="010A0502050306030303" pitchFamily="18" charset="0"/>
                <a:ea typeface="+mn-ea"/>
                <a:cs typeface="+mn-cs"/>
              </a:rPr>
            </a:br>
            <a:r>
              <a:rPr lang="en-US" sz="3600" b="1" dirty="0">
                <a:solidFill>
                  <a:srgbClr val="C00000"/>
                </a:solidFill>
                <a:latin typeface="Sylfaen" panose="010A0502050306030303" pitchFamily="18" charset="0"/>
                <a:ea typeface="+mn-ea"/>
                <a:cs typeface="+mn-cs"/>
              </a:rPr>
              <a:t>VISION STATEMENT</a:t>
            </a: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3"/>
                      <a:stretch>
                        <a:fillRect/>
                      </a:stretch>
                    </p:blipFill>
                    <p:spPr>
                      <a:xfrm>
                        <a:off x="10578884" y="259766"/>
                        <a:ext cx="1331683" cy="1255805"/>
                      </a:xfrm>
                      <a:prstGeom prst="rect">
                        <a:avLst/>
                      </a:prstGeom>
                    </p:spPr>
                  </p:pic>
                </p:oleObj>
              </mc:Fallback>
            </mc:AlternateContent>
          </a:graphicData>
        </a:graphic>
      </p:graphicFrame>
      <p:sp>
        <p:nvSpPr>
          <p:cNvPr id="7" name="Объект 6">
            <a:extLst>
              <a:ext uri="{FF2B5EF4-FFF2-40B4-BE49-F238E27FC236}">
                <a16:creationId xmlns:a16="http://schemas.microsoft.com/office/drawing/2014/main" id="{221B7A15-E563-0AB0-AD34-7DDC99685E02}"/>
              </a:ext>
            </a:extLst>
          </p:cNvPr>
          <p:cNvSpPr>
            <a:spLocks noGrp="1"/>
          </p:cNvSpPr>
          <p:nvPr>
            <p:ph idx="1"/>
          </p:nvPr>
        </p:nvSpPr>
        <p:spPr>
          <a:xfrm>
            <a:off x="543233" y="1076247"/>
            <a:ext cx="10515600" cy="4705506"/>
          </a:xfrm>
        </p:spPr>
        <p:txBody>
          <a:bodyPr>
            <a:normAutofit fontScale="25000" lnSpcReduction="20000"/>
          </a:bodyPr>
          <a:lstStyle/>
          <a:p>
            <a:pPr marL="0" marR="0" indent="0" algn="ctr">
              <a:spcBef>
                <a:spcPts val="0"/>
              </a:spcBef>
              <a:spcAft>
                <a:spcPts val="0"/>
              </a:spcAft>
              <a:buNone/>
            </a:pPr>
            <a:endParaRPr lang="ru-RU" sz="112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GB" sz="11200" spc="75"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Institutional Commitment</a:t>
            </a:r>
            <a:endParaRPr lang="ru-RU" sz="112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gn="just">
              <a:lnSpc>
                <a:spcPct val="115000"/>
              </a:lnSpc>
              <a:spcBef>
                <a:spcPts val="0"/>
              </a:spcBef>
              <a:spcAft>
                <a:spcPts val="600"/>
              </a:spcAft>
              <a:buNone/>
            </a:pPr>
            <a:r>
              <a:rPr lang="en-GB" sz="10400" dirty="0">
                <a:effectLst/>
                <a:ea typeface="Times New Roman" panose="02020603050405020304" pitchFamily="18" charset="0"/>
                <a:cs typeface="Times New Roman" panose="02020603050405020304" pitchFamily="18" charset="0"/>
              </a:rPr>
              <a:t>The joint commitment contained within this statement is important for the Armenian Red Cross Society is</a:t>
            </a:r>
            <a:r>
              <a:rPr lang="en-GB" sz="10400" dirty="0">
                <a:solidFill>
                  <a:srgbClr val="000000"/>
                </a:solidFill>
                <a:effectLst/>
                <a:ea typeface="Times New Roman" panose="02020603050405020304" pitchFamily="18" charset="0"/>
                <a:cs typeface="Times New Roman" panose="02020603050405020304" pitchFamily="18" charset="0"/>
              </a:rPr>
              <a:t> </a:t>
            </a:r>
            <a:r>
              <a:rPr lang="en-GB" sz="10400" dirty="0">
                <a:effectLst/>
                <a:ea typeface="Times New Roman" panose="02020603050405020304" pitchFamily="18" charset="0"/>
                <a:cs typeface="Times New Roman" panose="02020603050405020304" pitchFamily="18" charset="0"/>
              </a:rPr>
              <a:t>to remain a </a:t>
            </a:r>
            <a:r>
              <a:rPr lang="en-GB" sz="10400" b="1" dirty="0">
                <a:solidFill>
                  <a:srgbClr val="FF0000"/>
                </a:solidFill>
                <a:effectLst/>
                <a:ea typeface="Times New Roman" panose="02020603050405020304" pitchFamily="18" charset="0"/>
                <a:cs typeface="Times New Roman" panose="02020603050405020304" pitchFamily="18" charset="0"/>
              </a:rPr>
              <a:t>relevant</a:t>
            </a:r>
            <a:r>
              <a:rPr lang="en-GB" sz="10400" dirty="0">
                <a:effectLst/>
                <a:ea typeface="Times New Roman" panose="02020603050405020304" pitchFamily="18" charset="0"/>
                <a:cs typeface="Times New Roman" panose="02020603050405020304" pitchFamily="18" charset="0"/>
              </a:rPr>
              <a:t> actor in-line with the RCRC Movement’s CVA ambition and within the external environment for </a:t>
            </a:r>
            <a:r>
              <a:rPr lang="en-GB" sz="10400" b="1" dirty="0">
                <a:solidFill>
                  <a:srgbClr val="FF0000"/>
                </a:solidFill>
                <a:effectLst/>
                <a:ea typeface="Times New Roman" panose="02020603050405020304" pitchFamily="18" charset="0"/>
                <a:cs typeface="Times New Roman" panose="02020603050405020304" pitchFamily="18" charset="0"/>
              </a:rPr>
              <a:t>visibility</a:t>
            </a:r>
            <a:r>
              <a:rPr lang="en-GB" sz="10400" dirty="0">
                <a:effectLst/>
                <a:ea typeface="Times New Roman" panose="02020603050405020304" pitchFamily="18" charset="0"/>
                <a:cs typeface="Times New Roman" panose="02020603050405020304" pitchFamily="18" charset="0"/>
              </a:rPr>
              <a:t> and </a:t>
            </a:r>
            <a:r>
              <a:rPr lang="en-GB" sz="10400" b="1" dirty="0">
                <a:solidFill>
                  <a:srgbClr val="FF0000"/>
                </a:solidFill>
                <a:effectLst/>
                <a:ea typeface="Times New Roman" panose="02020603050405020304" pitchFamily="18" charset="0"/>
                <a:cs typeface="Times New Roman" panose="02020603050405020304" pitchFamily="18" charset="0"/>
              </a:rPr>
              <a:t>positioning</a:t>
            </a:r>
            <a:r>
              <a:rPr lang="en-GB" sz="10400" dirty="0">
                <a:effectLst/>
                <a:ea typeface="Times New Roman" panose="02020603050405020304" pitchFamily="18" charset="0"/>
                <a:cs typeface="Times New Roman" panose="02020603050405020304" pitchFamily="18" charset="0"/>
              </a:rPr>
              <a:t> as a key CVA actor, amidst a rapidly changing landscape and donor preferences. </a:t>
            </a:r>
            <a:r>
              <a:rPr lang="en-GB" sz="10400" b="1" dirty="0">
                <a:effectLst/>
                <a:ea typeface="Times New Roman" panose="02020603050405020304" pitchFamily="18" charset="0"/>
                <a:cs typeface="Times New Roman" panose="02020603050405020304" pitchFamily="18" charset="0"/>
              </a:rPr>
              <a:t>Multipurpose cash will be the default CVA modality </a:t>
            </a:r>
            <a:r>
              <a:rPr lang="en-GB" sz="10400" dirty="0">
                <a:effectLst/>
                <a:ea typeface="Times New Roman" panose="02020603050405020304" pitchFamily="18" charset="0"/>
                <a:cs typeface="Times New Roman" panose="02020603050405020304" pitchFamily="18" charset="0"/>
              </a:rPr>
              <a:t>due to its ability to be a </a:t>
            </a:r>
            <a:r>
              <a:rPr lang="en-GB" sz="10400" b="1" dirty="0">
                <a:solidFill>
                  <a:srgbClr val="FF0000"/>
                </a:solidFill>
                <a:effectLst/>
                <a:ea typeface="Times New Roman" panose="02020603050405020304" pitchFamily="18" charset="0"/>
                <a:cs typeface="Times New Roman" panose="02020603050405020304" pitchFamily="18" charset="0"/>
              </a:rPr>
              <a:t>people and community-centred </a:t>
            </a:r>
            <a:r>
              <a:rPr lang="en-GB" sz="10400" dirty="0">
                <a:effectLst/>
                <a:ea typeface="Times New Roman" panose="02020603050405020304" pitchFamily="18" charset="0"/>
                <a:cs typeface="Times New Roman" panose="02020603050405020304" pitchFamily="18" charset="0"/>
              </a:rPr>
              <a:t>form of assistance that ensures </a:t>
            </a:r>
            <a:r>
              <a:rPr lang="en-GB" sz="10400" b="1" dirty="0">
                <a:solidFill>
                  <a:srgbClr val="FF0000"/>
                </a:solidFill>
                <a:effectLst/>
                <a:ea typeface="Times New Roman" panose="02020603050405020304" pitchFamily="18" charset="0"/>
                <a:cs typeface="Times New Roman" panose="02020603050405020304" pitchFamily="18" charset="0"/>
              </a:rPr>
              <a:t>quality</a:t>
            </a:r>
            <a:r>
              <a:rPr lang="en-GB" sz="10400" dirty="0">
                <a:effectLst/>
                <a:ea typeface="Times New Roman" panose="02020603050405020304" pitchFamily="18" charset="0"/>
                <a:cs typeface="Times New Roman" panose="02020603050405020304" pitchFamily="18" charset="0"/>
              </a:rPr>
              <a:t> and </a:t>
            </a:r>
            <a:r>
              <a:rPr lang="en-GB" sz="10400" b="1" dirty="0">
                <a:solidFill>
                  <a:srgbClr val="FF0000"/>
                </a:solidFill>
                <a:effectLst/>
                <a:ea typeface="Times New Roman" panose="02020603050405020304" pitchFamily="18" charset="0"/>
                <a:cs typeface="Times New Roman" panose="02020603050405020304" pitchFamily="18" charset="0"/>
              </a:rPr>
              <a:t>accountability</a:t>
            </a:r>
            <a:r>
              <a:rPr lang="en-GB" sz="10400" dirty="0">
                <a:effectLst/>
                <a:ea typeface="Times New Roman" panose="02020603050405020304" pitchFamily="18" charset="0"/>
                <a:cs typeface="Times New Roman" panose="02020603050405020304" pitchFamily="18" charset="0"/>
              </a:rPr>
              <a:t>, based on the </a:t>
            </a:r>
            <a:r>
              <a:rPr lang="en-GB" sz="10400" b="1" dirty="0">
                <a:solidFill>
                  <a:srgbClr val="FF0000"/>
                </a:solidFill>
                <a:effectLst/>
                <a:ea typeface="Times New Roman" panose="02020603050405020304" pitchFamily="18" charset="0"/>
                <a:cs typeface="Times New Roman" panose="02020603050405020304" pitchFamily="18" charset="0"/>
              </a:rPr>
              <a:t>affected population’s needs and preferences</a:t>
            </a:r>
            <a:r>
              <a:rPr lang="en-GB" sz="10400" dirty="0">
                <a:effectLst/>
                <a:ea typeface="Times New Roman" panose="02020603050405020304" pitchFamily="18" charset="0"/>
                <a:cs typeface="Times New Roman" panose="02020603050405020304" pitchFamily="18" charset="0"/>
              </a:rPr>
              <a:t>, are at the core of the </a:t>
            </a:r>
            <a:r>
              <a:rPr lang="en-GB" sz="10400" dirty="0" err="1">
                <a:effectLst/>
                <a:ea typeface="Times New Roman" panose="02020603050405020304" pitchFamily="18" charset="0"/>
                <a:cs typeface="Times New Roman" panose="02020603050405020304" pitchFamily="18" charset="0"/>
              </a:rPr>
              <a:t>response.Engaging</a:t>
            </a:r>
            <a:r>
              <a:rPr lang="en-GB" sz="10400" dirty="0">
                <a:effectLst/>
                <a:ea typeface="Times New Roman" panose="02020603050405020304" pitchFamily="18" charset="0"/>
                <a:cs typeface="Times New Roman" panose="02020603050405020304" pitchFamily="18" charset="0"/>
              </a:rPr>
              <a:t> with local and national authorities to promote CVA will be key alongside Armenian Red Cross Society own activities, to support the development of the role of NS as auxiliary and eventual partner for government national social protection programming’.</a:t>
            </a:r>
            <a:endParaRPr lang="ru-RU" sz="11200" dirty="0">
              <a:effectLst/>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ru-R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7796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B9BC-6694-720B-91A0-313F60C56E7B}"/>
              </a:ext>
            </a:extLst>
          </p:cNvPr>
          <p:cNvSpPr>
            <a:spLocks noGrp="1"/>
          </p:cNvSpPr>
          <p:nvPr>
            <p:ph type="title"/>
          </p:nvPr>
        </p:nvSpPr>
        <p:spPr>
          <a:xfrm>
            <a:off x="537411" y="0"/>
            <a:ext cx="10515600" cy="1325563"/>
          </a:xfrm>
        </p:spPr>
        <p:txBody>
          <a:bodyPr/>
          <a:lstStyle/>
          <a:p>
            <a:r>
              <a:rPr lang="en-US" sz="4000" b="1" dirty="0">
                <a:solidFill>
                  <a:srgbClr val="C00000"/>
                </a:solidFill>
                <a:latin typeface="Sylfaen" panose="010A0502050306030303" pitchFamily="18" charset="0"/>
                <a:ea typeface="+mn-ea"/>
                <a:cs typeface="+mn-cs"/>
              </a:rPr>
              <a:t>Lessons learnt</a:t>
            </a:r>
          </a:p>
        </p:txBody>
      </p:sp>
      <p:sp>
        <p:nvSpPr>
          <p:cNvPr id="3" name="Content Placeholder 2">
            <a:extLst>
              <a:ext uri="{FF2B5EF4-FFF2-40B4-BE49-F238E27FC236}">
                <a16:creationId xmlns:a16="http://schemas.microsoft.com/office/drawing/2014/main" id="{7CA2120B-2238-8FFB-B9EF-C9A8DCF603D4}"/>
              </a:ext>
            </a:extLst>
          </p:cNvPr>
          <p:cNvSpPr>
            <a:spLocks noGrp="1"/>
          </p:cNvSpPr>
          <p:nvPr>
            <p:ph idx="1"/>
          </p:nvPr>
        </p:nvSpPr>
        <p:spPr>
          <a:xfrm>
            <a:off x="838200" y="926432"/>
            <a:ext cx="10515600" cy="5250531"/>
          </a:xfrm>
        </p:spPr>
        <p:txBody>
          <a:bodyPr>
            <a:normAutofit fontScale="92500" lnSpcReduction="10000"/>
          </a:bodyPr>
          <a:lstStyle/>
          <a:p>
            <a:r>
              <a:rPr lang="en-US" dirty="0"/>
              <a:t>Organize preliminary sensitization for the Management and general staff</a:t>
            </a:r>
          </a:p>
          <a:p>
            <a:r>
              <a:rPr lang="en-US" dirty="0"/>
              <a:t>Organize a technical leading group for self -assessment</a:t>
            </a:r>
          </a:p>
          <a:p>
            <a:r>
              <a:rPr lang="en-US" dirty="0"/>
              <a:t>Preparedness timely actions are crucial</a:t>
            </a:r>
          </a:p>
          <a:p>
            <a:r>
              <a:rPr lang="en-US" dirty="0"/>
              <a:t>Advocacy to government for MOUs and pre- agreements is needed</a:t>
            </a:r>
          </a:p>
          <a:p>
            <a:r>
              <a:rPr lang="en-US" dirty="0"/>
              <a:t>Understanding of </a:t>
            </a:r>
            <a:r>
              <a:rPr lang="en-US" b="1" dirty="0"/>
              <a:t>main gaps </a:t>
            </a:r>
            <a:r>
              <a:rPr lang="en-US" dirty="0"/>
              <a:t>should be done preliminary / Market analysis experience is missing/ </a:t>
            </a:r>
          </a:p>
          <a:p>
            <a:r>
              <a:rPr lang="en-US" dirty="0"/>
              <a:t>Vendors and traders mapping for utilization of other cash provision modalities / vouchers is missing</a:t>
            </a:r>
          </a:p>
          <a:p>
            <a:r>
              <a:rPr lang="en-US" dirty="0"/>
              <a:t>FSP selection should be diversified to allow better access for the most vulnerable population</a:t>
            </a:r>
          </a:p>
          <a:p>
            <a:r>
              <a:rPr lang="en-US" dirty="0"/>
              <a:t>ADAPTATION of TOOLS is IMPORTANT</a:t>
            </a:r>
          </a:p>
          <a:p>
            <a:r>
              <a:rPr lang="en-US" dirty="0"/>
              <a:t>Cooperation and coordination with other partners is important</a:t>
            </a:r>
          </a:p>
          <a:p>
            <a:pPr marL="0" indent="0">
              <a:buNone/>
            </a:pPr>
            <a:endParaRPr lang="en-US" dirty="0"/>
          </a:p>
          <a:p>
            <a:endParaRPr lang="en-US" dirty="0"/>
          </a:p>
        </p:txBody>
      </p:sp>
      <p:sp>
        <p:nvSpPr>
          <p:cNvPr id="4" name="Rectangle 8">
            <a:extLst>
              <a:ext uri="{FF2B5EF4-FFF2-40B4-BE49-F238E27FC236}">
                <a16:creationId xmlns:a16="http://schemas.microsoft.com/office/drawing/2014/main" id="{4F44F389-2E01-388F-34D1-5EE2A3B24AC3}"/>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777CC9B3-2626-2751-FE05-07BB410B4880}"/>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777CC9B3-2626-2751-FE05-07BB410B4880}"/>
                          </a:ext>
                        </a:extLst>
                      </p:cNvPr>
                      <p:cNvPicPr/>
                      <p:nvPr/>
                    </p:nvPicPr>
                    <p:blipFill>
                      <a:blip r:embed="rId3"/>
                      <a:stretch>
                        <a:fillRect/>
                      </a:stretch>
                    </p:blipFill>
                    <p:spPr>
                      <a:xfrm>
                        <a:off x="10578884" y="259766"/>
                        <a:ext cx="1331683" cy="1255805"/>
                      </a:xfrm>
                      <a:prstGeom prst="rect">
                        <a:avLst/>
                      </a:prstGeom>
                    </p:spPr>
                  </p:pic>
                </p:oleObj>
              </mc:Fallback>
            </mc:AlternateContent>
          </a:graphicData>
        </a:graphic>
      </p:graphicFrame>
    </p:spTree>
    <p:extLst>
      <p:ext uri="{BB962C8B-B14F-4D97-AF65-F5344CB8AC3E}">
        <p14:creationId xmlns:p14="http://schemas.microsoft.com/office/powerpoint/2010/main" val="418292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915E-4916-AE0D-654D-C3126A936F54}"/>
              </a:ext>
            </a:extLst>
          </p:cNvPr>
          <p:cNvSpPr>
            <a:spLocks noGrp="1"/>
          </p:cNvSpPr>
          <p:nvPr>
            <p:ph type="title"/>
          </p:nvPr>
        </p:nvSpPr>
        <p:spPr>
          <a:xfrm>
            <a:off x="543233" y="319173"/>
            <a:ext cx="10515600" cy="997549"/>
          </a:xfrm>
          <a:ln w="28575">
            <a:solidFill>
              <a:srgbClr val="FF0000"/>
            </a:solidFill>
          </a:ln>
        </p:spPr>
        <p:txBody>
          <a:bodyPr>
            <a:normAutofit/>
          </a:bodyPr>
          <a:lstStyle/>
          <a:p>
            <a:pPr algn="ctr"/>
            <a:r>
              <a:rPr lang="en-US" sz="2800" b="1" dirty="0">
                <a:solidFill>
                  <a:srgbClr val="C00000"/>
                </a:solidFill>
                <a:latin typeface="Sylfaen" panose="010A0502050306030303" pitchFamily="18" charset="0"/>
                <a:ea typeface="+mn-ea"/>
                <a:cs typeface="+mn-cs"/>
              </a:rPr>
              <a:t>CVA SELF-ASSESSMENT WORKSHOP:</a:t>
            </a:r>
            <a:br>
              <a:rPr lang="en-US" sz="3600" b="1" dirty="0">
                <a:solidFill>
                  <a:srgbClr val="C00000"/>
                </a:solidFill>
                <a:latin typeface="Sylfaen" panose="010A0502050306030303" pitchFamily="18" charset="0"/>
                <a:ea typeface="+mn-ea"/>
                <a:cs typeface="+mn-cs"/>
              </a:rPr>
            </a:br>
            <a:r>
              <a:rPr lang="en-US" sz="3600" b="1" dirty="0">
                <a:solidFill>
                  <a:srgbClr val="C00000"/>
                </a:solidFill>
                <a:latin typeface="Sylfaen" panose="010A0502050306030303" pitchFamily="18" charset="0"/>
                <a:ea typeface="+mn-ea"/>
                <a:cs typeface="+mn-cs"/>
              </a:rPr>
              <a:t>Reports, finalization and endorsement</a:t>
            </a:r>
          </a:p>
        </p:txBody>
      </p:sp>
      <p:sp>
        <p:nvSpPr>
          <p:cNvPr id="4" name="Rectangle 8">
            <a:extLst>
              <a:ext uri="{FF2B5EF4-FFF2-40B4-BE49-F238E27FC236}">
                <a16:creationId xmlns:a16="http://schemas.microsoft.com/office/drawing/2014/main" id="{0E05EEC6-928B-5B09-EB9A-A214CBD571EF}"/>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3">
            <a:extLst>
              <a:ext uri="{FF2B5EF4-FFF2-40B4-BE49-F238E27FC236}">
                <a16:creationId xmlns:a16="http://schemas.microsoft.com/office/drawing/2014/main" id="{A5ADD3E3-C598-E3C4-78FB-2B8D0EAB4BDF}"/>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a:extLst>
                          <a:ext uri="{FF2B5EF4-FFF2-40B4-BE49-F238E27FC236}">
                            <a16:creationId xmlns:a16="http://schemas.microsoft.com/office/drawing/2014/main" id="{A5ADD3E3-C598-E3C4-78FB-2B8D0EAB4BDF}"/>
                          </a:ext>
                        </a:extLst>
                      </p:cNvPr>
                      <p:cNvPicPr/>
                      <p:nvPr/>
                    </p:nvPicPr>
                    <p:blipFill>
                      <a:blip r:embed="rId3"/>
                      <a:stretch>
                        <a:fillRect/>
                      </a:stretch>
                    </p:blipFill>
                    <p:spPr>
                      <a:xfrm>
                        <a:off x="10578884" y="259766"/>
                        <a:ext cx="1331683" cy="1255805"/>
                      </a:xfrm>
                      <a:prstGeom prst="rect">
                        <a:avLst/>
                      </a:prstGeom>
                    </p:spPr>
                  </p:pic>
                </p:oleObj>
              </mc:Fallback>
            </mc:AlternateContent>
          </a:graphicData>
        </a:graphic>
      </p:graphicFrame>
      <p:sp>
        <p:nvSpPr>
          <p:cNvPr id="6" name="Объект 5">
            <a:extLst>
              <a:ext uri="{FF2B5EF4-FFF2-40B4-BE49-F238E27FC236}">
                <a16:creationId xmlns:a16="http://schemas.microsoft.com/office/drawing/2014/main" id="{8745D968-4C71-8804-3AF2-DD94D5883E05}"/>
              </a:ext>
            </a:extLst>
          </p:cNvPr>
          <p:cNvSpPr>
            <a:spLocks noGrp="1"/>
          </p:cNvSpPr>
          <p:nvPr>
            <p:ph idx="1"/>
          </p:nvPr>
        </p:nvSpPr>
        <p:spPr>
          <a:xfrm>
            <a:off x="281433" y="1515571"/>
            <a:ext cx="10963292" cy="4351338"/>
          </a:xfrm>
        </p:spPr>
        <p:txBody>
          <a:bodyPr>
            <a:normAutofit/>
          </a:bodyPr>
          <a:lstStyle/>
          <a:p>
            <a:pPr marL="0" indent="0">
              <a:buNone/>
            </a:pPr>
            <a:r>
              <a:rPr lang="en-US" b="1" dirty="0"/>
              <a:t>Documents prepared for endorsement: </a:t>
            </a:r>
          </a:p>
          <a:p>
            <a:pPr>
              <a:buFontTx/>
              <a:buChar char="-"/>
            </a:pPr>
            <a:r>
              <a:rPr lang="en-US" dirty="0">
                <a:solidFill>
                  <a:srgbClr val="FF0000"/>
                </a:solidFill>
              </a:rPr>
              <a:t>Vision statement</a:t>
            </a:r>
          </a:p>
          <a:p>
            <a:pPr>
              <a:buFontTx/>
              <a:buChar char="-"/>
            </a:pPr>
            <a:r>
              <a:rPr lang="en-US" dirty="0">
                <a:solidFill>
                  <a:srgbClr val="FF0000"/>
                </a:solidFill>
              </a:rPr>
              <a:t>Capacity Self-Assessment</a:t>
            </a:r>
          </a:p>
          <a:p>
            <a:pPr>
              <a:buFontTx/>
              <a:buChar char="-"/>
            </a:pPr>
            <a:r>
              <a:rPr lang="en-US" dirty="0">
                <a:solidFill>
                  <a:srgbClr val="FF0000"/>
                </a:solidFill>
              </a:rPr>
              <a:t>Plan of Action</a:t>
            </a:r>
          </a:p>
          <a:p>
            <a:pPr>
              <a:buFontTx/>
              <a:buChar char="-"/>
            </a:pPr>
            <a:r>
              <a:rPr lang="en-US" dirty="0">
                <a:solidFill>
                  <a:srgbClr val="FF0000"/>
                </a:solidFill>
              </a:rPr>
              <a:t>RACI Matrix</a:t>
            </a:r>
          </a:p>
          <a:p>
            <a:pPr>
              <a:buFontTx/>
              <a:buChar char="-"/>
            </a:pPr>
            <a:r>
              <a:rPr lang="en-US" dirty="0">
                <a:solidFill>
                  <a:srgbClr val="FF0000"/>
                </a:solidFill>
              </a:rPr>
              <a:t>CVA SOP</a:t>
            </a:r>
          </a:p>
          <a:p>
            <a:pPr marL="0" indent="0">
              <a:buNone/>
            </a:pPr>
            <a:r>
              <a:rPr lang="en-US" dirty="0"/>
              <a:t>Discussions with Management: </a:t>
            </a:r>
          </a:p>
          <a:p>
            <a:pPr marL="0" indent="0">
              <a:buNone/>
            </a:pPr>
            <a:r>
              <a:rPr lang="en-US" dirty="0"/>
              <a:t>- </a:t>
            </a:r>
            <a:r>
              <a:rPr lang="en-US" dirty="0">
                <a:solidFill>
                  <a:srgbClr val="FF0000"/>
                </a:solidFill>
              </a:rPr>
              <a:t>Not to complicate and endorse only the Vision Statement and SOP  </a:t>
            </a:r>
            <a:endParaRPr lang="ru-RU" dirty="0">
              <a:solidFill>
                <a:srgbClr val="FF0000"/>
              </a:solidFill>
            </a:endParaRPr>
          </a:p>
        </p:txBody>
      </p:sp>
    </p:spTree>
    <p:extLst>
      <p:ext uri="{BB962C8B-B14F-4D97-AF65-F5344CB8AC3E}">
        <p14:creationId xmlns:p14="http://schemas.microsoft.com/office/powerpoint/2010/main" val="327337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Объект 19" hidden="1">
            <a:extLst>
              <a:ext uri="{FF2B5EF4-FFF2-40B4-BE49-F238E27FC236}">
                <a16:creationId xmlns:a16="http://schemas.microsoft.com/office/drawing/2014/main" id="{9927EBBB-15C7-4DEB-B6A2-6CB6E306542F}"/>
              </a:ext>
            </a:extLst>
          </p:cNvPr>
          <p:cNvGraphicFramePr>
            <a:graphicFrameLocks noChangeAspect="1"/>
          </p:cNvGraphicFramePr>
          <p:nvPr>
            <p:custDataLst>
              <p:tags r:id="rId1"/>
            </p:custDataLst>
          </p:nvPr>
        </p:nvGraphicFramePr>
        <p:xfrm>
          <a:off x="1999" y="1058"/>
          <a:ext cx="1059" cy="1059"/>
        </p:xfrm>
        <a:graphic>
          <a:graphicData uri="http://schemas.openxmlformats.org/presentationml/2006/ole">
            <mc:AlternateContent xmlns:mc="http://schemas.openxmlformats.org/markup-compatibility/2006">
              <mc:Choice xmlns:v="urn:schemas-microsoft-com:vml" Requires="v">
                <p:oleObj name="Слайд think-cell" r:id="rId4" imgW="395" imgH="396" progId="TCLayout.ActiveDocument.1">
                  <p:embed/>
                </p:oleObj>
              </mc:Choice>
              <mc:Fallback>
                <p:oleObj name="Слайд think-cell" r:id="rId4" imgW="395" imgH="396" progId="TCLayout.ActiveDocument.1">
                  <p:embed/>
                  <p:pic>
                    <p:nvPicPr>
                      <p:cNvPr id="20" name="Объект 19" hidden="1">
                        <a:extLst>
                          <a:ext uri="{FF2B5EF4-FFF2-40B4-BE49-F238E27FC236}">
                            <a16:creationId xmlns:a16="http://schemas.microsoft.com/office/drawing/2014/main" id="{9927EBBB-15C7-4DEB-B6A2-6CB6E306542F}"/>
                          </a:ext>
                        </a:extLst>
                      </p:cNvPr>
                      <p:cNvPicPr/>
                      <p:nvPr/>
                    </p:nvPicPr>
                    <p:blipFill>
                      <a:blip r:embed="rId5"/>
                      <a:stretch>
                        <a:fillRect/>
                      </a:stretch>
                    </p:blipFill>
                    <p:spPr>
                      <a:xfrm>
                        <a:off x="1999" y="1058"/>
                        <a:ext cx="1059" cy="1059"/>
                      </a:xfrm>
                      <a:prstGeom prst="rect">
                        <a:avLst/>
                      </a:prstGeom>
                    </p:spPr>
                  </p:pic>
                </p:oleObj>
              </mc:Fallback>
            </mc:AlternateContent>
          </a:graphicData>
        </a:graphic>
      </p:graphicFrame>
      <p:sp>
        <p:nvSpPr>
          <p:cNvPr id="4" name="TextBox 6">
            <a:extLst>
              <a:ext uri="{FF2B5EF4-FFF2-40B4-BE49-F238E27FC236}">
                <a16:creationId xmlns:a16="http://schemas.microsoft.com/office/drawing/2014/main" id="{14D18F7E-8F78-4B83-BF9C-B6E71C229F90}"/>
              </a:ext>
            </a:extLst>
          </p:cNvPr>
          <p:cNvSpPr txBox="1"/>
          <p:nvPr/>
        </p:nvSpPr>
        <p:spPr>
          <a:xfrm>
            <a:off x="1761736" y="625696"/>
            <a:ext cx="8965875" cy="553847"/>
          </a:xfrm>
          <a:prstGeom prst="rect">
            <a:avLst/>
          </a:prstGeom>
          <a:noFill/>
          <a:ln cap="flat">
            <a:noFill/>
          </a:ln>
        </p:spPr>
        <p:txBody>
          <a:bodyPr vert="horz" wrap="square" lIns="60944" tIns="30469" rIns="60944" bIns="30469" anchor="t" anchorCtr="1" compatLnSpc="1">
            <a:spAutoFit/>
          </a:bodyPr>
          <a:lstStyle/>
          <a:p>
            <a:pPr defTabSz="609447" hangingPunct="0">
              <a:defRPr sz="1800" b="0" i="0" u="none" strike="noStrike" kern="0" cap="none" spc="0" baseline="0">
                <a:solidFill>
                  <a:srgbClr val="000000"/>
                </a:solidFill>
                <a:uFillTx/>
              </a:defRPr>
            </a:pPr>
            <a:r>
              <a:rPr lang="hu-HU" sz="3199" b="1">
                <a:solidFill>
                  <a:srgbClr val="FFFFFF"/>
                </a:solidFill>
                <a:latin typeface="Montserrat"/>
                <a:cs typeface="Arial"/>
                <a:sym typeface="Calibri"/>
              </a:rPr>
              <a:t>Thank you for joining</a:t>
            </a:r>
            <a:endParaRPr lang="en-US" sz="3199" b="1">
              <a:solidFill>
                <a:srgbClr val="FFFFFF"/>
              </a:solidFill>
              <a:latin typeface="Montserrat"/>
              <a:ea typeface="Roboto Black"/>
              <a:cs typeface="Arial"/>
              <a:sym typeface="Calibri"/>
            </a:endParaRPr>
          </a:p>
        </p:txBody>
      </p:sp>
      <p:sp>
        <p:nvSpPr>
          <p:cNvPr id="14" name="TextBox 13">
            <a:extLst>
              <a:ext uri="{FF2B5EF4-FFF2-40B4-BE49-F238E27FC236}">
                <a16:creationId xmlns:a16="http://schemas.microsoft.com/office/drawing/2014/main" id="{30C206F5-0920-4DA0-BEA0-5C76412449C2}"/>
              </a:ext>
            </a:extLst>
          </p:cNvPr>
          <p:cNvSpPr txBox="1"/>
          <p:nvPr/>
        </p:nvSpPr>
        <p:spPr>
          <a:xfrm>
            <a:off x="882001" y="3921036"/>
            <a:ext cx="2194875" cy="1809919"/>
          </a:xfrm>
          <a:prstGeom prst="rect">
            <a:avLst/>
          </a:prstGeom>
          <a:noFill/>
        </p:spPr>
        <p:txBody>
          <a:bodyPr wrap="square">
            <a:spAutoFit/>
          </a:bodyPr>
          <a:lstStyle/>
          <a:p>
            <a:pPr defTabSz="914263">
              <a:lnSpc>
                <a:spcPct val="90000"/>
              </a:lnSpc>
              <a:spcBef>
                <a:spcPts val="1000"/>
              </a:spcBef>
              <a:spcAft>
                <a:spcPts val="400"/>
              </a:spcAft>
              <a:buSzPct val="100000"/>
              <a:defRPr sz="1800" b="0" i="0" u="none" strike="noStrike" kern="0" cap="none" spc="0" baseline="0">
                <a:solidFill>
                  <a:srgbClr val="000000"/>
                </a:solidFill>
                <a:uFillTx/>
              </a:defRPr>
            </a:pPr>
            <a:r>
              <a:rPr lang="en-US" sz="2133" dirty="0">
                <a:solidFill>
                  <a:srgbClr val="FFFFFF"/>
                </a:solidFill>
                <a:latin typeface="Montserrat Light"/>
                <a:cs typeface="Calibri" panose="020F0502020204030204" pitchFamily="34" charset="0"/>
                <a:sym typeface="Calibri"/>
              </a:rPr>
              <a:t>Please kindly mute your microphones when not speaking</a:t>
            </a:r>
            <a:endParaRPr lang="en-GB" sz="2133" dirty="0">
              <a:solidFill>
                <a:srgbClr val="FFFFFF"/>
              </a:solidFill>
              <a:latin typeface="Montserrat Light"/>
              <a:cs typeface="Calibri" panose="020F0502020204030204" pitchFamily="34" charset="0"/>
              <a:sym typeface="Calibri"/>
            </a:endParaRPr>
          </a:p>
          <a:p>
            <a:pPr defTabSz="239939" hangingPunct="0">
              <a:lnSpc>
                <a:spcPts val="1253"/>
              </a:lnSpc>
              <a:spcAft>
                <a:spcPts val="1200"/>
              </a:spcAft>
              <a:defRPr sz="1800" b="0" i="0" u="none" strike="noStrike" kern="0" cap="none" spc="0" baseline="0">
                <a:solidFill>
                  <a:srgbClr val="000000"/>
                </a:solidFill>
                <a:uFillTx/>
              </a:defRPr>
            </a:pPr>
            <a:endParaRPr lang="en-US" sz="2133" dirty="0">
              <a:solidFill>
                <a:srgbClr val="FFFFFF"/>
              </a:solidFill>
              <a:latin typeface="Montserrat Light"/>
              <a:ea typeface="Open Sans" pitchFamily="34"/>
              <a:cs typeface="Calibri" panose="020F0502020204030204" pitchFamily="34" charset="0"/>
              <a:sym typeface="Calibri"/>
            </a:endParaRPr>
          </a:p>
        </p:txBody>
      </p:sp>
      <p:sp>
        <p:nvSpPr>
          <p:cNvPr id="16" name="TextBox 15">
            <a:extLst>
              <a:ext uri="{FF2B5EF4-FFF2-40B4-BE49-F238E27FC236}">
                <a16:creationId xmlns:a16="http://schemas.microsoft.com/office/drawing/2014/main" id="{40AD7BDF-E3C9-46B6-83D7-481C7966CCB8}"/>
              </a:ext>
            </a:extLst>
          </p:cNvPr>
          <p:cNvSpPr txBox="1"/>
          <p:nvPr/>
        </p:nvSpPr>
        <p:spPr>
          <a:xfrm>
            <a:off x="3636336" y="3824389"/>
            <a:ext cx="2194877" cy="2455544"/>
          </a:xfrm>
          <a:prstGeom prst="rect">
            <a:avLst/>
          </a:prstGeom>
          <a:noFill/>
        </p:spPr>
        <p:txBody>
          <a:bodyPr wrap="square">
            <a:spAutoFit/>
          </a:bodyPr>
          <a:lstStyle/>
          <a:p>
            <a:pPr defTabSz="914263">
              <a:lnSpc>
                <a:spcPct val="90000"/>
              </a:lnSpc>
              <a:spcBef>
                <a:spcPts val="1000"/>
              </a:spcBef>
              <a:spcAft>
                <a:spcPts val="400"/>
              </a:spcAft>
              <a:buSzPct val="100000"/>
              <a:defRPr sz="1800" b="0" i="0" u="none" strike="noStrike" kern="0" cap="none" spc="0" baseline="0">
                <a:solidFill>
                  <a:srgbClr val="000000"/>
                </a:solidFill>
                <a:uFillTx/>
              </a:defRPr>
            </a:pPr>
            <a:r>
              <a:rPr lang="hu-HU" sz="2133">
                <a:solidFill>
                  <a:srgbClr val="FFFFFF"/>
                </a:solidFill>
                <a:latin typeface="Montserrat Light"/>
                <a:cs typeface="Calibri" panose="020F0502020204030204" pitchFamily="34" charset="0"/>
                <a:sym typeface="Calibri"/>
              </a:rPr>
              <a:t>Following the call</a:t>
            </a:r>
            <a:r>
              <a:rPr lang="en-US" sz="2133">
                <a:solidFill>
                  <a:srgbClr val="FFFFFF"/>
                </a:solidFill>
                <a:latin typeface="Montserrat Light"/>
                <a:cs typeface="Calibri" panose="020F0502020204030204" pitchFamily="34" charset="0"/>
                <a:sym typeface="Calibri"/>
              </a:rPr>
              <a:t>,</a:t>
            </a:r>
            <a:r>
              <a:rPr lang="hu-HU" sz="2133">
                <a:solidFill>
                  <a:srgbClr val="FFFFFF"/>
                </a:solidFill>
                <a:latin typeface="Montserrat Light"/>
                <a:cs typeface="Calibri" panose="020F0502020204030204" pitchFamily="34" charset="0"/>
                <a:sym typeface="Calibri"/>
              </a:rPr>
              <a:t> w</a:t>
            </a:r>
            <a:r>
              <a:rPr lang="en-US" sz="2133">
                <a:solidFill>
                  <a:srgbClr val="FFFFFF"/>
                </a:solidFill>
                <a:latin typeface="Montserrat Light"/>
                <a:cs typeface="Calibri" panose="020F0502020204030204" pitchFamily="34" charset="0"/>
                <a:sym typeface="Calibri"/>
              </a:rPr>
              <a:t>e will share the presentation slides and the relevant materials with all of you</a:t>
            </a:r>
          </a:p>
        </p:txBody>
      </p:sp>
      <p:sp>
        <p:nvSpPr>
          <p:cNvPr id="18" name="TextBox 17">
            <a:extLst>
              <a:ext uri="{FF2B5EF4-FFF2-40B4-BE49-F238E27FC236}">
                <a16:creationId xmlns:a16="http://schemas.microsoft.com/office/drawing/2014/main" id="{CEA8AB7D-A759-4CDD-B259-C1F23C099283}"/>
              </a:ext>
            </a:extLst>
          </p:cNvPr>
          <p:cNvSpPr txBox="1"/>
          <p:nvPr/>
        </p:nvSpPr>
        <p:spPr>
          <a:xfrm>
            <a:off x="6678741" y="3796701"/>
            <a:ext cx="1896063" cy="1569340"/>
          </a:xfrm>
          <a:prstGeom prst="rect">
            <a:avLst/>
          </a:prstGeom>
          <a:noFill/>
        </p:spPr>
        <p:txBody>
          <a:bodyPr wrap="square">
            <a:spAutoFit/>
          </a:bodyPr>
          <a:lstStyle/>
          <a:p>
            <a:pPr defTabSz="914263">
              <a:lnSpc>
                <a:spcPct val="90000"/>
              </a:lnSpc>
              <a:spcBef>
                <a:spcPts val="1000"/>
              </a:spcBef>
              <a:spcAft>
                <a:spcPts val="400"/>
              </a:spcAft>
              <a:buSzPct val="100000"/>
              <a:defRPr sz="1800" b="0" i="0" u="none" strike="noStrike" kern="0" cap="none" spc="0" baseline="0">
                <a:solidFill>
                  <a:srgbClr val="000000"/>
                </a:solidFill>
                <a:uFillTx/>
              </a:defRPr>
            </a:pPr>
            <a:r>
              <a:rPr lang="en-US" sz="2133">
                <a:solidFill>
                  <a:srgbClr val="FFFFFF"/>
                </a:solidFill>
                <a:latin typeface="Montserrat Light"/>
                <a:cs typeface="Calibri" panose="020F0502020204030204" pitchFamily="34" charset="0"/>
                <a:sym typeface="Calibri"/>
              </a:rPr>
              <a:t>Please be advised that today’s session will be recorded </a:t>
            </a:r>
          </a:p>
        </p:txBody>
      </p:sp>
      <p:sp>
        <p:nvSpPr>
          <p:cNvPr id="24" name="Овал 18">
            <a:extLst>
              <a:ext uri="{FF2B5EF4-FFF2-40B4-BE49-F238E27FC236}">
                <a16:creationId xmlns:a16="http://schemas.microsoft.com/office/drawing/2014/main" id="{ED333196-1C09-4BA0-AA8E-ACB825E5498B}"/>
              </a:ext>
            </a:extLst>
          </p:cNvPr>
          <p:cNvSpPr/>
          <p:nvPr/>
        </p:nvSpPr>
        <p:spPr>
          <a:xfrm>
            <a:off x="726034" y="1719306"/>
            <a:ext cx="1721042" cy="172104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hangingPunct="0"/>
            <a:endParaRPr lang="ru-RU" sz="1200" kern="0">
              <a:solidFill>
                <a:srgbClr val="FFFFFF"/>
              </a:solidFill>
              <a:latin typeface="Calibri"/>
              <a:cs typeface="Calibri"/>
              <a:sym typeface="Calibri"/>
            </a:endParaRPr>
          </a:p>
        </p:txBody>
      </p:sp>
      <p:sp>
        <p:nvSpPr>
          <p:cNvPr id="25" name="Овал 18">
            <a:extLst>
              <a:ext uri="{FF2B5EF4-FFF2-40B4-BE49-F238E27FC236}">
                <a16:creationId xmlns:a16="http://schemas.microsoft.com/office/drawing/2014/main" id="{71A00FE6-2757-47AB-98FD-41AA36CED80F}"/>
              </a:ext>
            </a:extLst>
          </p:cNvPr>
          <p:cNvSpPr/>
          <p:nvPr/>
        </p:nvSpPr>
        <p:spPr>
          <a:xfrm>
            <a:off x="3793310" y="1701981"/>
            <a:ext cx="1721042" cy="172104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hangingPunct="0"/>
            <a:endParaRPr lang="ru-RU" sz="1200" kern="0">
              <a:solidFill>
                <a:srgbClr val="FFFFFF"/>
              </a:solidFill>
              <a:latin typeface="Calibri"/>
              <a:cs typeface="Calibri"/>
              <a:sym typeface="Calibri"/>
            </a:endParaRPr>
          </a:p>
        </p:txBody>
      </p:sp>
      <p:pic>
        <p:nvPicPr>
          <p:cNvPr id="8" name="Рисунок 7" descr="Радиомикрофон">
            <a:extLst>
              <a:ext uri="{FF2B5EF4-FFF2-40B4-BE49-F238E27FC236}">
                <a16:creationId xmlns:a16="http://schemas.microsoft.com/office/drawing/2014/main" id="{273AA413-A4F9-4B1C-9528-50D3AA9240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6673" y="1934304"/>
            <a:ext cx="980909" cy="1027433"/>
          </a:xfrm>
          <a:prstGeom prst="rect">
            <a:avLst/>
          </a:prstGeom>
        </p:spPr>
      </p:pic>
      <p:sp>
        <p:nvSpPr>
          <p:cNvPr id="26" name="Овал 18">
            <a:extLst>
              <a:ext uri="{FF2B5EF4-FFF2-40B4-BE49-F238E27FC236}">
                <a16:creationId xmlns:a16="http://schemas.microsoft.com/office/drawing/2014/main" id="{FD9D6ECD-9F91-4426-9B27-31EBBAF5B5F7}"/>
              </a:ext>
            </a:extLst>
          </p:cNvPr>
          <p:cNvSpPr/>
          <p:nvPr/>
        </p:nvSpPr>
        <p:spPr>
          <a:xfrm>
            <a:off x="6505104" y="1751774"/>
            <a:ext cx="1721042" cy="172104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hangingPunct="0"/>
            <a:endParaRPr lang="ru-RU" sz="1200" kern="0">
              <a:solidFill>
                <a:srgbClr val="FFFFFF"/>
              </a:solidFill>
              <a:latin typeface="Calibri"/>
              <a:cs typeface="Calibri"/>
              <a:sym typeface="Calibri"/>
            </a:endParaRPr>
          </a:p>
        </p:txBody>
      </p:sp>
      <p:pic>
        <p:nvPicPr>
          <p:cNvPr id="10" name="Рисунок 9" descr="Проекционный экран">
            <a:extLst>
              <a:ext uri="{FF2B5EF4-FFF2-40B4-BE49-F238E27FC236}">
                <a16:creationId xmlns:a16="http://schemas.microsoft.com/office/drawing/2014/main" id="{BEE4801E-2BF0-4691-BF32-ED58135ACB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2871" y="1989356"/>
            <a:ext cx="1121919" cy="1121919"/>
          </a:xfrm>
          <a:prstGeom prst="rect">
            <a:avLst/>
          </a:prstGeom>
        </p:spPr>
      </p:pic>
      <p:pic>
        <p:nvPicPr>
          <p:cNvPr id="12" name="Рисунок 11" descr="Видеокамера">
            <a:extLst>
              <a:ext uri="{FF2B5EF4-FFF2-40B4-BE49-F238E27FC236}">
                <a16:creationId xmlns:a16="http://schemas.microsoft.com/office/drawing/2014/main" id="{71EEBCE5-499E-4C21-A125-FAC096EF1B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0210" y="1977477"/>
            <a:ext cx="1244708" cy="1244708"/>
          </a:xfrm>
          <a:prstGeom prst="rect">
            <a:avLst/>
          </a:prstGeom>
        </p:spPr>
      </p:pic>
      <p:sp>
        <p:nvSpPr>
          <p:cNvPr id="17" name="Овал 18">
            <a:extLst>
              <a:ext uri="{FF2B5EF4-FFF2-40B4-BE49-F238E27FC236}">
                <a16:creationId xmlns:a16="http://schemas.microsoft.com/office/drawing/2014/main" id="{74EAB2D4-4955-436C-8575-E1A89DADEA83}"/>
              </a:ext>
            </a:extLst>
          </p:cNvPr>
          <p:cNvSpPr/>
          <p:nvPr/>
        </p:nvSpPr>
        <p:spPr>
          <a:xfrm>
            <a:off x="8946222" y="1807655"/>
            <a:ext cx="1721042" cy="172104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hangingPunct="0"/>
            <a:endParaRPr lang="ru-RU" sz="1200" kern="0">
              <a:solidFill>
                <a:srgbClr val="FFFFFF"/>
              </a:solidFill>
              <a:latin typeface="Calibri"/>
              <a:cs typeface="Calibri"/>
              <a:sym typeface="Calibri"/>
            </a:endParaRPr>
          </a:p>
        </p:txBody>
      </p:sp>
      <p:pic>
        <p:nvPicPr>
          <p:cNvPr id="5" name="Gráfico 4" descr="Signo de interrogación">
            <a:extLst>
              <a:ext uri="{FF2B5EF4-FFF2-40B4-BE49-F238E27FC236}">
                <a16:creationId xmlns:a16="http://schemas.microsoft.com/office/drawing/2014/main" id="{E55F71B2-DB2B-4F63-83D8-D0CF4C8621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4197" y="2068387"/>
            <a:ext cx="990600" cy="990600"/>
          </a:xfrm>
          <a:prstGeom prst="rect">
            <a:avLst/>
          </a:prstGeom>
        </p:spPr>
      </p:pic>
      <p:sp>
        <p:nvSpPr>
          <p:cNvPr id="21" name="TextBox 17">
            <a:extLst>
              <a:ext uri="{FF2B5EF4-FFF2-40B4-BE49-F238E27FC236}">
                <a16:creationId xmlns:a16="http://schemas.microsoft.com/office/drawing/2014/main" id="{CA484A78-5259-4DB7-9080-6360C672B194}"/>
              </a:ext>
            </a:extLst>
          </p:cNvPr>
          <p:cNvSpPr txBox="1"/>
          <p:nvPr/>
        </p:nvSpPr>
        <p:spPr>
          <a:xfrm>
            <a:off x="9116669" y="3916375"/>
            <a:ext cx="1896063" cy="1569340"/>
          </a:xfrm>
          <a:prstGeom prst="rect">
            <a:avLst/>
          </a:prstGeom>
          <a:noFill/>
        </p:spPr>
        <p:txBody>
          <a:bodyPr wrap="square">
            <a:spAutoFit/>
          </a:bodyPr>
          <a:lstStyle/>
          <a:p>
            <a:pPr defTabSz="914263">
              <a:lnSpc>
                <a:spcPct val="90000"/>
              </a:lnSpc>
              <a:spcBef>
                <a:spcPts val="1000"/>
              </a:spcBef>
              <a:spcAft>
                <a:spcPts val="400"/>
              </a:spcAft>
              <a:buSzPct val="100000"/>
              <a:defRPr sz="1800" b="0" i="0" u="none" strike="noStrike" kern="0" cap="none" spc="0" baseline="0">
                <a:solidFill>
                  <a:srgbClr val="000000"/>
                </a:solidFill>
                <a:uFillTx/>
              </a:defRPr>
            </a:pPr>
            <a:r>
              <a:rPr lang="en-US" sz="2133" dirty="0">
                <a:solidFill>
                  <a:srgbClr val="FFFFFF"/>
                </a:solidFill>
                <a:latin typeface="Montserrat Light"/>
                <a:cs typeface="Calibri" panose="020F0502020204030204" pitchFamily="34" charset="0"/>
                <a:sym typeface="Calibri"/>
              </a:rPr>
              <a:t>There will be a Q&amp;A session at the end of the webinar</a:t>
            </a:r>
          </a:p>
        </p:txBody>
      </p:sp>
      <p:sp>
        <p:nvSpPr>
          <p:cNvPr id="6" name="Rectangle 5">
            <a:extLst>
              <a:ext uri="{FF2B5EF4-FFF2-40B4-BE49-F238E27FC236}">
                <a16:creationId xmlns:a16="http://schemas.microsoft.com/office/drawing/2014/main" id="{821132DA-F1CC-D8C2-3FAE-C877755E515E}"/>
              </a:ext>
            </a:extLst>
          </p:cNvPr>
          <p:cNvSpPr/>
          <p:nvPr/>
        </p:nvSpPr>
        <p:spPr>
          <a:xfrm>
            <a:off x="350880" y="352426"/>
            <a:ext cx="2430420" cy="10853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13D6BDD-2672-AD64-4A29-2DB944851B8A}"/>
              </a:ext>
            </a:extLst>
          </p:cNvPr>
          <p:cNvPicPr>
            <a:picLocks noChangeAspect="1"/>
          </p:cNvPicPr>
          <p:nvPr/>
        </p:nvPicPr>
        <p:blipFill>
          <a:blip r:embed="rId14"/>
          <a:stretch>
            <a:fillRect/>
          </a:stretch>
        </p:blipFill>
        <p:spPr>
          <a:xfrm>
            <a:off x="587094" y="716890"/>
            <a:ext cx="1998921" cy="356444"/>
          </a:xfrm>
          <a:prstGeom prst="rect">
            <a:avLst/>
          </a:prstGeom>
        </p:spPr>
      </p:pic>
    </p:spTree>
    <p:extLst>
      <p:ext uri="{BB962C8B-B14F-4D97-AF65-F5344CB8AC3E}">
        <p14:creationId xmlns:p14="http://schemas.microsoft.com/office/powerpoint/2010/main" val="196782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3074" y="5370800"/>
            <a:ext cx="9805852" cy="34163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Light" panose="020B0502040204020203" pitchFamily="34" charset="0"/>
              </a:rPr>
            </a:br>
            <a:br>
              <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Light" panose="020B0502040204020203" pitchFamily="34" charset="0"/>
              </a:rPr>
            </a:br>
            <a:r>
              <a:rPr kumimoji="0" lang="en-US" sz="3600" b="1" i="0" u="none" strike="noStrike" kern="1200" cap="none" spc="0" normalizeH="0" baseline="0" noProof="0" dirty="0">
                <a:ln>
                  <a:noFill/>
                </a:ln>
                <a:solidFill>
                  <a:srgbClr val="C00000"/>
                </a:solidFill>
                <a:effectLst/>
                <a:uLnTx/>
                <a:uFillTx/>
                <a:latin typeface="Sylfaen" panose="010A0502050306030303" pitchFamily="18" charset="0"/>
                <a:ea typeface="Open Sans Extrabold" panose="020B0906030804020204" pitchFamily="34" charset="0"/>
                <a:cs typeface="WeblySleek UI Semibold" panose="020B0702040204020203" pitchFamily="34" charset="0"/>
              </a:rPr>
              <a:t>THANK YOU</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54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Semibold" panose="020B0702040204020203" pitchFamily="34" charset="0"/>
              </a:rPr>
            </a:br>
            <a:br>
              <a:rPr kumimoji="0" lang="en-US" sz="54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Semibold" panose="020B0702040204020203" pitchFamily="34" charset="0"/>
              </a:rPr>
            </a:br>
            <a:br>
              <a:rPr kumimoji="0" lang="en-US" sz="1800" b="0"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Light" panose="020B0502040204020203" pitchFamily="34" charset="0"/>
              </a:rPr>
            </a:br>
            <a:endParaRPr kumimoji="0" lang="en-US" sz="1800" b="0" i="0" u="none" strike="noStrike" kern="1200" cap="none" spc="0" normalizeH="0" baseline="0" noProof="0" dirty="0">
              <a:ln>
                <a:noFill/>
              </a:ln>
              <a:solidFill>
                <a:srgbClr val="C00000"/>
              </a:solidFill>
              <a:effectLst/>
              <a:uLnTx/>
              <a:uFillTx/>
              <a:latin typeface="Sylfaen" panose="010A0502050306030303" pitchFamily="18" charset="0"/>
              <a:ea typeface="+mn-ea"/>
              <a:cs typeface="+mn-cs"/>
            </a:endParaRPr>
          </a:p>
        </p:txBody>
      </p:sp>
      <p:graphicFrame>
        <p:nvGraphicFramePr>
          <p:cNvPr id="5" name="Object 3"/>
          <p:cNvGraphicFramePr>
            <a:graphicFrameLocks noChangeAspect="1"/>
          </p:cNvGraphicFramePr>
          <p:nvPr/>
        </p:nvGraphicFramePr>
        <p:xfrm>
          <a:off x="114243" y="0"/>
          <a:ext cx="1489967" cy="1463716"/>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p:cNvPicPr/>
                      <p:nvPr/>
                    </p:nvPicPr>
                    <p:blipFill>
                      <a:blip r:embed="rId3"/>
                      <a:stretch>
                        <a:fillRect/>
                      </a:stretch>
                    </p:blipFill>
                    <p:spPr>
                      <a:xfrm>
                        <a:off x="114243" y="0"/>
                        <a:ext cx="1489967" cy="1463716"/>
                      </a:xfrm>
                      <a:prstGeom prst="rect">
                        <a:avLst/>
                      </a:prstGeom>
                    </p:spPr>
                  </p:pic>
                </p:oleObj>
              </mc:Fallback>
            </mc:AlternateContent>
          </a:graphicData>
        </a:graphic>
      </p:graphicFrame>
      <p:sp>
        <p:nvSpPr>
          <p:cNvPr id="8" name="Rectangle 8"/>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14.jpg">
            <a:extLst>
              <a:ext uri="{FF2B5EF4-FFF2-40B4-BE49-F238E27FC236}">
                <a16:creationId xmlns:a16="http://schemas.microsoft.com/office/drawing/2014/main" id="{78FFA85C-926B-3463-CF47-AAB9ED83C497}"/>
              </a:ext>
            </a:extLst>
          </p:cNvPr>
          <p:cNvPicPr/>
          <p:nvPr/>
        </p:nvPicPr>
        <p:blipFill>
          <a:blip r:embed="rId4"/>
          <a:srcRect/>
          <a:stretch>
            <a:fillRect/>
          </a:stretch>
        </p:blipFill>
        <p:spPr>
          <a:xfrm>
            <a:off x="1789611" y="120316"/>
            <a:ext cx="9805851" cy="57390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022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txBox="1">
            <a:spLocks/>
          </p:cNvSpPr>
          <p:nvPr/>
        </p:nvSpPr>
        <p:spPr>
          <a:xfrm>
            <a:off x="1459228" y="2470443"/>
            <a:ext cx="10732772" cy="244013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rPr>
              <a:t>Lebanese Red Cross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rPr>
              <a:t>Disaster Management Sector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rPr>
              <a:t>Economic Security Program</a:t>
            </a:r>
            <a:br>
              <a:rPr kumimoji="0" lang="en-US" sz="4800" b="1"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rPr>
            </a:br>
            <a:r>
              <a:rPr kumimoji="0" lang="en-US" sz="3900" b="1" i="1"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rPr>
              <a:t>Cash Preparedness</a:t>
            </a:r>
            <a:endParaRPr kumimoji="0" lang="en-US" sz="3900" b="0" i="1"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j-ea"/>
              <a:cs typeface="+mj-cs"/>
            </a:endParaRPr>
          </a:p>
        </p:txBody>
      </p:sp>
      <p:sp>
        <p:nvSpPr>
          <p:cNvPr id="2" name="Rectangle 1"/>
          <p:cNvSpPr/>
          <p:nvPr/>
        </p:nvSpPr>
        <p:spPr>
          <a:xfrm>
            <a:off x="1285875" y="2238374"/>
            <a:ext cx="173353" cy="244013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3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3B8FCD-EF4A-2FDC-DBBD-933E8FC8003E}"/>
              </a:ext>
            </a:extLst>
          </p:cNvPr>
          <p:cNvSpPr>
            <a:spLocks noGrp="1"/>
          </p:cNvSpPr>
          <p:nvPr>
            <p:ph type="title"/>
          </p:nvPr>
        </p:nvSpPr>
        <p:spPr>
          <a:xfrm>
            <a:off x="-1278" y="-28698"/>
            <a:ext cx="9486342" cy="1325563"/>
          </a:xfrm>
        </p:spPr>
        <p:txBody>
          <a:bodyPr>
            <a:normAutofit/>
          </a:bodyPr>
          <a:lstStyle/>
          <a:p>
            <a:r>
              <a:rPr lang="en-US" sz="4000" b="1" dirty="0"/>
              <a:t>Disaster Management Sector</a:t>
            </a:r>
            <a:endParaRPr lang="en-US" sz="4000" dirty="0"/>
          </a:p>
        </p:txBody>
      </p:sp>
      <p:pic>
        <p:nvPicPr>
          <p:cNvPr id="47" name="Picture 46">
            <a:extLst>
              <a:ext uri="{FF2B5EF4-FFF2-40B4-BE49-F238E27FC236}">
                <a16:creationId xmlns:a16="http://schemas.microsoft.com/office/drawing/2014/main" id="{46BBEFFD-136F-EBFB-0273-1330BD9405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165135" y="2408071"/>
            <a:ext cx="219242" cy="326751"/>
          </a:xfrm>
          <a:prstGeom prst="rect">
            <a:avLst/>
          </a:prstGeom>
        </p:spPr>
      </p:pic>
      <p:pic>
        <p:nvPicPr>
          <p:cNvPr id="55" name="Picture 54">
            <a:extLst>
              <a:ext uri="{FF2B5EF4-FFF2-40B4-BE49-F238E27FC236}">
                <a16:creationId xmlns:a16="http://schemas.microsoft.com/office/drawing/2014/main" id="{7B26CC6D-A81E-BD07-4E07-FB732175AD3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764918" y="3970441"/>
            <a:ext cx="219242" cy="326751"/>
          </a:xfrm>
          <a:prstGeom prst="rect">
            <a:avLst/>
          </a:prstGeom>
        </p:spPr>
      </p:pic>
      <p:sp>
        <p:nvSpPr>
          <p:cNvPr id="74" name="TextBox 73">
            <a:extLst>
              <a:ext uri="{FF2B5EF4-FFF2-40B4-BE49-F238E27FC236}">
                <a16:creationId xmlns:a16="http://schemas.microsoft.com/office/drawing/2014/main" id="{5C771BD7-B090-641C-36CA-5BB847983733}"/>
              </a:ext>
            </a:extLst>
          </p:cNvPr>
          <p:cNvSpPr txBox="1"/>
          <p:nvPr/>
        </p:nvSpPr>
        <p:spPr>
          <a:xfrm>
            <a:off x="10357501" y="5946337"/>
            <a:ext cx="11224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DM Team</a:t>
            </a:r>
          </a:p>
        </p:txBody>
      </p:sp>
      <p:pic>
        <p:nvPicPr>
          <p:cNvPr id="85" name="Picture 84">
            <a:extLst>
              <a:ext uri="{FF2B5EF4-FFF2-40B4-BE49-F238E27FC236}">
                <a16:creationId xmlns:a16="http://schemas.microsoft.com/office/drawing/2014/main" id="{E36E43BC-EA0B-19E0-60D3-6697241A2AE9}"/>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8939279" y="1436031"/>
            <a:ext cx="309004" cy="217161"/>
          </a:xfrm>
          <a:prstGeom prst="rect">
            <a:avLst/>
          </a:prstGeom>
        </p:spPr>
      </p:pic>
      <p:pic>
        <p:nvPicPr>
          <p:cNvPr id="87" name="Picture 86">
            <a:extLst>
              <a:ext uri="{FF2B5EF4-FFF2-40B4-BE49-F238E27FC236}">
                <a16:creationId xmlns:a16="http://schemas.microsoft.com/office/drawing/2014/main" id="{2A73500F-4FB1-522E-1EF7-A9C121E51A49}"/>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8120254" y="5405638"/>
            <a:ext cx="309004" cy="217161"/>
          </a:xfrm>
          <a:prstGeom prst="rect">
            <a:avLst/>
          </a:prstGeom>
        </p:spPr>
      </p:pic>
      <p:pic>
        <p:nvPicPr>
          <p:cNvPr id="88" name="Picture 87">
            <a:extLst>
              <a:ext uri="{FF2B5EF4-FFF2-40B4-BE49-F238E27FC236}">
                <a16:creationId xmlns:a16="http://schemas.microsoft.com/office/drawing/2014/main" id="{C816A68C-0D1E-CBED-CC95-62792F6F9E38}"/>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7315766" y="4848258"/>
            <a:ext cx="309004" cy="217161"/>
          </a:xfrm>
          <a:prstGeom prst="rect">
            <a:avLst/>
          </a:prstGeom>
        </p:spPr>
      </p:pic>
      <p:pic>
        <p:nvPicPr>
          <p:cNvPr id="89" name="Picture 88">
            <a:extLst>
              <a:ext uri="{FF2B5EF4-FFF2-40B4-BE49-F238E27FC236}">
                <a16:creationId xmlns:a16="http://schemas.microsoft.com/office/drawing/2014/main" id="{EFC8FABF-FA3B-1E4B-00A0-5955373FE29D}"/>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10282512" y="5889355"/>
            <a:ext cx="219242" cy="326751"/>
          </a:xfrm>
          <a:prstGeom prst="rect">
            <a:avLst/>
          </a:prstGeom>
        </p:spPr>
      </p:pic>
      <p:pic>
        <p:nvPicPr>
          <p:cNvPr id="90" name="Picture 89">
            <a:extLst>
              <a:ext uri="{FF2B5EF4-FFF2-40B4-BE49-F238E27FC236}">
                <a16:creationId xmlns:a16="http://schemas.microsoft.com/office/drawing/2014/main" id="{EF8F6576-E733-2689-3AAF-81952582F3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1731" y="6270975"/>
            <a:ext cx="296419" cy="306711"/>
          </a:xfrm>
          <a:prstGeom prst="rect">
            <a:avLst/>
          </a:prstGeom>
        </p:spPr>
      </p:pic>
      <p:sp>
        <p:nvSpPr>
          <p:cNvPr id="92" name="TextBox 91">
            <a:extLst>
              <a:ext uri="{FF2B5EF4-FFF2-40B4-BE49-F238E27FC236}">
                <a16:creationId xmlns:a16="http://schemas.microsoft.com/office/drawing/2014/main" id="{44593D1B-7A34-4B97-B231-1D79FE6D7D8D}"/>
              </a:ext>
            </a:extLst>
          </p:cNvPr>
          <p:cNvSpPr txBox="1"/>
          <p:nvPr/>
        </p:nvSpPr>
        <p:spPr>
          <a:xfrm>
            <a:off x="10291419" y="6316866"/>
            <a:ext cx="149191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Warehouses</a:t>
            </a:r>
          </a:p>
        </p:txBody>
      </p:sp>
      <p:sp>
        <p:nvSpPr>
          <p:cNvPr id="96" name="Rounded Rectangle 130">
            <a:extLst>
              <a:ext uri="{FF2B5EF4-FFF2-40B4-BE49-F238E27FC236}">
                <a16:creationId xmlns:a16="http://schemas.microsoft.com/office/drawing/2014/main" id="{AE285AE9-76A3-98E9-7AFA-71E15F3BAA0C}"/>
              </a:ext>
            </a:extLst>
          </p:cNvPr>
          <p:cNvSpPr/>
          <p:nvPr/>
        </p:nvSpPr>
        <p:spPr>
          <a:xfrm>
            <a:off x="5819125" y="4729912"/>
            <a:ext cx="1000464" cy="22692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E0C6F3C4-F22A-B3C9-9BD2-C742E65AB9EB}"/>
              </a:ext>
            </a:extLst>
          </p:cNvPr>
          <p:cNvSpPr txBox="1"/>
          <p:nvPr/>
        </p:nvSpPr>
        <p:spPr>
          <a:xfrm>
            <a:off x="5889240" y="4729912"/>
            <a:ext cx="89012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DM Team</a:t>
            </a:r>
          </a:p>
        </p:txBody>
      </p:sp>
      <p:sp>
        <p:nvSpPr>
          <p:cNvPr id="98" name="Rounded Rectangle 161">
            <a:extLst>
              <a:ext uri="{FF2B5EF4-FFF2-40B4-BE49-F238E27FC236}">
                <a16:creationId xmlns:a16="http://schemas.microsoft.com/office/drawing/2014/main" id="{AB1F125E-42C1-CCB3-8201-B775FC943EB8}"/>
              </a:ext>
            </a:extLst>
          </p:cNvPr>
          <p:cNvSpPr/>
          <p:nvPr/>
        </p:nvSpPr>
        <p:spPr>
          <a:xfrm>
            <a:off x="5835421" y="4372299"/>
            <a:ext cx="984168" cy="217162"/>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E24E2338-CCA4-13DD-D4D1-0AB51B19E582}"/>
              </a:ext>
            </a:extLst>
          </p:cNvPr>
          <p:cNvSpPr txBox="1"/>
          <p:nvPr/>
        </p:nvSpPr>
        <p:spPr>
          <a:xfrm>
            <a:off x="5843379" y="4354751"/>
            <a:ext cx="10004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DM Center</a:t>
            </a:r>
          </a:p>
        </p:txBody>
      </p:sp>
      <p:cxnSp>
        <p:nvCxnSpPr>
          <p:cNvPr id="104" name="Straight Arrow Connector 103">
            <a:extLst>
              <a:ext uri="{FF2B5EF4-FFF2-40B4-BE49-F238E27FC236}">
                <a16:creationId xmlns:a16="http://schemas.microsoft.com/office/drawing/2014/main" id="{C30AF232-0FD5-CF76-640C-81032A2CEA22}"/>
              </a:ext>
            </a:extLst>
          </p:cNvPr>
          <p:cNvCxnSpPr>
            <a:cxnSpLocks/>
            <a:stCxn id="96" idx="3"/>
            <a:endCxn id="62" idx="1"/>
          </p:cNvCxnSpPr>
          <p:nvPr/>
        </p:nvCxnSpPr>
        <p:spPr>
          <a:xfrm flipV="1">
            <a:off x="6819589" y="4766897"/>
            <a:ext cx="446438" cy="76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2" name="Rectangle 131">
            <a:extLst>
              <a:ext uri="{FF2B5EF4-FFF2-40B4-BE49-F238E27FC236}">
                <a16:creationId xmlns:a16="http://schemas.microsoft.com/office/drawing/2014/main" id="{538C4E30-F7C8-AE23-F4EA-1FA32CF63830}"/>
              </a:ext>
            </a:extLst>
          </p:cNvPr>
          <p:cNvSpPr/>
          <p:nvPr/>
        </p:nvSpPr>
        <p:spPr>
          <a:xfrm>
            <a:off x="91526" y="919004"/>
            <a:ext cx="7698464" cy="1874087"/>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Disaster Management Sector (DMS) is one of the </a:t>
            </a:r>
            <a:r>
              <a:rPr kumimoji="0" lang="en-US"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Operational Sector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within the Lebanese Red Cross (LRC).It was established in 2013 as a unit and then became an Operational Sector since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DMS Goal: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DMS is committed to ensuring the appropriate level of preparedness and implementing timely and effective response and sustainable recovery efforts in the event of disasters, emergencies, and crises, all while utilizing a people-centered approach</a:t>
            </a:r>
          </a:p>
        </p:txBody>
      </p:sp>
      <p:pic>
        <p:nvPicPr>
          <p:cNvPr id="134" name="Picture 133">
            <a:extLst>
              <a:ext uri="{FF2B5EF4-FFF2-40B4-BE49-F238E27FC236}">
                <a16:creationId xmlns:a16="http://schemas.microsoft.com/office/drawing/2014/main" id="{9CDEEDE6-29C4-DCDA-BFC6-8223B6A0439C}"/>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7640309" y="3887230"/>
            <a:ext cx="309004" cy="217161"/>
          </a:xfrm>
          <a:prstGeom prst="rect">
            <a:avLst/>
          </a:prstGeom>
        </p:spPr>
      </p:pic>
      <p:grpSp>
        <p:nvGrpSpPr>
          <p:cNvPr id="20" name="Group 19">
            <a:extLst>
              <a:ext uri="{FF2B5EF4-FFF2-40B4-BE49-F238E27FC236}">
                <a16:creationId xmlns:a16="http://schemas.microsoft.com/office/drawing/2014/main" id="{0621141E-28FB-BFD4-37C2-1EF95724CF00}"/>
              </a:ext>
            </a:extLst>
          </p:cNvPr>
          <p:cNvGrpSpPr/>
          <p:nvPr/>
        </p:nvGrpSpPr>
        <p:grpSpPr>
          <a:xfrm>
            <a:off x="6288352" y="283027"/>
            <a:ext cx="5977568" cy="6574973"/>
            <a:chOff x="6288352" y="283027"/>
            <a:chExt cx="5977568" cy="6574973"/>
          </a:xfrm>
        </p:grpSpPr>
        <p:pic>
          <p:nvPicPr>
            <p:cNvPr id="37" name="Picture 36">
              <a:extLst>
                <a:ext uri="{FF2B5EF4-FFF2-40B4-BE49-F238E27FC236}">
                  <a16:creationId xmlns:a16="http://schemas.microsoft.com/office/drawing/2014/main" id="{28E49DCE-9D4C-159D-38AA-6B3A04649B8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949" b="96051" l="0" r="92512"/>
                      </a14:imgEffect>
                    </a14:imgLayer>
                  </a14:imgProps>
                </a:ext>
                <a:ext uri="{28A0092B-C50C-407E-A947-70E740481C1C}">
                  <a14:useLocalDpi xmlns:a14="http://schemas.microsoft.com/office/drawing/2010/main" val="0"/>
                </a:ext>
              </a:extLst>
            </a:blip>
            <a:srcRect t="3128" b="3633"/>
            <a:stretch/>
          </p:blipFill>
          <p:spPr>
            <a:xfrm>
              <a:off x="6288352" y="283027"/>
              <a:ext cx="5977568" cy="6574973"/>
            </a:xfrm>
            <a:prstGeom prst="rect">
              <a:avLst/>
            </a:prstGeom>
          </p:spPr>
        </p:pic>
        <p:pic>
          <p:nvPicPr>
            <p:cNvPr id="38" name="Picture 37">
              <a:extLst>
                <a:ext uri="{FF2B5EF4-FFF2-40B4-BE49-F238E27FC236}">
                  <a16:creationId xmlns:a16="http://schemas.microsoft.com/office/drawing/2014/main" id="{D751FDE0-003F-BA48-94D2-0FB65B58572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9485064" y="1705247"/>
              <a:ext cx="219242" cy="326751"/>
            </a:xfrm>
            <a:prstGeom prst="rect">
              <a:avLst/>
            </a:prstGeom>
          </p:spPr>
        </p:pic>
        <p:pic>
          <p:nvPicPr>
            <p:cNvPr id="39" name="Picture 38">
              <a:extLst>
                <a:ext uri="{FF2B5EF4-FFF2-40B4-BE49-F238E27FC236}">
                  <a16:creationId xmlns:a16="http://schemas.microsoft.com/office/drawing/2014/main" id="{8AB08E9C-7545-EF99-0C7B-CFECD06E97C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9158521" y="2109364"/>
              <a:ext cx="219242" cy="326751"/>
            </a:xfrm>
            <a:prstGeom prst="rect">
              <a:avLst/>
            </a:prstGeom>
          </p:spPr>
        </p:pic>
        <p:pic>
          <p:nvPicPr>
            <p:cNvPr id="40" name="Picture 39">
              <a:extLst>
                <a:ext uri="{FF2B5EF4-FFF2-40B4-BE49-F238E27FC236}">
                  <a16:creationId xmlns:a16="http://schemas.microsoft.com/office/drawing/2014/main" id="{7F93F1DE-5415-2DE1-47F4-98EEB149F82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974779" y="1776062"/>
              <a:ext cx="219242" cy="326751"/>
            </a:xfrm>
            <a:prstGeom prst="rect">
              <a:avLst/>
            </a:prstGeom>
          </p:spPr>
        </p:pic>
        <p:pic>
          <p:nvPicPr>
            <p:cNvPr id="41" name="Picture 40">
              <a:extLst>
                <a:ext uri="{FF2B5EF4-FFF2-40B4-BE49-F238E27FC236}">
                  <a16:creationId xmlns:a16="http://schemas.microsoft.com/office/drawing/2014/main" id="{3FDBB8C1-52D1-6A80-4D5A-6D97CDEB67A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640614" y="1835224"/>
              <a:ext cx="219242" cy="326751"/>
            </a:xfrm>
            <a:prstGeom prst="rect">
              <a:avLst/>
            </a:prstGeom>
          </p:spPr>
        </p:pic>
        <p:pic>
          <p:nvPicPr>
            <p:cNvPr id="42" name="Picture 41">
              <a:extLst>
                <a:ext uri="{FF2B5EF4-FFF2-40B4-BE49-F238E27FC236}">
                  <a16:creationId xmlns:a16="http://schemas.microsoft.com/office/drawing/2014/main" id="{10D118F7-AE85-163B-912F-784CBCB607F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390197" y="2150241"/>
              <a:ext cx="219242" cy="326751"/>
            </a:xfrm>
            <a:prstGeom prst="rect">
              <a:avLst/>
            </a:prstGeom>
          </p:spPr>
        </p:pic>
        <p:pic>
          <p:nvPicPr>
            <p:cNvPr id="43" name="Picture 42">
              <a:extLst>
                <a:ext uri="{FF2B5EF4-FFF2-40B4-BE49-F238E27FC236}">
                  <a16:creationId xmlns:a16="http://schemas.microsoft.com/office/drawing/2014/main" id="{AA20E0A1-6CB2-EA54-F690-D26BACA9ECE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9117440" y="1202509"/>
              <a:ext cx="219242" cy="326751"/>
            </a:xfrm>
            <a:prstGeom prst="rect">
              <a:avLst/>
            </a:prstGeom>
          </p:spPr>
        </p:pic>
        <p:pic>
          <p:nvPicPr>
            <p:cNvPr id="44" name="Picture 43">
              <a:extLst>
                <a:ext uri="{FF2B5EF4-FFF2-40B4-BE49-F238E27FC236}">
                  <a16:creationId xmlns:a16="http://schemas.microsoft.com/office/drawing/2014/main" id="{7C94711F-10AE-9E77-6CBB-C3F158EB533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9809396" y="1017414"/>
              <a:ext cx="219242" cy="326751"/>
            </a:xfrm>
            <a:prstGeom prst="rect">
              <a:avLst/>
            </a:prstGeom>
          </p:spPr>
        </p:pic>
        <p:pic>
          <p:nvPicPr>
            <p:cNvPr id="45" name="Picture 44">
              <a:extLst>
                <a:ext uri="{FF2B5EF4-FFF2-40B4-BE49-F238E27FC236}">
                  <a16:creationId xmlns:a16="http://schemas.microsoft.com/office/drawing/2014/main" id="{F5C93582-A11D-B005-D3CB-3F8EFC3BCC7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10273736" y="1491912"/>
              <a:ext cx="219242" cy="326751"/>
            </a:xfrm>
            <a:prstGeom prst="rect">
              <a:avLst/>
            </a:prstGeom>
          </p:spPr>
        </p:pic>
        <p:pic>
          <p:nvPicPr>
            <p:cNvPr id="48" name="Picture 47">
              <a:extLst>
                <a:ext uri="{FF2B5EF4-FFF2-40B4-BE49-F238E27FC236}">
                  <a16:creationId xmlns:a16="http://schemas.microsoft.com/office/drawing/2014/main" id="{C010FBAE-1ED9-F1B0-D5A1-C4DC7B6DB06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055514" y="3079757"/>
              <a:ext cx="219242" cy="326751"/>
            </a:xfrm>
            <a:prstGeom prst="rect">
              <a:avLst/>
            </a:prstGeom>
          </p:spPr>
        </p:pic>
        <p:pic>
          <p:nvPicPr>
            <p:cNvPr id="50" name="Picture 49">
              <a:extLst>
                <a:ext uri="{FF2B5EF4-FFF2-40B4-BE49-F238E27FC236}">
                  <a16:creationId xmlns:a16="http://schemas.microsoft.com/office/drawing/2014/main" id="{DB9C0FB7-7766-B5A6-4997-C48808FD83B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453119" y="3629915"/>
              <a:ext cx="219242" cy="326751"/>
            </a:xfrm>
            <a:prstGeom prst="rect">
              <a:avLst/>
            </a:prstGeom>
          </p:spPr>
        </p:pic>
        <p:pic>
          <p:nvPicPr>
            <p:cNvPr id="51" name="Picture 50">
              <a:extLst>
                <a:ext uri="{FF2B5EF4-FFF2-40B4-BE49-F238E27FC236}">
                  <a16:creationId xmlns:a16="http://schemas.microsoft.com/office/drawing/2014/main" id="{7D7F0D3D-6B67-FDEE-4074-8FDEEE02649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7789990" y="3631744"/>
              <a:ext cx="219242" cy="326751"/>
            </a:xfrm>
            <a:prstGeom prst="rect">
              <a:avLst/>
            </a:prstGeom>
          </p:spPr>
        </p:pic>
        <p:pic>
          <p:nvPicPr>
            <p:cNvPr id="52" name="Picture 51">
              <a:extLst>
                <a:ext uri="{FF2B5EF4-FFF2-40B4-BE49-F238E27FC236}">
                  <a16:creationId xmlns:a16="http://schemas.microsoft.com/office/drawing/2014/main" id="{54115951-D98F-8560-B595-ED8FBB49DD6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7683082" y="3348052"/>
              <a:ext cx="219242" cy="326751"/>
            </a:xfrm>
            <a:prstGeom prst="rect">
              <a:avLst/>
            </a:prstGeom>
          </p:spPr>
        </p:pic>
        <p:pic>
          <p:nvPicPr>
            <p:cNvPr id="54" name="Picture 53">
              <a:extLst>
                <a:ext uri="{FF2B5EF4-FFF2-40B4-BE49-F238E27FC236}">
                  <a16:creationId xmlns:a16="http://schemas.microsoft.com/office/drawing/2014/main" id="{7F988398-F94C-D446-6316-F11B936F2D2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9086716" y="3725164"/>
              <a:ext cx="219242" cy="326751"/>
            </a:xfrm>
            <a:prstGeom prst="rect">
              <a:avLst/>
            </a:prstGeom>
          </p:spPr>
        </p:pic>
        <p:pic>
          <p:nvPicPr>
            <p:cNvPr id="56" name="Picture 55">
              <a:extLst>
                <a:ext uri="{FF2B5EF4-FFF2-40B4-BE49-F238E27FC236}">
                  <a16:creationId xmlns:a16="http://schemas.microsoft.com/office/drawing/2014/main" id="{A76C0A47-0FD5-4A5E-E8F4-37A75522D8B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625908" y="4860717"/>
              <a:ext cx="219242" cy="326751"/>
            </a:xfrm>
            <a:prstGeom prst="rect">
              <a:avLst/>
            </a:prstGeom>
          </p:spPr>
        </p:pic>
        <p:pic>
          <p:nvPicPr>
            <p:cNvPr id="57" name="Picture 56">
              <a:extLst>
                <a:ext uri="{FF2B5EF4-FFF2-40B4-BE49-F238E27FC236}">
                  <a16:creationId xmlns:a16="http://schemas.microsoft.com/office/drawing/2014/main" id="{428D3F06-B40A-EC69-4CB5-80C9B210250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8323655" y="5187468"/>
              <a:ext cx="219242" cy="326751"/>
            </a:xfrm>
            <a:prstGeom prst="rect">
              <a:avLst/>
            </a:prstGeom>
          </p:spPr>
        </p:pic>
        <p:pic>
          <p:nvPicPr>
            <p:cNvPr id="60" name="Picture 59">
              <a:extLst>
                <a:ext uri="{FF2B5EF4-FFF2-40B4-BE49-F238E27FC236}">
                  <a16:creationId xmlns:a16="http://schemas.microsoft.com/office/drawing/2014/main" id="{B5211AC1-56F6-1EBE-5A45-4F4FDE9500C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7313936" y="6260954"/>
              <a:ext cx="219242" cy="326751"/>
            </a:xfrm>
            <a:prstGeom prst="rect">
              <a:avLst/>
            </a:prstGeom>
          </p:spPr>
        </p:pic>
        <p:pic>
          <p:nvPicPr>
            <p:cNvPr id="61" name="Picture 60">
              <a:extLst>
                <a:ext uri="{FF2B5EF4-FFF2-40B4-BE49-F238E27FC236}">
                  <a16:creationId xmlns:a16="http://schemas.microsoft.com/office/drawing/2014/main" id="{5FA92440-CB5C-3433-21CD-D80620ADFC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6722643" y="5850197"/>
              <a:ext cx="219242" cy="326751"/>
            </a:xfrm>
            <a:prstGeom prst="rect">
              <a:avLst/>
            </a:prstGeom>
          </p:spPr>
        </p:pic>
        <p:pic>
          <p:nvPicPr>
            <p:cNvPr id="62" name="Picture 61">
              <a:extLst>
                <a:ext uri="{FF2B5EF4-FFF2-40B4-BE49-F238E27FC236}">
                  <a16:creationId xmlns:a16="http://schemas.microsoft.com/office/drawing/2014/main" id="{EC47E629-21A9-6017-3E85-E75B05844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625" l="0" r="48276"/>
                      </a14:imgEffect>
                    </a14:imgLayer>
                  </a14:imgProps>
                </a:ext>
                <a:ext uri="{28A0092B-C50C-407E-A947-70E740481C1C}">
                  <a14:useLocalDpi xmlns:a14="http://schemas.microsoft.com/office/drawing/2010/main" val="0"/>
                </a:ext>
              </a:extLst>
            </a:blip>
            <a:srcRect r="44471"/>
            <a:stretch/>
          </p:blipFill>
          <p:spPr>
            <a:xfrm>
              <a:off x="7266027" y="4603521"/>
              <a:ext cx="219242" cy="326751"/>
            </a:xfrm>
            <a:prstGeom prst="rect">
              <a:avLst/>
            </a:prstGeom>
          </p:spPr>
        </p:pic>
        <p:pic>
          <p:nvPicPr>
            <p:cNvPr id="84" name="Picture 83">
              <a:extLst>
                <a:ext uri="{FF2B5EF4-FFF2-40B4-BE49-F238E27FC236}">
                  <a16:creationId xmlns:a16="http://schemas.microsoft.com/office/drawing/2014/main" id="{DB9CB177-3629-5CAE-FE54-FD1077BF01CA}"/>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10434085" y="1491912"/>
              <a:ext cx="309004" cy="217161"/>
            </a:xfrm>
            <a:prstGeom prst="rect">
              <a:avLst/>
            </a:prstGeom>
          </p:spPr>
        </p:pic>
        <p:pic>
          <p:nvPicPr>
            <p:cNvPr id="86" name="Picture 85">
              <a:extLst>
                <a:ext uri="{FF2B5EF4-FFF2-40B4-BE49-F238E27FC236}">
                  <a16:creationId xmlns:a16="http://schemas.microsoft.com/office/drawing/2014/main" id="{123013A0-C6EF-E6EB-AF03-C49A0136EADF}"/>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9539554" y="913699"/>
              <a:ext cx="309004" cy="217161"/>
            </a:xfrm>
            <a:prstGeom prst="rect">
              <a:avLst/>
            </a:prstGeom>
          </p:spPr>
        </p:pic>
        <p:cxnSp>
          <p:nvCxnSpPr>
            <p:cNvPr id="101" name="Straight Arrow Connector 100">
              <a:extLst>
                <a:ext uri="{FF2B5EF4-FFF2-40B4-BE49-F238E27FC236}">
                  <a16:creationId xmlns:a16="http://schemas.microsoft.com/office/drawing/2014/main" id="{C372DFD4-0B29-D2F6-C74F-1C7ECB2D1029}"/>
                </a:ext>
              </a:extLst>
            </p:cNvPr>
            <p:cNvCxnSpPr>
              <a:cxnSpLocks/>
              <a:stCxn id="99" idx="3"/>
            </p:cNvCxnSpPr>
            <p:nvPr/>
          </p:nvCxnSpPr>
          <p:spPr>
            <a:xfrm>
              <a:off x="6843843" y="4523170"/>
              <a:ext cx="446437" cy="236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3" name="Picture 132">
              <a:extLst>
                <a:ext uri="{FF2B5EF4-FFF2-40B4-BE49-F238E27FC236}">
                  <a16:creationId xmlns:a16="http://schemas.microsoft.com/office/drawing/2014/main" id="{63156A5C-D488-B174-829B-7FFC6D459D22}"/>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8165135" y="3615068"/>
              <a:ext cx="309004" cy="217161"/>
            </a:xfrm>
            <a:prstGeom prst="rect">
              <a:avLst/>
            </a:prstGeom>
          </p:spPr>
        </p:pic>
        <p:pic>
          <p:nvPicPr>
            <p:cNvPr id="135" name="Picture 134">
              <a:extLst>
                <a:ext uri="{FF2B5EF4-FFF2-40B4-BE49-F238E27FC236}">
                  <a16:creationId xmlns:a16="http://schemas.microsoft.com/office/drawing/2014/main" id="{EA18C200-BDFB-DAF8-0A2E-22456998AAB3}"/>
                </a:ext>
              </a:extLst>
            </p:cNvPr>
            <p:cNvPicPr>
              <a:picLocks noChangeAspect="1"/>
            </p:cNvPicPr>
            <p:nvPr/>
          </p:nvPicPr>
          <p:blipFill rotWithShape="1">
            <a:blip r:embed="rId5">
              <a:extLst>
                <a:ext uri="{28A0092B-C50C-407E-A947-70E740481C1C}">
                  <a14:useLocalDpi xmlns:a14="http://schemas.microsoft.com/office/drawing/2010/main" val="0"/>
                </a:ext>
              </a:extLst>
            </a:blip>
            <a:srcRect t="8540" b="21763"/>
            <a:stretch/>
          </p:blipFill>
          <p:spPr>
            <a:xfrm flipH="1">
              <a:off x="8845150" y="4217966"/>
              <a:ext cx="309004" cy="217161"/>
            </a:xfrm>
            <a:prstGeom prst="rect">
              <a:avLst/>
            </a:prstGeom>
          </p:spPr>
        </p:pic>
      </p:grpSp>
      <p:grpSp>
        <p:nvGrpSpPr>
          <p:cNvPr id="6" name="Group 5">
            <a:extLst>
              <a:ext uri="{FF2B5EF4-FFF2-40B4-BE49-F238E27FC236}">
                <a16:creationId xmlns:a16="http://schemas.microsoft.com/office/drawing/2014/main" id="{190F4B54-8BD9-2961-C4B0-6B78466CD775}"/>
              </a:ext>
            </a:extLst>
          </p:cNvPr>
          <p:cNvGrpSpPr/>
          <p:nvPr/>
        </p:nvGrpSpPr>
        <p:grpSpPr>
          <a:xfrm>
            <a:off x="200521" y="3625950"/>
            <a:ext cx="5087808" cy="2715438"/>
            <a:chOff x="326549" y="2534548"/>
            <a:chExt cx="5087808" cy="2715438"/>
          </a:xfrm>
        </p:grpSpPr>
        <p:sp>
          <p:nvSpPr>
            <p:cNvPr id="142" name="Rounded Rectangle 159">
              <a:extLst>
                <a:ext uri="{FF2B5EF4-FFF2-40B4-BE49-F238E27FC236}">
                  <a16:creationId xmlns:a16="http://schemas.microsoft.com/office/drawing/2014/main" id="{FF292587-3D04-E1A9-2EE2-8E0E3E6BB3EE}"/>
                </a:ext>
              </a:extLst>
            </p:cNvPr>
            <p:cNvSpPr/>
            <p:nvPr/>
          </p:nvSpPr>
          <p:spPr>
            <a:xfrm>
              <a:off x="1691849" y="3958462"/>
              <a:ext cx="2789256" cy="599053"/>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LRC Surge Capacity Volunteers</a:t>
              </a:r>
              <a:endParaRPr kumimoji="0" lang="en-LB"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3" name="Rounded Rectangle 158">
              <a:extLst>
                <a:ext uri="{FF2B5EF4-FFF2-40B4-BE49-F238E27FC236}">
                  <a16:creationId xmlns:a16="http://schemas.microsoft.com/office/drawing/2014/main" id="{6DD4DC42-8831-B85A-9297-C4760272F90A}"/>
                </a:ext>
              </a:extLst>
            </p:cNvPr>
            <p:cNvSpPr/>
            <p:nvPr/>
          </p:nvSpPr>
          <p:spPr>
            <a:xfrm>
              <a:off x="1662548" y="4651142"/>
              <a:ext cx="2820556" cy="58629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Regional warehouses</a:t>
              </a:r>
              <a:endParaRPr kumimoji="0" lang="en-L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4" name="Rounded Rectangle 155">
              <a:extLst>
                <a:ext uri="{FF2B5EF4-FFF2-40B4-BE49-F238E27FC236}">
                  <a16:creationId xmlns:a16="http://schemas.microsoft.com/office/drawing/2014/main" id="{4D08BFBB-5B12-BC5F-DA22-077BF6CA745C}"/>
                </a:ext>
              </a:extLst>
            </p:cNvPr>
            <p:cNvSpPr/>
            <p:nvPr/>
          </p:nvSpPr>
          <p:spPr>
            <a:xfrm>
              <a:off x="354995" y="3975142"/>
              <a:ext cx="1234298" cy="582373"/>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1,366</a:t>
              </a:r>
              <a:endParaRPr kumimoji="0" lang="en-L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5" name="Rounded Rectangle 134">
              <a:extLst>
                <a:ext uri="{FF2B5EF4-FFF2-40B4-BE49-F238E27FC236}">
                  <a16:creationId xmlns:a16="http://schemas.microsoft.com/office/drawing/2014/main" id="{87FD7239-EA3D-31DD-43C3-CE4B52020592}"/>
                </a:ext>
              </a:extLst>
            </p:cNvPr>
            <p:cNvSpPr/>
            <p:nvPr/>
          </p:nvSpPr>
          <p:spPr>
            <a:xfrm>
              <a:off x="1704503" y="3276984"/>
              <a:ext cx="2775739" cy="59561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DMS Volunteers</a:t>
              </a:r>
              <a:endParaRPr kumimoji="0" lang="en-L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6" name="Rounded Rectangle 133">
              <a:extLst>
                <a:ext uri="{FF2B5EF4-FFF2-40B4-BE49-F238E27FC236}">
                  <a16:creationId xmlns:a16="http://schemas.microsoft.com/office/drawing/2014/main" id="{006E2B23-1768-485E-7F64-78F626574DEF}"/>
                </a:ext>
              </a:extLst>
            </p:cNvPr>
            <p:cNvSpPr/>
            <p:nvPr/>
          </p:nvSpPr>
          <p:spPr>
            <a:xfrm>
              <a:off x="1729104" y="2577218"/>
              <a:ext cx="2749460" cy="59561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Centers / Teams</a:t>
              </a:r>
              <a:endParaRPr kumimoji="0" lang="en-L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4" name="Rounded Rectangle 151">
              <a:extLst>
                <a:ext uri="{FF2B5EF4-FFF2-40B4-BE49-F238E27FC236}">
                  <a16:creationId xmlns:a16="http://schemas.microsoft.com/office/drawing/2014/main" id="{A8DF7FDB-1AF3-D198-8970-18590AEE6B5D}"/>
                </a:ext>
              </a:extLst>
            </p:cNvPr>
            <p:cNvSpPr/>
            <p:nvPr/>
          </p:nvSpPr>
          <p:spPr>
            <a:xfrm>
              <a:off x="394989" y="2566349"/>
              <a:ext cx="1202606" cy="59561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21</a:t>
              </a:r>
              <a:endParaRPr kumimoji="0" lang="en-L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6" name="Rounded Rectangle 152">
              <a:extLst>
                <a:ext uri="{FF2B5EF4-FFF2-40B4-BE49-F238E27FC236}">
                  <a16:creationId xmlns:a16="http://schemas.microsoft.com/office/drawing/2014/main" id="{4696F53E-684B-051C-46C3-B4684D15F45E}"/>
                </a:ext>
              </a:extLst>
            </p:cNvPr>
            <p:cNvSpPr/>
            <p:nvPr/>
          </p:nvSpPr>
          <p:spPr>
            <a:xfrm>
              <a:off x="357736" y="3291618"/>
              <a:ext cx="1239859" cy="59561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898</a:t>
              </a:r>
              <a:endParaRPr kumimoji="0" lang="en-L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9" name="Rounded Rectangle 156">
              <a:extLst>
                <a:ext uri="{FF2B5EF4-FFF2-40B4-BE49-F238E27FC236}">
                  <a16:creationId xmlns:a16="http://schemas.microsoft.com/office/drawing/2014/main" id="{4F78CB37-51CE-C625-193E-1624D3E409CC}"/>
                </a:ext>
              </a:extLst>
            </p:cNvPr>
            <p:cNvSpPr/>
            <p:nvPr/>
          </p:nvSpPr>
          <p:spPr>
            <a:xfrm>
              <a:off x="326549" y="4645428"/>
              <a:ext cx="1262743" cy="60455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8</a:t>
              </a:r>
              <a:endParaRPr kumimoji="0" lang="en-L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4F73C2F4-6CFB-FB91-25A2-A05334F69C23}"/>
                </a:ext>
              </a:extLst>
            </p:cNvPr>
            <p:cNvPicPr>
              <a:picLocks noChangeAspect="1"/>
            </p:cNvPicPr>
            <p:nvPr/>
          </p:nvPicPr>
          <p:blipFill>
            <a:blip r:embed="rId10"/>
            <a:stretch>
              <a:fillRect/>
            </a:stretch>
          </p:blipFill>
          <p:spPr>
            <a:xfrm>
              <a:off x="4616104" y="2534548"/>
              <a:ext cx="767086" cy="659215"/>
            </a:xfrm>
            <a:prstGeom prst="rect">
              <a:avLst/>
            </a:prstGeom>
          </p:spPr>
        </p:pic>
        <p:pic>
          <p:nvPicPr>
            <p:cNvPr id="4" name="Picture 3" descr="A close up of a logo&#10;&#10;Description automatically generated">
              <a:extLst>
                <a:ext uri="{FF2B5EF4-FFF2-40B4-BE49-F238E27FC236}">
                  <a16:creationId xmlns:a16="http://schemas.microsoft.com/office/drawing/2014/main" id="{EC4B798B-1CB7-E1E2-1BF1-6616ADEF40F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515" t="8890" r="14157" b="29201"/>
            <a:stretch/>
          </p:blipFill>
          <p:spPr>
            <a:xfrm>
              <a:off x="4636788" y="3528902"/>
              <a:ext cx="769764" cy="687388"/>
            </a:xfrm>
            <a:prstGeom prst="rect">
              <a:avLst/>
            </a:prstGeom>
          </p:spPr>
        </p:pic>
        <p:pic>
          <p:nvPicPr>
            <p:cNvPr id="5" name="Picture 4">
              <a:extLst>
                <a:ext uri="{FF2B5EF4-FFF2-40B4-BE49-F238E27FC236}">
                  <a16:creationId xmlns:a16="http://schemas.microsoft.com/office/drawing/2014/main" id="{3D86B703-94E0-1E52-6AEB-B78D48940DC4}"/>
                </a:ext>
              </a:extLst>
            </p:cNvPr>
            <p:cNvPicPr>
              <a:picLocks noChangeAspect="1"/>
            </p:cNvPicPr>
            <p:nvPr/>
          </p:nvPicPr>
          <p:blipFill>
            <a:blip r:embed="rId7" cstate="print">
              <a:extLst>
                <a:ext uri="{28A0092B-C50C-407E-A947-70E740481C1C}">
                  <a14:useLocalDpi xmlns:a14="http://schemas.microsoft.com/office/drawing/2010/main" val="0"/>
                </a:ext>
              </a:extLst>
            </a:blip>
            <a:srcRect b="13524"/>
            <a:stretch/>
          </p:blipFill>
          <p:spPr>
            <a:xfrm>
              <a:off x="4616105" y="4523169"/>
              <a:ext cx="798252" cy="714267"/>
            </a:xfrm>
            <a:prstGeom prst="rect">
              <a:avLst/>
            </a:prstGeom>
          </p:spPr>
        </p:pic>
      </p:grpSp>
      <p:sp>
        <p:nvSpPr>
          <p:cNvPr id="10" name="TextBox 9">
            <a:extLst>
              <a:ext uri="{FF2B5EF4-FFF2-40B4-BE49-F238E27FC236}">
                <a16:creationId xmlns:a16="http://schemas.microsoft.com/office/drawing/2014/main" id="{67E0FD8A-5D4E-E3D0-28D1-E70FA40BFFB6}"/>
              </a:ext>
            </a:extLst>
          </p:cNvPr>
          <p:cNvSpPr txBox="1"/>
          <p:nvPr/>
        </p:nvSpPr>
        <p:spPr>
          <a:xfrm>
            <a:off x="308278" y="2885466"/>
            <a:ext cx="261718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Geographical accessibility</a:t>
            </a:r>
          </a:p>
        </p:txBody>
      </p:sp>
      <p:sp>
        <p:nvSpPr>
          <p:cNvPr id="12" name="TextBox 11">
            <a:extLst>
              <a:ext uri="{FF2B5EF4-FFF2-40B4-BE49-F238E27FC236}">
                <a16:creationId xmlns:a16="http://schemas.microsoft.com/office/drawing/2014/main" id="{FA93AE83-4AAC-9B27-59AB-05208E6848BA}"/>
              </a:ext>
            </a:extLst>
          </p:cNvPr>
          <p:cNvSpPr txBox="1"/>
          <p:nvPr/>
        </p:nvSpPr>
        <p:spPr>
          <a:xfrm>
            <a:off x="102339" y="2873800"/>
            <a:ext cx="320227"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
        <p:nvSpPr>
          <p:cNvPr id="14" name="TextBox 13">
            <a:extLst>
              <a:ext uri="{FF2B5EF4-FFF2-40B4-BE49-F238E27FC236}">
                <a16:creationId xmlns:a16="http://schemas.microsoft.com/office/drawing/2014/main" id="{5A72C623-C875-7C9E-B02F-C0316867B5B5}"/>
              </a:ext>
            </a:extLst>
          </p:cNvPr>
          <p:cNvSpPr txBox="1"/>
          <p:nvPr/>
        </p:nvSpPr>
        <p:spPr>
          <a:xfrm>
            <a:off x="2686478" y="2849247"/>
            <a:ext cx="1803598" cy="738664"/>
          </a:xfrm>
          <a:prstGeom prst="rect">
            <a:avLst/>
          </a:prstGeom>
          <a:noFill/>
        </p:spPr>
        <p:txBody>
          <a:bodyPr wrap="square">
            <a:spAutoFit/>
          </a:bodyPr>
          <a:lstStyle>
            <a:defPPr>
              <a:defRPr lang="en-US"/>
            </a:defPPr>
            <a:lvl1pPr>
              <a:defRPr sz="1400">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Large skilled and committed volunteer base</a:t>
            </a:r>
          </a:p>
        </p:txBody>
      </p:sp>
      <p:sp>
        <p:nvSpPr>
          <p:cNvPr id="15" name="TextBox 14">
            <a:extLst>
              <a:ext uri="{FF2B5EF4-FFF2-40B4-BE49-F238E27FC236}">
                <a16:creationId xmlns:a16="http://schemas.microsoft.com/office/drawing/2014/main" id="{0CB73A7B-0377-D69D-A928-B5F25D610856}"/>
              </a:ext>
            </a:extLst>
          </p:cNvPr>
          <p:cNvSpPr txBox="1"/>
          <p:nvPr/>
        </p:nvSpPr>
        <p:spPr>
          <a:xfrm>
            <a:off x="2441732" y="2873800"/>
            <a:ext cx="320227"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
        <p:nvSpPr>
          <p:cNvPr id="17" name="TextBox 16">
            <a:extLst>
              <a:ext uri="{FF2B5EF4-FFF2-40B4-BE49-F238E27FC236}">
                <a16:creationId xmlns:a16="http://schemas.microsoft.com/office/drawing/2014/main" id="{8DCF5F8E-457B-DD36-9FB8-031A024BA723}"/>
              </a:ext>
            </a:extLst>
          </p:cNvPr>
          <p:cNvSpPr txBox="1"/>
          <p:nvPr/>
        </p:nvSpPr>
        <p:spPr>
          <a:xfrm rot="10800000" flipV="1">
            <a:off x="5064373" y="2880669"/>
            <a:ext cx="1824890" cy="523220"/>
          </a:xfrm>
          <a:prstGeom prst="rect">
            <a:avLst/>
          </a:prstGeom>
          <a:noFill/>
        </p:spPr>
        <p:txBody>
          <a:bodyPr wrap="square">
            <a:spAutoFit/>
          </a:bodyPr>
          <a:lstStyle>
            <a:defPPr>
              <a:defRPr lang="en-US"/>
            </a:defPPr>
            <a:lvl1pPr>
              <a:defRPr sz="1400">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Acceptance and trust from the community</a:t>
            </a:r>
          </a:p>
        </p:txBody>
      </p:sp>
      <p:sp>
        <p:nvSpPr>
          <p:cNvPr id="19" name="TextBox 18">
            <a:extLst>
              <a:ext uri="{FF2B5EF4-FFF2-40B4-BE49-F238E27FC236}">
                <a16:creationId xmlns:a16="http://schemas.microsoft.com/office/drawing/2014/main" id="{76D6EE65-AF91-A17F-C4B8-6B332E5A442D}"/>
              </a:ext>
            </a:extLst>
          </p:cNvPr>
          <p:cNvSpPr txBox="1"/>
          <p:nvPr/>
        </p:nvSpPr>
        <p:spPr>
          <a:xfrm>
            <a:off x="4784511" y="2868261"/>
            <a:ext cx="320227"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2972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EC98-928E-5247-48A1-463B82E77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AC236-6A71-582D-7230-4260DAF51D93}"/>
              </a:ext>
            </a:extLst>
          </p:cNvPr>
          <p:cNvSpPr>
            <a:spLocks noGrp="1"/>
          </p:cNvSpPr>
          <p:nvPr>
            <p:ph type="title"/>
          </p:nvPr>
        </p:nvSpPr>
        <p:spPr>
          <a:xfrm>
            <a:off x="0" y="-55517"/>
            <a:ext cx="10515600" cy="1325563"/>
          </a:xfrm>
        </p:spPr>
        <p:txBody>
          <a:bodyPr>
            <a:normAutofit/>
          </a:bodyPr>
          <a:lstStyle/>
          <a:p>
            <a:r>
              <a:rPr lang="en-US" sz="4000" b="1" dirty="0">
                <a:solidFill>
                  <a:srgbClr val="C00000"/>
                </a:solidFill>
              </a:rPr>
              <a:t>Economic Security Program</a:t>
            </a:r>
            <a:endParaRPr lang="en-US" sz="4000" dirty="0"/>
          </a:p>
        </p:txBody>
      </p:sp>
      <p:sp>
        <p:nvSpPr>
          <p:cNvPr id="9" name="Rectangle 8">
            <a:extLst>
              <a:ext uri="{FF2B5EF4-FFF2-40B4-BE49-F238E27FC236}">
                <a16:creationId xmlns:a16="http://schemas.microsoft.com/office/drawing/2014/main" id="{F42E047C-5018-2C70-41BD-C5C5732176BD}"/>
              </a:ext>
            </a:extLst>
          </p:cNvPr>
          <p:cNvSpPr/>
          <p:nvPr/>
        </p:nvSpPr>
        <p:spPr>
          <a:xfrm>
            <a:off x="10338660" y="6247228"/>
            <a:ext cx="199353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Restoring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Family Links</a:t>
            </a:r>
          </a:p>
        </p:txBody>
      </p:sp>
      <p:graphicFrame>
        <p:nvGraphicFramePr>
          <p:cNvPr id="10" name="Table 9">
            <a:extLst>
              <a:ext uri="{FF2B5EF4-FFF2-40B4-BE49-F238E27FC236}">
                <a16:creationId xmlns:a16="http://schemas.microsoft.com/office/drawing/2014/main" id="{C2A160E2-58C5-7CE1-1DBC-F9AF1483B6A5}"/>
              </a:ext>
            </a:extLst>
          </p:cNvPr>
          <p:cNvGraphicFramePr>
            <a:graphicFrameLocks noGrp="1"/>
          </p:cNvGraphicFramePr>
          <p:nvPr/>
        </p:nvGraphicFramePr>
        <p:xfrm>
          <a:off x="446781" y="1248730"/>
          <a:ext cx="11602745" cy="5570769"/>
        </p:xfrm>
        <a:graphic>
          <a:graphicData uri="http://schemas.openxmlformats.org/drawingml/2006/table">
            <a:tbl>
              <a:tblPr firstRow="1" bandRow="1">
                <a:tableStyleId>{5940675A-B579-460E-94D1-54222C63F5DA}</a:tableStyleId>
              </a:tblPr>
              <a:tblGrid>
                <a:gridCol w="2931686">
                  <a:extLst>
                    <a:ext uri="{9D8B030D-6E8A-4147-A177-3AD203B41FA5}">
                      <a16:colId xmlns:a16="http://schemas.microsoft.com/office/drawing/2014/main" val="2883981433"/>
                    </a:ext>
                  </a:extLst>
                </a:gridCol>
                <a:gridCol w="8671059">
                  <a:extLst>
                    <a:ext uri="{9D8B030D-6E8A-4147-A177-3AD203B41FA5}">
                      <a16:colId xmlns:a16="http://schemas.microsoft.com/office/drawing/2014/main" val="3005073661"/>
                    </a:ext>
                  </a:extLst>
                </a:gridCol>
              </a:tblGrid>
              <a:tr h="1273089">
                <a:tc>
                  <a:txBody>
                    <a:bodyPr/>
                    <a:lstStyle/>
                    <a:p>
                      <a:endParaRPr lang="en-US">
                        <a:latin typeface="Century Gothic" panose="020B0502020202020204" pitchFamily="34" charset="0"/>
                      </a:endParaRPr>
                    </a:p>
                    <a:p>
                      <a:r>
                        <a:rPr lang="en-US" sz="2000" b="1" u="sng">
                          <a:solidFill>
                            <a:srgbClr val="C00000"/>
                          </a:solidFill>
                          <a:latin typeface="Century Gothic" panose="020B0502020202020204" pitchFamily="34" charset="0"/>
                        </a:rPr>
                        <a:t>Objective:</a:t>
                      </a:r>
                    </a:p>
                  </a:txBody>
                  <a:tcPr>
                    <a:lnL w="12700" cap="flat" cmpd="sng" algn="ctr">
                      <a:noFill/>
                      <a:prstDash val="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noFill/>
                      <a:prstDash val="dash"/>
                      <a:round/>
                      <a:headEnd type="none" w="med" len="med"/>
                      <a:tailEnd type="none" w="med" len="med"/>
                    </a:lnT>
                    <a:lnB w="12700" cap="flat" cmpd="sng" algn="ctr">
                      <a:solidFill>
                        <a:srgbClr val="C00000"/>
                      </a:solidFill>
                      <a:prstDash val="sysDash"/>
                      <a:round/>
                      <a:headEnd type="none" w="med" len="med"/>
                      <a:tailEnd type="none" w="med" len="med"/>
                    </a:lnB>
                  </a:tcPr>
                </a:tc>
                <a:tc>
                  <a:txBody>
                    <a:bodyPr/>
                    <a:lstStyle/>
                    <a:p>
                      <a:pPr marL="0" indent="0" algn="just">
                        <a:buFont typeface="Wingdings" panose="05000000000000000000" pitchFamily="2" charset="2"/>
                        <a:buNone/>
                      </a:pPr>
                      <a:r>
                        <a:rPr lang="en-US" sz="1800" kern="1200">
                          <a:solidFill>
                            <a:schemeClr val="tx1"/>
                          </a:solidFill>
                          <a:latin typeface="Century Gothic" panose="020B0502020202020204" pitchFamily="34" charset="0"/>
                          <a:ea typeface="+mn-ea"/>
                          <a:cs typeface="Times New Roman" panose="02020603050405020304" pitchFamily="18" charset="0"/>
                        </a:rPr>
                        <a:t>Enhance economic security by addressing poverty, improving food security, and strengthening livelihoods and market access, ensuring long-term stability and dignity for vulnerable communities.</a:t>
                      </a:r>
                    </a:p>
                  </a:txBody>
                  <a:tcPr>
                    <a:lnL w="12700" cap="flat" cmpd="sng" algn="ctr">
                      <a:solidFill>
                        <a:srgbClr val="C00000"/>
                      </a:solidFill>
                      <a:prstDash val="sys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C00000"/>
                      </a:solidFill>
                      <a:prstDash val="sysDash"/>
                      <a:round/>
                      <a:headEnd type="none" w="med" len="med"/>
                      <a:tailEnd type="none" w="med" len="med"/>
                    </a:lnB>
                  </a:tcPr>
                </a:tc>
                <a:extLst>
                  <a:ext uri="{0D108BD9-81ED-4DB2-BD59-A6C34878D82A}">
                    <a16:rowId xmlns:a16="http://schemas.microsoft.com/office/drawing/2014/main" val="3459632780"/>
                  </a:ext>
                </a:extLst>
              </a:tr>
              <a:tr h="1367999">
                <a:tc>
                  <a:txBody>
                    <a:bodyPr/>
                    <a:lstStyle/>
                    <a:p>
                      <a:endParaRPr lang="en-US"/>
                    </a:p>
                  </a:txBody>
                  <a:tcPr>
                    <a:lnL w="12700" cap="flat" cmpd="sng" algn="ctr">
                      <a:noFill/>
                      <a:prstDash val="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tcPr>
                </a:tc>
                <a:tc>
                  <a:txBody>
                    <a:bodyPr/>
                    <a:lstStyle/>
                    <a:p>
                      <a:pPr marL="914400" lvl="2" indent="0">
                        <a:buFont typeface="Wingdings" panose="05000000000000000000" pitchFamily="2" charset="2"/>
                        <a:buNone/>
                      </a:pPr>
                      <a:r>
                        <a:rPr lang="en-US" sz="1800" dirty="0">
                          <a:solidFill>
                            <a:schemeClr val="tx1"/>
                          </a:solidFill>
                          <a:latin typeface="Century Gothic" panose="020B0502020202020204" pitchFamily="34" charset="0"/>
                          <a:cs typeface="Times New Roman" panose="02020603050405020304" pitchFamily="18" charset="0"/>
                        </a:rPr>
                        <a:t>Cash and voucher assistance (MPCA and Thematic CVA) </a:t>
                      </a:r>
                    </a:p>
                    <a:p>
                      <a:pPr marL="0" indent="0">
                        <a:buFont typeface="Wingdings" panose="05000000000000000000" pitchFamily="2" charset="2"/>
                        <a:buNone/>
                      </a:pPr>
                      <a:endParaRPr lang="en-US" sz="1800" dirty="0">
                        <a:solidFill>
                          <a:schemeClr val="tx1"/>
                        </a:solidFill>
                        <a:latin typeface="Century Gothic" panose="020B0502020202020204" pitchFamily="34" charset="0"/>
                        <a:cs typeface="Times New Roman" panose="02020603050405020304" pitchFamily="18" charset="0"/>
                      </a:endParaRPr>
                    </a:p>
                    <a:p>
                      <a:pPr marL="0" indent="0">
                        <a:buFont typeface="Wingdings" panose="05000000000000000000" pitchFamily="2" charset="2"/>
                        <a:buNone/>
                      </a:pPr>
                      <a:r>
                        <a:rPr lang="en-US" sz="1800" dirty="0">
                          <a:solidFill>
                            <a:schemeClr val="tx1"/>
                          </a:solidFill>
                          <a:latin typeface="Century Gothic" panose="020B0502020202020204" pitchFamily="34" charset="0"/>
                        </a:rPr>
                        <a:t>               In-kind distribution </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               Livelihoods Initiatives </a:t>
                      </a:r>
                    </a:p>
                    <a:p>
                      <a:pPr marL="0" indent="0">
                        <a:buFont typeface="Wingdings" panose="05000000000000000000" pitchFamily="2" charset="2"/>
                        <a:buNone/>
                      </a:pPr>
                      <a:r>
                        <a:rPr lang="en-US" altLang="en-US" sz="1800" dirty="0">
                          <a:solidFill>
                            <a:schemeClr val="tx1"/>
                          </a:solidFill>
                          <a:latin typeface="Century Gothic" panose="020B0502020202020204" pitchFamily="34" charset="0"/>
                        </a:rPr>
                        <a:t>                      </a:t>
                      </a:r>
                      <a:endParaRPr lang="en-US" sz="1800" kern="1200" dirty="0">
                        <a:solidFill>
                          <a:srgbClr val="202124"/>
                        </a:solidFill>
                        <a:latin typeface="Century Gothic" panose="020B0502020202020204" pitchFamily="34" charset="0"/>
                        <a:ea typeface="+mn-ea"/>
                        <a:cs typeface="+mn-cs"/>
                      </a:endParaRPr>
                    </a:p>
                  </a:txBody>
                  <a:tcPr>
                    <a:lnL w="12700" cap="flat" cmpd="sng" algn="ctr">
                      <a:solidFill>
                        <a:srgbClr val="C00000"/>
                      </a:solidFill>
                      <a:prstDash val="sysDash"/>
                      <a:round/>
                      <a:headEnd type="none" w="med" len="med"/>
                      <a:tailEnd type="none" w="med" len="med"/>
                    </a:lnL>
                    <a:lnR w="12700" cap="flat" cmpd="sng" algn="ctr">
                      <a:noFill/>
                      <a:prstDash val="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tcPr>
                </a:tc>
                <a:extLst>
                  <a:ext uri="{0D108BD9-81ED-4DB2-BD59-A6C34878D82A}">
                    <a16:rowId xmlns:a16="http://schemas.microsoft.com/office/drawing/2014/main" val="3973229327"/>
                  </a:ext>
                </a:extLst>
              </a:tr>
              <a:tr h="2155427">
                <a:tc>
                  <a:txBody>
                    <a:bodyPr/>
                    <a:lstStyle/>
                    <a:p>
                      <a:endParaRPr lang="en-US"/>
                    </a:p>
                  </a:txBody>
                  <a:tcPr>
                    <a:lnL w="12700" cap="flat" cmpd="sng" algn="ctr">
                      <a:noFill/>
                      <a:prstDash val="dash"/>
                      <a:round/>
                      <a:headEnd type="none" w="med" len="med"/>
                      <a:tailEnd type="none" w="med" len="med"/>
                    </a:lnL>
                    <a:lnR w="12700" cap="flat" cmpd="sng" algn="ctr">
                      <a:solidFill>
                        <a:srgbClr val="C00000"/>
                      </a:solidFill>
                      <a:prstDash val="sys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noFill/>
                      <a:prstDash val="sysDash"/>
                      <a:round/>
                      <a:headEnd type="none" w="med" len="med"/>
                      <a:tailEnd type="none" w="med" len="med"/>
                    </a:lnB>
                  </a:tcPr>
                </a:tc>
                <a:tc>
                  <a:txBody>
                    <a:bodyPr/>
                    <a:lstStyle/>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p>
                      <a:pPr marL="0" indent="0">
                        <a:buFont typeface="Wingdings" panose="05000000000000000000" pitchFamily="2" charset="2"/>
                        <a:buNone/>
                      </a:pPr>
                      <a:endParaRPr lang="en-US" sz="1800" kern="1200" dirty="0">
                        <a:solidFill>
                          <a:srgbClr val="202124"/>
                        </a:solidFill>
                        <a:latin typeface="Century Gothic" panose="020B0502020202020204" pitchFamily="34" charset="0"/>
                        <a:ea typeface="+mn-ea"/>
                        <a:cs typeface="+mn-cs"/>
                      </a:endParaRPr>
                    </a:p>
                  </a:txBody>
                  <a:tcPr>
                    <a:lnL w="12700" cap="flat" cmpd="sng" algn="ctr">
                      <a:solidFill>
                        <a:srgbClr val="C00000"/>
                      </a:solidFill>
                      <a:prstDash val="sysDash"/>
                      <a:round/>
                      <a:headEnd type="none" w="med" len="med"/>
                      <a:tailEnd type="none" w="med" len="med"/>
                    </a:lnL>
                    <a:lnR w="12700" cap="flat" cmpd="sng" algn="ctr">
                      <a:noFill/>
                      <a:prstDash val="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noFill/>
                      <a:prstDash val="sysDash"/>
                      <a:round/>
                      <a:headEnd type="none" w="med" len="med"/>
                      <a:tailEnd type="none" w="med" len="med"/>
                    </a:lnB>
                  </a:tcPr>
                </a:tc>
                <a:extLst>
                  <a:ext uri="{0D108BD9-81ED-4DB2-BD59-A6C34878D82A}">
                    <a16:rowId xmlns:a16="http://schemas.microsoft.com/office/drawing/2014/main" val="1201583500"/>
                  </a:ext>
                </a:extLst>
              </a:tr>
            </a:tbl>
          </a:graphicData>
        </a:graphic>
      </p:graphicFrame>
      <p:pic>
        <p:nvPicPr>
          <p:cNvPr id="11" name="Picture 10">
            <a:extLst>
              <a:ext uri="{FF2B5EF4-FFF2-40B4-BE49-F238E27FC236}">
                <a16:creationId xmlns:a16="http://schemas.microsoft.com/office/drawing/2014/main" id="{025FE713-E7D9-E4E0-7985-798F7E931ADD}"/>
              </a:ext>
            </a:extLst>
          </p:cNvPr>
          <p:cNvPicPr>
            <a:picLocks noChangeAspect="1"/>
          </p:cNvPicPr>
          <p:nvPr/>
        </p:nvPicPr>
        <p:blipFill rotWithShape="1">
          <a:blip r:embed="rId2">
            <a:extLst>
              <a:ext uri="{28A0092B-C50C-407E-A947-70E740481C1C}">
                <a14:useLocalDpi xmlns:a14="http://schemas.microsoft.com/office/drawing/2010/main" val="0"/>
              </a:ext>
            </a:extLst>
          </a:blip>
          <a:srcRect b="19444"/>
          <a:stretch/>
        </p:blipFill>
        <p:spPr>
          <a:xfrm>
            <a:off x="3699429" y="2574293"/>
            <a:ext cx="565638" cy="455653"/>
          </a:xfrm>
          <a:prstGeom prst="rect">
            <a:avLst/>
          </a:prstGeom>
        </p:spPr>
      </p:pic>
      <p:pic>
        <p:nvPicPr>
          <p:cNvPr id="12" name="Picture 11">
            <a:extLst>
              <a:ext uri="{FF2B5EF4-FFF2-40B4-BE49-F238E27FC236}">
                <a16:creationId xmlns:a16="http://schemas.microsoft.com/office/drawing/2014/main" id="{70F37EA0-D47E-C389-3AF6-BFAC2DC88C84}"/>
              </a:ext>
            </a:extLst>
          </p:cNvPr>
          <p:cNvPicPr>
            <a:picLocks noChangeAspect="1"/>
          </p:cNvPicPr>
          <p:nvPr/>
        </p:nvPicPr>
        <p:blipFill rotWithShape="1">
          <a:blip r:embed="rId3">
            <a:extLst>
              <a:ext uri="{28A0092B-C50C-407E-A947-70E740481C1C}">
                <a14:useLocalDpi xmlns:a14="http://schemas.microsoft.com/office/drawing/2010/main" val="0"/>
              </a:ext>
            </a:extLst>
          </a:blip>
          <a:srcRect b="13889"/>
          <a:stretch/>
        </p:blipFill>
        <p:spPr>
          <a:xfrm>
            <a:off x="3714627" y="3066936"/>
            <a:ext cx="583299" cy="502285"/>
          </a:xfrm>
          <a:prstGeom prst="rect">
            <a:avLst/>
          </a:prstGeom>
        </p:spPr>
      </p:pic>
      <p:pic>
        <p:nvPicPr>
          <p:cNvPr id="13" name="Graphic 30" descr="Wheelbarrow outline">
            <a:extLst>
              <a:ext uri="{FF2B5EF4-FFF2-40B4-BE49-F238E27FC236}">
                <a16:creationId xmlns:a16="http://schemas.microsoft.com/office/drawing/2014/main" id="{FB020559-27FC-FB8F-BE56-0C8BF922FB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3492" y="3435387"/>
            <a:ext cx="676126" cy="676126"/>
          </a:xfrm>
          <a:prstGeom prst="rect">
            <a:avLst/>
          </a:prstGeom>
        </p:spPr>
      </p:pic>
      <p:grpSp>
        <p:nvGrpSpPr>
          <p:cNvPr id="18" name="Group 17">
            <a:extLst>
              <a:ext uri="{FF2B5EF4-FFF2-40B4-BE49-F238E27FC236}">
                <a16:creationId xmlns:a16="http://schemas.microsoft.com/office/drawing/2014/main" id="{904A91A1-B784-5A99-820A-306DFEA4D0EB}"/>
              </a:ext>
            </a:extLst>
          </p:cNvPr>
          <p:cNvGrpSpPr/>
          <p:nvPr/>
        </p:nvGrpSpPr>
        <p:grpSpPr>
          <a:xfrm>
            <a:off x="446781" y="2730956"/>
            <a:ext cx="2835435" cy="1200329"/>
            <a:chOff x="7460932" y="1971372"/>
            <a:chExt cx="2835435" cy="1200329"/>
          </a:xfrm>
        </p:grpSpPr>
        <p:pic>
          <p:nvPicPr>
            <p:cNvPr id="19" name="Picture 18">
              <a:extLst>
                <a:ext uri="{FF2B5EF4-FFF2-40B4-BE49-F238E27FC236}">
                  <a16:creationId xmlns:a16="http://schemas.microsoft.com/office/drawing/2014/main" id="{62E98B79-0319-BEC6-9AE5-FD77A9BE32C2}"/>
                </a:ext>
              </a:extLst>
            </p:cNvPr>
            <p:cNvPicPr>
              <a:picLocks noChangeAspect="1"/>
            </p:cNvPicPr>
            <p:nvPr/>
          </p:nvPicPr>
          <p:blipFill>
            <a:blip r:embed="rId6">
              <a:biLevel thresh="50000"/>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460932" y="2000905"/>
              <a:ext cx="890023" cy="1072317"/>
            </a:xfrm>
            <a:prstGeom prst="rect">
              <a:avLst/>
            </a:prstGeom>
          </p:spPr>
        </p:pic>
        <p:sp>
          <p:nvSpPr>
            <p:cNvPr id="20" name="Rectangle 19">
              <a:extLst>
                <a:ext uri="{FF2B5EF4-FFF2-40B4-BE49-F238E27FC236}">
                  <a16:creationId xmlns:a16="http://schemas.microsoft.com/office/drawing/2014/main" id="{F63B9412-E9DD-500A-A13C-442FD24FED2C}"/>
                </a:ext>
              </a:extLst>
            </p:cNvPr>
            <p:cNvSpPr/>
            <p:nvPr/>
          </p:nvSpPr>
          <p:spPr>
            <a:xfrm>
              <a:off x="8443783" y="1971372"/>
              <a:ext cx="1852584"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latin typeface="Century Gothic" panose="020B0502020202020204" pitchFamily="34" charset="0"/>
                  <a:ea typeface="+mn-ea"/>
                  <a:cs typeface="+mn-cs"/>
                </a:rPr>
                <a:t>Economic Security Program</a:t>
              </a:r>
            </a:p>
          </p:txBody>
        </p:sp>
      </p:grpSp>
      <p:sp>
        <p:nvSpPr>
          <p:cNvPr id="3" name="Rectangle 2">
            <a:extLst>
              <a:ext uri="{FF2B5EF4-FFF2-40B4-BE49-F238E27FC236}">
                <a16:creationId xmlns:a16="http://schemas.microsoft.com/office/drawing/2014/main" id="{AC4474F1-ED11-BB70-C690-48369FF58D88}"/>
              </a:ext>
            </a:extLst>
          </p:cNvPr>
          <p:cNvSpPr/>
          <p:nvPr/>
        </p:nvSpPr>
        <p:spPr>
          <a:xfrm>
            <a:off x="356135" y="4762912"/>
            <a:ext cx="2926081"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Cash and Voucher Assistance Preparedness “CVAP”</a:t>
            </a:r>
          </a:p>
        </p:txBody>
      </p:sp>
      <p:pic>
        <p:nvPicPr>
          <p:cNvPr id="4" name="Picture 3">
            <a:extLst>
              <a:ext uri="{FF2B5EF4-FFF2-40B4-BE49-F238E27FC236}">
                <a16:creationId xmlns:a16="http://schemas.microsoft.com/office/drawing/2014/main" id="{E4069391-9204-F2FF-2BB2-4AA946230A16}"/>
              </a:ext>
            </a:extLst>
          </p:cNvPr>
          <p:cNvPicPr>
            <a:picLocks noChangeAspect="1"/>
          </p:cNvPicPr>
          <p:nvPr/>
        </p:nvPicPr>
        <p:blipFill>
          <a:blip r:embed="rId8"/>
          <a:stretch>
            <a:fillRect/>
          </a:stretch>
        </p:blipFill>
        <p:spPr>
          <a:xfrm>
            <a:off x="6703597" y="4420614"/>
            <a:ext cx="5345929" cy="1808281"/>
          </a:xfrm>
          <a:prstGeom prst="rect">
            <a:avLst/>
          </a:prstGeom>
        </p:spPr>
      </p:pic>
      <p:sp>
        <p:nvSpPr>
          <p:cNvPr id="5" name="TextBox 4">
            <a:extLst>
              <a:ext uri="{FF2B5EF4-FFF2-40B4-BE49-F238E27FC236}">
                <a16:creationId xmlns:a16="http://schemas.microsoft.com/office/drawing/2014/main" id="{8659C328-9D6D-07AC-43C2-6F6485121EEE}"/>
              </a:ext>
            </a:extLst>
          </p:cNvPr>
          <p:cNvSpPr txBox="1"/>
          <p:nvPr/>
        </p:nvSpPr>
        <p:spPr>
          <a:xfrm>
            <a:off x="3460426" y="4253850"/>
            <a:ext cx="3132879"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Establish and strengthen the systems, processes, and capacities required to deliver </a:t>
            </a:r>
            <a: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scalable, timely, and accountable Cash and Voucher Assistance (CVA) during emergencies</a:t>
            </a:r>
            <a:r>
              <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The objective is to ensure that assistance is </a:t>
            </a:r>
            <a: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responsive to the needs</a:t>
            </a:r>
            <a:r>
              <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a:t>
            </a:r>
            <a: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preferences of affected populations</a:t>
            </a:r>
            <a:r>
              <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while upholding humanitarian principles and </a:t>
            </a:r>
            <a: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preserving the dignity of those we serve.</a:t>
            </a:r>
          </a:p>
        </p:txBody>
      </p:sp>
    </p:spTree>
    <p:extLst>
      <p:ext uri="{BB962C8B-B14F-4D97-AF65-F5344CB8AC3E}">
        <p14:creationId xmlns:p14="http://schemas.microsoft.com/office/powerpoint/2010/main" val="96754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5AFEC0-5DF3-F026-ECD0-32F4E433FF2B}"/>
              </a:ext>
            </a:extLst>
          </p:cNvPr>
          <p:cNvSpPr>
            <a:spLocks noGrp="1"/>
          </p:cNvSpPr>
          <p:nvPr>
            <p:ph type="title"/>
          </p:nvPr>
        </p:nvSpPr>
        <p:spPr>
          <a:xfrm>
            <a:off x="0" y="255479"/>
            <a:ext cx="10515600" cy="851116"/>
          </a:xfrm>
        </p:spPr>
        <p:txBody>
          <a:bodyPr>
            <a:normAutofit fontScale="90000"/>
          </a:bodyPr>
          <a:lstStyle/>
          <a:p>
            <a:r>
              <a:rPr lang="en-US" dirty="0">
                <a:latin typeface="Open Sans" panose="020B0606030504020204"/>
              </a:rPr>
              <a:t>LRC CVA and CVAP Timeline </a:t>
            </a:r>
            <a:br>
              <a:rPr lang="en-US" dirty="0">
                <a:latin typeface="Open Sans" panose="020B0606030504020204"/>
              </a:rPr>
            </a:br>
            <a:endParaRPr lang="en-US" dirty="0">
              <a:latin typeface="Open Sans" panose="020B0606030504020204"/>
            </a:endParaRPr>
          </a:p>
        </p:txBody>
      </p:sp>
      <p:sp>
        <p:nvSpPr>
          <p:cNvPr id="8" name="Rectangle: Rounded Corners 7">
            <a:extLst>
              <a:ext uri="{FF2B5EF4-FFF2-40B4-BE49-F238E27FC236}">
                <a16:creationId xmlns:a16="http://schemas.microsoft.com/office/drawing/2014/main" id="{9F708C61-624E-882D-16D9-EE9CCA2CA031}"/>
              </a:ext>
            </a:extLst>
          </p:cNvPr>
          <p:cNvSpPr/>
          <p:nvPr/>
        </p:nvSpPr>
        <p:spPr>
          <a:xfrm>
            <a:off x="172919" y="1040004"/>
            <a:ext cx="3472004" cy="851116"/>
          </a:xfrm>
          <a:prstGeom prst="roundRect">
            <a:avLst/>
          </a:prstGeom>
          <a:noFill/>
          <a:ln w="12700">
            <a:solidFill>
              <a:srgbClr val="C00000"/>
            </a:solidFill>
            <a:prstDash val="dash"/>
            <a:extLst>
              <a:ext uri="{C807C97D-BFC1-408E-A445-0C87EB9F89A2}">
                <ask:lineSketchStyleProps xmlns:ask="http://schemas.microsoft.com/office/drawing/2018/sketchyshapes" sd="1219033472">
                  <a:custGeom>
                    <a:avLst/>
                    <a:gdLst>
                      <a:gd name="connsiteX0" fmla="*/ 0 w 3559945"/>
                      <a:gd name="connsiteY0" fmla="*/ 593336 h 5377649"/>
                      <a:gd name="connsiteX1" fmla="*/ 593336 w 3559945"/>
                      <a:gd name="connsiteY1" fmla="*/ 0 h 5377649"/>
                      <a:gd name="connsiteX2" fmla="*/ 1210387 w 3559945"/>
                      <a:gd name="connsiteY2" fmla="*/ 0 h 5377649"/>
                      <a:gd name="connsiteX3" fmla="*/ 1756240 w 3559945"/>
                      <a:gd name="connsiteY3" fmla="*/ 0 h 5377649"/>
                      <a:gd name="connsiteX4" fmla="*/ 2373291 w 3559945"/>
                      <a:gd name="connsiteY4" fmla="*/ 0 h 5377649"/>
                      <a:gd name="connsiteX5" fmla="*/ 2966609 w 3559945"/>
                      <a:gd name="connsiteY5" fmla="*/ 0 h 5377649"/>
                      <a:gd name="connsiteX6" fmla="*/ 3559945 w 3559945"/>
                      <a:gd name="connsiteY6" fmla="*/ 593336 h 5377649"/>
                      <a:gd name="connsiteX7" fmla="*/ 3559945 w 3559945"/>
                      <a:gd name="connsiteY7" fmla="*/ 1249922 h 5377649"/>
                      <a:gd name="connsiteX8" fmla="*/ 3559945 w 3559945"/>
                      <a:gd name="connsiteY8" fmla="*/ 1864599 h 5377649"/>
                      <a:gd name="connsiteX9" fmla="*/ 3559945 w 3559945"/>
                      <a:gd name="connsiteY9" fmla="*/ 2605005 h 5377649"/>
                      <a:gd name="connsiteX10" fmla="*/ 3559945 w 3559945"/>
                      <a:gd name="connsiteY10" fmla="*/ 3219682 h 5377649"/>
                      <a:gd name="connsiteX11" fmla="*/ 3559945 w 3559945"/>
                      <a:gd name="connsiteY11" fmla="*/ 3792448 h 5377649"/>
                      <a:gd name="connsiteX12" fmla="*/ 3559945 w 3559945"/>
                      <a:gd name="connsiteY12" fmla="*/ 4784313 h 5377649"/>
                      <a:gd name="connsiteX13" fmla="*/ 2966609 w 3559945"/>
                      <a:gd name="connsiteY13" fmla="*/ 5377649 h 5377649"/>
                      <a:gd name="connsiteX14" fmla="*/ 2444489 w 3559945"/>
                      <a:gd name="connsiteY14" fmla="*/ 5377649 h 5377649"/>
                      <a:gd name="connsiteX15" fmla="*/ 1803705 w 3559945"/>
                      <a:gd name="connsiteY15" fmla="*/ 5377649 h 5377649"/>
                      <a:gd name="connsiteX16" fmla="*/ 1210387 w 3559945"/>
                      <a:gd name="connsiteY16" fmla="*/ 5377649 h 5377649"/>
                      <a:gd name="connsiteX17" fmla="*/ 593336 w 3559945"/>
                      <a:gd name="connsiteY17" fmla="*/ 5377649 h 5377649"/>
                      <a:gd name="connsiteX18" fmla="*/ 0 w 3559945"/>
                      <a:gd name="connsiteY18" fmla="*/ 4784313 h 5377649"/>
                      <a:gd name="connsiteX19" fmla="*/ 0 w 3559945"/>
                      <a:gd name="connsiteY19" fmla="*/ 4001997 h 5377649"/>
                      <a:gd name="connsiteX20" fmla="*/ 0 w 3559945"/>
                      <a:gd name="connsiteY20" fmla="*/ 3387321 h 5377649"/>
                      <a:gd name="connsiteX21" fmla="*/ 0 w 3559945"/>
                      <a:gd name="connsiteY21" fmla="*/ 2688825 h 5377649"/>
                      <a:gd name="connsiteX22" fmla="*/ 0 w 3559945"/>
                      <a:gd name="connsiteY22" fmla="*/ 2116058 h 5377649"/>
                      <a:gd name="connsiteX23" fmla="*/ 0 w 3559945"/>
                      <a:gd name="connsiteY23" fmla="*/ 1333742 h 5377649"/>
                      <a:gd name="connsiteX24" fmla="*/ 0 w 3559945"/>
                      <a:gd name="connsiteY24" fmla="*/ 593336 h 53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9945" h="5377649" fill="none" extrusionOk="0">
                        <a:moveTo>
                          <a:pt x="0" y="593336"/>
                        </a:moveTo>
                        <a:cubicBezTo>
                          <a:pt x="-24561" y="314951"/>
                          <a:pt x="219423" y="-61330"/>
                          <a:pt x="593336" y="0"/>
                        </a:cubicBezTo>
                        <a:cubicBezTo>
                          <a:pt x="791896" y="-10735"/>
                          <a:pt x="929988" y="28749"/>
                          <a:pt x="1210387" y="0"/>
                        </a:cubicBezTo>
                        <a:cubicBezTo>
                          <a:pt x="1490786" y="-28749"/>
                          <a:pt x="1621527" y="-14602"/>
                          <a:pt x="1756240" y="0"/>
                        </a:cubicBezTo>
                        <a:cubicBezTo>
                          <a:pt x="1890953" y="14602"/>
                          <a:pt x="2171060" y="10587"/>
                          <a:pt x="2373291" y="0"/>
                        </a:cubicBezTo>
                        <a:cubicBezTo>
                          <a:pt x="2575522" y="-10587"/>
                          <a:pt x="2775157" y="9154"/>
                          <a:pt x="2966609" y="0"/>
                        </a:cubicBezTo>
                        <a:cubicBezTo>
                          <a:pt x="3314701" y="-35421"/>
                          <a:pt x="3536334" y="256595"/>
                          <a:pt x="3559945" y="593336"/>
                        </a:cubicBezTo>
                        <a:cubicBezTo>
                          <a:pt x="3538857" y="899796"/>
                          <a:pt x="3587377" y="975596"/>
                          <a:pt x="3559945" y="1249922"/>
                        </a:cubicBezTo>
                        <a:cubicBezTo>
                          <a:pt x="3532513" y="1524248"/>
                          <a:pt x="3538866" y="1733890"/>
                          <a:pt x="3559945" y="1864599"/>
                        </a:cubicBezTo>
                        <a:cubicBezTo>
                          <a:pt x="3581024" y="1995308"/>
                          <a:pt x="3576666" y="2443957"/>
                          <a:pt x="3559945" y="2605005"/>
                        </a:cubicBezTo>
                        <a:cubicBezTo>
                          <a:pt x="3543224" y="2766053"/>
                          <a:pt x="3589063" y="2970286"/>
                          <a:pt x="3559945" y="3219682"/>
                        </a:cubicBezTo>
                        <a:cubicBezTo>
                          <a:pt x="3530827" y="3469078"/>
                          <a:pt x="3583120" y="3597738"/>
                          <a:pt x="3559945" y="3792448"/>
                        </a:cubicBezTo>
                        <a:cubicBezTo>
                          <a:pt x="3536770" y="3987158"/>
                          <a:pt x="3574462" y="4416466"/>
                          <a:pt x="3559945" y="4784313"/>
                        </a:cubicBezTo>
                        <a:cubicBezTo>
                          <a:pt x="3571874" y="5141161"/>
                          <a:pt x="3319839" y="5402914"/>
                          <a:pt x="2966609" y="5377649"/>
                        </a:cubicBezTo>
                        <a:cubicBezTo>
                          <a:pt x="2792548" y="5402782"/>
                          <a:pt x="2652472" y="5353088"/>
                          <a:pt x="2444489" y="5377649"/>
                        </a:cubicBezTo>
                        <a:cubicBezTo>
                          <a:pt x="2236506" y="5402210"/>
                          <a:pt x="2049472" y="5349654"/>
                          <a:pt x="1803705" y="5377649"/>
                        </a:cubicBezTo>
                        <a:cubicBezTo>
                          <a:pt x="1557938" y="5405644"/>
                          <a:pt x="1439293" y="5398573"/>
                          <a:pt x="1210387" y="5377649"/>
                        </a:cubicBezTo>
                        <a:cubicBezTo>
                          <a:pt x="981481" y="5356725"/>
                          <a:pt x="862686" y="5372132"/>
                          <a:pt x="593336" y="5377649"/>
                        </a:cubicBezTo>
                        <a:cubicBezTo>
                          <a:pt x="223920" y="5329909"/>
                          <a:pt x="31309" y="5078126"/>
                          <a:pt x="0" y="4784313"/>
                        </a:cubicBezTo>
                        <a:cubicBezTo>
                          <a:pt x="-17079" y="4590783"/>
                          <a:pt x="-5987" y="4289651"/>
                          <a:pt x="0" y="4001997"/>
                        </a:cubicBezTo>
                        <a:cubicBezTo>
                          <a:pt x="5987" y="3714343"/>
                          <a:pt x="-1087" y="3550731"/>
                          <a:pt x="0" y="3387321"/>
                        </a:cubicBezTo>
                        <a:cubicBezTo>
                          <a:pt x="1087" y="3223911"/>
                          <a:pt x="298" y="2834134"/>
                          <a:pt x="0" y="2688825"/>
                        </a:cubicBezTo>
                        <a:cubicBezTo>
                          <a:pt x="-298" y="2543516"/>
                          <a:pt x="19609" y="2262857"/>
                          <a:pt x="0" y="2116058"/>
                        </a:cubicBezTo>
                        <a:cubicBezTo>
                          <a:pt x="-19609" y="1969259"/>
                          <a:pt x="16976" y="1570025"/>
                          <a:pt x="0" y="1333742"/>
                        </a:cubicBezTo>
                        <a:cubicBezTo>
                          <a:pt x="-16976" y="1097459"/>
                          <a:pt x="16457" y="786714"/>
                          <a:pt x="0" y="593336"/>
                        </a:cubicBezTo>
                        <a:close/>
                      </a:path>
                      <a:path w="3559945" h="5377649" stroke="0" extrusionOk="0">
                        <a:moveTo>
                          <a:pt x="0" y="593336"/>
                        </a:moveTo>
                        <a:cubicBezTo>
                          <a:pt x="-65475" y="225260"/>
                          <a:pt x="246385" y="7229"/>
                          <a:pt x="593336" y="0"/>
                        </a:cubicBezTo>
                        <a:cubicBezTo>
                          <a:pt x="867736" y="-12733"/>
                          <a:pt x="944142" y="27079"/>
                          <a:pt x="1234120" y="0"/>
                        </a:cubicBezTo>
                        <a:cubicBezTo>
                          <a:pt x="1524098" y="-27079"/>
                          <a:pt x="1675908" y="-19183"/>
                          <a:pt x="1803705" y="0"/>
                        </a:cubicBezTo>
                        <a:cubicBezTo>
                          <a:pt x="1931502" y="19183"/>
                          <a:pt x="2122246" y="-2866"/>
                          <a:pt x="2349558" y="0"/>
                        </a:cubicBezTo>
                        <a:cubicBezTo>
                          <a:pt x="2576870" y="2866"/>
                          <a:pt x="2750126" y="28282"/>
                          <a:pt x="2966609" y="0"/>
                        </a:cubicBezTo>
                        <a:cubicBezTo>
                          <a:pt x="3322647" y="-58341"/>
                          <a:pt x="3525023" y="260298"/>
                          <a:pt x="3559945" y="593336"/>
                        </a:cubicBezTo>
                        <a:cubicBezTo>
                          <a:pt x="3576370" y="741733"/>
                          <a:pt x="3585583" y="1130500"/>
                          <a:pt x="3559945" y="1291832"/>
                        </a:cubicBezTo>
                        <a:cubicBezTo>
                          <a:pt x="3534307" y="1453164"/>
                          <a:pt x="3525716" y="1688337"/>
                          <a:pt x="3559945" y="2074148"/>
                        </a:cubicBezTo>
                        <a:cubicBezTo>
                          <a:pt x="3594174" y="2459959"/>
                          <a:pt x="3545514" y="2447674"/>
                          <a:pt x="3559945" y="2646915"/>
                        </a:cubicBezTo>
                        <a:cubicBezTo>
                          <a:pt x="3574376" y="2846156"/>
                          <a:pt x="3585486" y="3179949"/>
                          <a:pt x="3559945" y="3345411"/>
                        </a:cubicBezTo>
                        <a:cubicBezTo>
                          <a:pt x="3534404" y="3510873"/>
                          <a:pt x="3532573" y="3896201"/>
                          <a:pt x="3559945" y="4043907"/>
                        </a:cubicBezTo>
                        <a:cubicBezTo>
                          <a:pt x="3587317" y="4191613"/>
                          <a:pt x="3579408" y="4453192"/>
                          <a:pt x="3559945" y="4784313"/>
                        </a:cubicBezTo>
                        <a:cubicBezTo>
                          <a:pt x="3584975" y="5142663"/>
                          <a:pt x="3353131" y="5326139"/>
                          <a:pt x="2966609" y="5377649"/>
                        </a:cubicBezTo>
                        <a:cubicBezTo>
                          <a:pt x="2798099" y="5362840"/>
                          <a:pt x="2518672" y="5361412"/>
                          <a:pt x="2373291" y="5377649"/>
                        </a:cubicBezTo>
                        <a:cubicBezTo>
                          <a:pt x="2227910" y="5393886"/>
                          <a:pt x="2071538" y="5366518"/>
                          <a:pt x="1779973" y="5377649"/>
                        </a:cubicBezTo>
                        <a:cubicBezTo>
                          <a:pt x="1488408" y="5388780"/>
                          <a:pt x="1331562" y="5366434"/>
                          <a:pt x="1139189" y="5377649"/>
                        </a:cubicBezTo>
                        <a:cubicBezTo>
                          <a:pt x="946816" y="5388864"/>
                          <a:pt x="843955" y="5395372"/>
                          <a:pt x="593336" y="5377649"/>
                        </a:cubicBezTo>
                        <a:cubicBezTo>
                          <a:pt x="260910" y="5386116"/>
                          <a:pt x="33394" y="5136817"/>
                          <a:pt x="0" y="4784313"/>
                        </a:cubicBezTo>
                        <a:cubicBezTo>
                          <a:pt x="-12992" y="4634899"/>
                          <a:pt x="28901" y="4383228"/>
                          <a:pt x="0" y="4169636"/>
                        </a:cubicBezTo>
                        <a:cubicBezTo>
                          <a:pt x="-28901" y="3956044"/>
                          <a:pt x="-14034" y="3775491"/>
                          <a:pt x="0" y="3471140"/>
                        </a:cubicBezTo>
                        <a:cubicBezTo>
                          <a:pt x="14034" y="3166789"/>
                          <a:pt x="3540" y="3103365"/>
                          <a:pt x="0" y="2856464"/>
                        </a:cubicBezTo>
                        <a:cubicBezTo>
                          <a:pt x="-3540" y="2609563"/>
                          <a:pt x="8618" y="2462855"/>
                          <a:pt x="0" y="2157967"/>
                        </a:cubicBezTo>
                        <a:cubicBezTo>
                          <a:pt x="-8618" y="1853079"/>
                          <a:pt x="11651" y="1803599"/>
                          <a:pt x="0" y="1585201"/>
                        </a:cubicBezTo>
                        <a:cubicBezTo>
                          <a:pt x="-11651" y="1366803"/>
                          <a:pt x="36452" y="947197"/>
                          <a:pt x="0" y="59333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Aptos" panose="02110004020202020204"/>
                <a:ea typeface="+mn-ea"/>
                <a:cs typeface="+mn-cs"/>
              </a:rPr>
              <a:t>2014 - 2025</a:t>
            </a:r>
            <a:b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LRC implements and grows as a CVA actor</a:t>
            </a:r>
          </a:p>
        </p:txBody>
      </p:sp>
      <p:sp>
        <p:nvSpPr>
          <p:cNvPr id="11" name="Rectangle: Rounded Corners 10">
            <a:extLst>
              <a:ext uri="{FF2B5EF4-FFF2-40B4-BE49-F238E27FC236}">
                <a16:creationId xmlns:a16="http://schemas.microsoft.com/office/drawing/2014/main" id="{CA9ADB42-A4DE-10E8-39F2-54E758291F56}"/>
              </a:ext>
            </a:extLst>
          </p:cNvPr>
          <p:cNvSpPr/>
          <p:nvPr/>
        </p:nvSpPr>
        <p:spPr>
          <a:xfrm>
            <a:off x="4188319" y="1042211"/>
            <a:ext cx="3559944" cy="846702"/>
          </a:xfrm>
          <a:prstGeom prst="roundRect">
            <a:avLst/>
          </a:prstGeom>
          <a:noFill/>
          <a:ln w="127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Aptos" panose="02110004020202020204"/>
                <a:ea typeface="+mn-ea"/>
                <a:cs typeface="+mn-cs"/>
              </a:rPr>
              <a:t>January - April 2025</a:t>
            </a:r>
            <a:b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CVAP planning, sector engagement and visioning</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246A638E-DF2A-3E8F-799D-D598B7938BF9}"/>
              </a:ext>
            </a:extLst>
          </p:cNvPr>
          <p:cNvSpPr/>
          <p:nvPr/>
        </p:nvSpPr>
        <p:spPr>
          <a:xfrm>
            <a:off x="8363593" y="1048648"/>
            <a:ext cx="3462714" cy="851116"/>
          </a:xfrm>
          <a:prstGeom prst="roundRect">
            <a:avLst/>
          </a:prstGeom>
          <a:noFill/>
          <a:ln w="127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Aptos" panose="02110004020202020204"/>
                <a:ea typeface="+mn-ea"/>
                <a:cs typeface="+mn-cs"/>
              </a:rPr>
              <a:t>May 2025 onwards</a:t>
            </a:r>
            <a:b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CVAP self-assessment and workplan</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38" name="Straight Connector 37">
            <a:extLst>
              <a:ext uri="{FF2B5EF4-FFF2-40B4-BE49-F238E27FC236}">
                <a16:creationId xmlns:a16="http://schemas.microsoft.com/office/drawing/2014/main" id="{12B2573D-C93F-57F6-ECDA-B9A7A1D513E0}"/>
              </a:ext>
            </a:extLst>
          </p:cNvPr>
          <p:cNvCxnSpPr>
            <a:cxnSpLocks/>
          </p:cNvCxnSpPr>
          <p:nvPr/>
        </p:nvCxnSpPr>
        <p:spPr>
          <a:xfrm>
            <a:off x="3876534" y="681037"/>
            <a:ext cx="0" cy="6070283"/>
          </a:xfrm>
          <a:prstGeom prst="line">
            <a:avLst/>
          </a:prstGeom>
          <a:ln>
            <a:solidFill>
              <a:schemeClr val="bg1">
                <a:lumMod val="6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53B7735-6F18-F266-78CD-5867F135122E}"/>
              </a:ext>
            </a:extLst>
          </p:cNvPr>
          <p:cNvCxnSpPr>
            <a:cxnSpLocks/>
          </p:cNvCxnSpPr>
          <p:nvPr/>
        </p:nvCxnSpPr>
        <p:spPr>
          <a:xfrm flipH="1">
            <a:off x="8002502" y="689298"/>
            <a:ext cx="45614" cy="6168702"/>
          </a:xfrm>
          <a:prstGeom prst="line">
            <a:avLst/>
          </a:prstGeom>
          <a:ln>
            <a:solidFill>
              <a:schemeClr val="bg1">
                <a:lumMod val="65000"/>
              </a:schemeClr>
            </a:solidFill>
            <a:prstDash val="dashDot"/>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31161259-677C-A678-6AFE-ED08085D4616}"/>
              </a:ext>
            </a:extLst>
          </p:cNvPr>
          <p:cNvGrpSpPr/>
          <p:nvPr/>
        </p:nvGrpSpPr>
        <p:grpSpPr>
          <a:xfrm>
            <a:off x="69902" y="2301652"/>
            <a:ext cx="12052195" cy="1847800"/>
            <a:chOff x="146597" y="2989695"/>
            <a:chExt cx="12052195" cy="1847800"/>
          </a:xfrm>
        </p:grpSpPr>
        <p:grpSp>
          <p:nvGrpSpPr>
            <p:cNvPr id="24" name="Group 23">
              <a:extLst>
                <a:ext uri="{FF2B5EF4-FFF2-40B4-BE49-F238E27FC236}">
                  <a16:creationId xmlns:a16="http://schemas.microsoft.com/office/drawing/2014/main" id="{D690E5AA-E14A-B816-500A-453057DF6198}"/>
                </a:ext>
              </a:extLst>
            </p:cNvPr>
            <p:cNvGrpSpPr/>
            <p:nvPr/>
          </p:nvGrpSpPr>
          <p:grpSpPr>
            <a:xfrm>
              <a:off x="146597" y="4079273"/>
              <a:ext cx="12052195" cy="758222"/>
              <a:chOff x="146597" y="4079273"/>
              <a:chExt cx="12052195" cy="758222"/>
            </a:xfrm>
          </p:grpSpPr>
          <p:grpSp>
            <p:nvGrpSpPr>
              <p:cNvPr id="17" name="Group 16">
                <a:extLst>
                  <a:ext uri="{FF2B5EF4-FFF2-40B4-BE49-F238E27FC236}">
                    <a16:creationId xmlns:a16="http://schemas.microsoft.com/office/drawing/2014/main" id="{6FCD0B8F-5A43-F456-D615-5EA6386F8C15}"/>
                  </a:ext>
                </a:extLst>
              </p:cNvPr>
              <p:cNvGrpSpPr/>
              <p:nvPr/>
            </p:nvGrpSpPr>
            <p:grpSpPr>
              <a:xfrm>
                <a:off x="146597" y="4079273"/>
                <a:ext cx="12052195" cy="758222"/>
                <a:chOff x="311864" y="5094650"/>
                <a:chExt cx="11426155" cy="680747"/>
              </a:xfrm>
            </p:grpSpPr>
            <p:cxnSp>
              <p:nvCxnSpPr>
                <p:cNvPr id="5" name="Straight Arrow Connector 4">
                  <a:extLst>
                    <a:ext uri="{FF2B5EF4-FFF2-40B4-BE49-F238E27FC236}">
                      <a16:creationId xmlns:a16="http://schemas.microsoft.com/office/drawing/2014/main" id="{231E9104-8FCF-6E50-FD00-755F7E501625}"/>
                    </a:ext>
                  </a:extLst>
                </p:cNvPr>
                <p:cNvCxnSpPr>
                  <a:cxnSpLocks/>
                </p:cNvCxnSpPr>
                <p:nvPr/>
              </p:nvCxnSpPr>
              <p:spPr>
                <a:xfrm>
                  <a:off x="311864" y="5750163"/>
                  <a:ext cx="11426155"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004CC8F8-588D-9028-219F-8B444F71605F}"/>
                    </a:ext>
                  </a:extLst>
                </p:cNvPr>
                <p:cNvCxnSpPr>
                  <a:cxnSpLocks/>
                </p:cNvCxnSpPr>
                <p:nvPr/>
              </p:nvCxnSpPr>
              <p:spPr>
                <a:xfrm>
                  <a:off x="444651" y="5416169"/>
                  <a:ext cx="0" cy="359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47F60D-B414-0535-50EF-04A38F8AD580}"/>
                    </a:ext>
                  </a:extLst>
                </p:cNvPr>
                <p:cNvCxnSpPr>
                  <a:cxnSpLocks/>
                </p:cNvCxnSpPr>
                <p:nvPr/>
              </p:nvCxnSpPr>
              <p:spPr>
                <a:xfrm>
                  <a:off x="1732802" y="5094650"/>
                  <a:ext cx="0" cy="64403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EAE99A9-AAAA-3A2C-8CEF-38C6126D30A6}"/>
                  </a:ext>
                </a:extLst>
              </p:cNvPr>
              <p:cNvGrpSpPr/>
              <p:nvPr/>
            </p:nvGrpSpPr>
            <p:grpSpPr>
              <a:xfrm>
                <a:off x="4433424" y="4079273"/>
                <a:ext cx="6952327" cy="751569"/>
                <a:chOff x="4433424" y="4079273"/>
                <a:chExt cx="6952327" cy="751569"/>
              </a:xfrm>
            </p:grpSpPr>
            <p:cxnSp>
              <p:nvCxnSpPr>
                <p:cNvPr id="19" name="Straight Connector 18">
                  <a:extLst>
                    <a:ext uri="{FF2B5EF4-FFF2-40B4-BE49-F238E27FC236}">
                      <a16:creationId xmlns:a16="http://schemas.microsoft.com/office/drawing/2014/main" id="{B9BBF41D-1956-F25B-47EB-6FA25A122D71}"/>
                    </a:ext>
                  </a:extLst>
                </p:cNvPr>
                <p:cNvCxnSpPr>
                  <a:cxnSpLocks/>
                </p:cNvCxnSpPr>
                <p:nvPr/>
              </p:nvCxnSpPr>
              <p:spPr>
                <a:xfrm>
                  <a:off x="4433424" y="4273358"/>
                  <a:ext cx="0" cy="4900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41D30A3-9819-3F33-40D5-3B83A697A30A}"/>
                    </a:ext>
                  </a:extLst>
                </p:cNvPr>
                <p:cNvCxnSpPr>
                  <a:cxnSpLocks/>
                </p:cNvCxnSpPr>
                <p:nvPr/>
              </p:nvCxnSpPr>
              <p:spPr>
                <a:xfrm>
                  <a:off x="5843115" y="4471614"/>
                  <a:ext cx="0" cy="359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B8BC0DD-161D-0E33-0B83-EFA67EE8521B}"/>
                    </a:ext>
                  </a:extLst>
                </p:cNvPr>
                <p:cNvCxnSpPr>
                  <a:cxnSpLocks/>
                </p:cNvCxnSpPr>
                <p:nvPr/>
              </p:nvCxnSpPr>
              <p:spPr>
                <a:xfrm>
                  <a:off x="7418965" y="4273358"/>
                  <a:ext cx="0" cy="4900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12DA389-1F69-6981-84A2-E3F225B58202}"/>
                    </a:ext>
                  </a:extLst>
                </p:cNvPr>
                <p:cNvCxnSpPr>
                  <a:cxnSpLocks/>
                </p:cNvCxnSpPr>
                <p:nvPr/>
              </p:nvCxnSpPr>
              <p:spPr>
                <a:xfrm>
                  <a:off x="8680373" y="4277380"/>
                  <a:ext cx="0" cy="5192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283C7D0-FEA7-4B61-8D88-59496F52A47C}"/>
                    </a:ext>
                  </a:extLst>
                </p:cNvPr>
                <p:cNvCxnSpPr>
                  <a:cxnSpLocks/>
                </p:cNvCxnSpPr>
                <p:nvPr/>
              </p:nvCxnSpPr>
              <p:spPr>
                <a:xfrm>
                  <a:off x="10171645" y="4079273"/>
                  <a:ext cx="0" cy="7409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5ACE4AB-1B5D-6058-3B03-79896DF9A6B2}"/>
                    </a:ext>
                  </a:extLst>
                </p:cNvPr>
                <p:cNvCxnSpPr>
                  <a:cxnSpLocks/>
                </p:cNvCxnSpPr>
                <p:nvPr/>
              </p:nvCxnSpPr>
              <p:spPr>
                <a:xfrm>
                  <a:off x="11385751" y="4437381"/>
                  <a:ext cx="0" cy="35922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A20B7539-8607-42D0-663C-F5B7A2517C4D}"/>
                </a:ext>
              </a:extLst>
            </p:cNvPr>
            <p:cNvGrpSpPr/>
            <p:nvPr/>
          </p:nvGrpSpPr>
          <p:grpSpPr>
            <a:xfrm>
              <a:off x="4033405" y="2989695"/>
              <a:ext cx="8147714" cy="1468349"/>
              <a:chOff x="4033405" y="2989695"/>
              <a:chExt cx="8147714" cy="1468349"/>
            </a:xfrm>
          </p:grpSpPr>
          <p:sp>
            <p:nvSpPr>
              <p:cNvPr id="27" name="TextBox 26">
                <a:extLst>
                  <a:ext uri="{FF2B5EF4-FFF2-40B4-BE49-F238E27FC236}">
                    <a16:creationId xmlns:a16="http://schemas.microsoft.com/office/drawing/2014/main" id="{621FC016-1C93-33F4-9A47-020783F3DB9E}"/>
                  </a:ext>
                </a:extLst>
              </p:cNvPr>
              <p:cNvSpPr txBox="1"/>
              <p:nvPr/>
            </p:nvSpPr>
            <p:spPr>
              <a:xfrm rot="10800000" flipV="1">
                <a:off x="5174022" y="3519325"/>
                <a:ext cx="186633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Bilateral and strategic engagements across LRC sectors secure commitment to CVAP and inform LRC’s CVA vision.</a:t>
                </a:r>
              </a:p>
            </p:txBody>
          </p:sp>
          <p:sp>
            <p:nvSpPr>
              <p:cNvPr id="35" name="TextBox 34">
                <a:extLst>
                  <a:ext uri="{FF2B5EF4-FFF2-40B4-BE49-F238E27FC236}">
                    <a16:creationId xmlns:a16="http://schemas.microsoft.com/office/drawing/2014/main" id="{4A0C956C-B50C-7341-854E-C8E5A569707E}"/>
                  </a:ext>
                </a:extLst>
              </p:cNvPr>
              <p:cNvSpPr txBox="1"/>
              <p:nvPr/>
            </p:nvSpPr>
            <p:spPr>
              <a:xfrm>
                <a:off x="6982845" y="2989695"/>
                <a:ext cx="1141966" cy="1277273"/>
              </a:xfrm>
              <a:prstGeom prst="rect">
                <a:avLst/>
              </a:prstGeom>
              <a:noFill/>
            </p:spPr>
            <p:txBody>
              <a:bodyPr wrap="square" rtlCol="0">
                <a:spAutoFit/>
              </a:bodyPr>
              <a:lstStyle>
                <a:defPPr>
                  <a:defRPr lang="en-US"/>
                </a:defPPr>
                <a:lvl1pPr>
                  <a:defRPr sz="1000" b="1">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ptos" panose="02110004020202020204"/>
                    <a:ea typeface="+mn-ea"/>
                    <a:cs typeface="+mn-cs"/>
                  </a:rPr>
                  <a:t>LRC CVA Vision Statement finalized and endorsed by senior management</a:t>
                </a:r>
              </a:p>
            </p:txBody>
          </p:sp>
          <p:sp>
            <p:nvSpPr>
              <p:cNvPr id="36" name="TextBox 35">
                <a:extLst>
                  <a:ext uri="{FF2B5EF4-FFF2-40B4-BE49-F238E27FC236}">
                    <a16:creationId xmlns:a16="http://schemas.microsoft.com/office/drawing/2014/main" id="{00D761F7-1FD3-D0B6-8A32-059445C019D2}"/>
                  </a:ext>
                </a:extLst>
              </p:cNvPr>
              <p:cNvSpPr txBox="1"/>
              <p:nvPr/>
            </p:nvSpPr>
            <p:spPr>
              <a:xfrm rot="10800000" flipV="1">
                <a:off x="10953365" y="3816961"/>
                <a:ext cx="122775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CVAP workplan commenced Q3 2025. </a:t>
                </a:r>
              </a:p>
            </p:txBody>
          </p:sp>
          <p:sp>
            <p:nvSpPr>
              <p:cNvPr id="3" name="TextBox 2">
                <a:extLst>
                  <a:ext uri="{FF2B5EF4-FFF2-40B4-BE49-F238E27FC236}">
                    <a16:creationId xmlns:a16="http://schemas.microsoft.com/office/drawing/2014/main" id="{50A04D9C-D7A2-1CA5-4921-16F19709E9A3}"/>
                  </a:ext>
                </a:extLst>
              </p:cNvPr>
              <p:cNvSpPr txBox="1"/>
              <p:nvPr/>
            </p:nvSpPr>
            <p:spPr>
              <a:xfrm>
                <a:off x="4033405" y="3250903"/>
                <a:ext cx="1170530" cy="938719"/>
              </a:xfrm>
              <a:prstGeom prst="rect">
                <a:avLst/>
              </a:prstGeom>
              <a:noFill/>
            </p:spPr>
            <p:txBody>
              <a:bodyPr wrap="square" rtlCol="0">
                <a:spAutoFit/>
              </a:bodyPr>
              <a:lstStyle>
                <a:defPPr>
                  <a:defRPr lang="en-US"/>
                </a:defPPr>
                <a:lvl1pPr>
                  <a:defRPr sz="1000" b="1">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ptos" panose="02110004020202020204"/>
                    <a:ea typeface="+mn-ea"/>
                    <a:cs typeface="+mn-cs"/>
                  </a:rPr>
                  <a:t>Decision taken by senior management to initiate CVAP process</a:t>
                </a: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pSp>
      </p:grpSp>
      <p:cxnSp>
        <p:nvCxnSpPr>
          <p:cNvPr id="40" name="Straight Connector 39">
            <a:extLst>
              <a:ext uri="{FF2B5EF4-FFF2-40B4-BE49-F238E27FC236}">
                <a16:creationId xmlns:a16="http://schemas.microsoft.com/office/drawing/2014/main" id="{5251AB46-A942-88BE-CCC6-1B40AF05F5FF}"/>
              </a:ext>
            </a:extLst>
          </p:cNvPr>
          <p:cNvCxnSpPr>
            <a:cxnSpLocks/>
          </p:cNvCxnSpPr>
          <p:nvPr/>
        </p:nvCxnSpPr>
        <p:spPr>
          <a:xfrm>
            <a:off x="3977086" y="4772775"/>
            <a:ext cx="801171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4450E8C-02BE-856B-3A40-69C3CF1B3833}"/>
              </a:ext>
            </a:extLst>
          </p:cNvPr>
          <p:cNvCxnSpPr>
            <a:cxnSpLocks/>
          </p:cNvCxnSpPr>
          <p:nvPr/>
        </p:nvCxnSpPr>
        <p:spPr>
          <a:xfrm>
            <a:off x="3977086" y="4342855"/>
            <a:ext cx="0" cy="42992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1CF1810-E3A0-68B9-9389-229F01BD736C}"/>
              </a:ext>
            </a:extLst>
          </p:cNvPr>
          <p:cNvSpPr txBox="1"/>
          <p:nvPr/>
        </p:nvSpPr>
        <p:spPr>
          <a:xfrm>
            <a:off x="4019453" y="4741798"/>
            <a:ext cx="801171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ptos" panose="02110004020202020204"/>
                <a:ea typeface="+mn-ea"/>
                <a:cs typeface="+mn-cs"/>
              </a:rPr>
              <a:t>LRC engaged in country-wide humanitarian response, using MPCA as response modality.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46" name="Straight Connector 45">
            <a:extLst>
              <a:ext uri="{FF2B5EF4-FFF2-40B4-BE49-F238E27FC236}">
                <a16:creationId xmlns:a16="http://schemas.microsoft.com/office/drawing/2014/main" id="{2A143BD7-5D5C-8FDE-9FDC-A17AEA4FD68E}"/>
              </a:ext>
            </a:extLst>
          </p:cNvPr>
          <p:cNvCxnSpPr>
            <a:cxnSpLocks/>
          </p:cNvCxnSpPr>
          <p:nvPr/>
        </p:nvCxnSpPr>
        <p:spPr>
          <a:xfrm>
            <a:off x="5332930" y="5395075"/>
            <a:ext cx="36092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13FF574-7F51-8CD0-08E6-B37119BAA4C7}"/>
              </a:ext>
            </a:extLst>
          </p:cNvPr>
          <p:cNvCxnSpPr>
            <a:cxnSpLocks/>
          </p:cNvCxnSpPr>
          <p:nvPr/>
        </p:nvCxnSpPr>
        <p:spPr>
          <a:xfrm>
            <a:off x="5332930" y="5076261"/>
            <a:ext cx="0" cy="3188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699D13A-7B83-2E67-8251-48BB0CDCC3C2}"/>
              </a:ext>
            </a:extLst>
          </p:cNvPr>
          <p:cNvCxnSpPr>
            <a:cxnSpLocks/>
          </p:cNvCxnSpPr>
          <p:nvPr/>
        </p:nvCxnSpPr>
        <p:spPr>
          <a:xfrm>
            <a:off x="5332930" y="4342855"/>
            <a:ext cx="0" cy="353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EAD56FF-EC44-DA02-4BE7-659B3967B3BC}"/>
              </a:ext>
            </a:extLst>
          </p:cNvPr>
          <p:cNvCxnSpPr>
            <a:cxnSpLocks/>
          </p:cNvCxnSpPr>
          <p:nvPr/>
        </p:nvCxnSpPr>
        <p:spPr>
          <a:xfrm>
            <a:off x="8942175" y="4342855"/>
            <a:ext cx="0" cy="353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8194679-66FA-2D30-4234-681D5BAEA032}"/>
              </a:ext>
            </a:extLst>
          </p:cNvPr>
          <p:cNvCxnSpPr>
            <a:cxnSpLocks/>
          </p:cNvCxnSpPr>
          <p:nvPr/>
        </p:nvCxnSpPr>
        <p:spPr>
          <a:xfrm>
            <a:off x="8942175" y="5076261"/>
            <a:ext cx="0" cy="318814"/>
          </a:xfrm>
          <a:prstGeom prst="line">
            <a:avLst/>
          </a:prstGeom>
        </p:spPr>
        <p:style>
          <a:lnRef idx="2">
            <a:schemeClr val="accent1"/>
          </a:lnRef>
          <a:fillRef idx="0">
            <a:schemeClr val="accent1"/>
          </a:fillRef>
          <a:effectRef idx="1">
            <a:schemeClr val="accent1"/>
          </a:effectRef>
          <a:fontRef idx="minor">
            <a:schemeClr val="tx1"/>
          </a:fontRef>
        </p:style>
      </p:cxnSp>
      <p:sp>
        <p:nvSpPr>
          <p:cNvPr id="1024" name="TextBox 1023">
            <a:extLst>
              <a:ext uri="{FF2B5EF4-FFF2-40B4-BE49-F238E27FC236}">
                <a16:creationId xmlns:a16="http://schemas.microsoft.com/office/drawing/2014/main" id="{0BFE7695-8622-C2AD-0958-6C60F328AD8B}"/>
              </a:ext>
            </a:extLst>
          </p:cNvPr>
          <p:cNvSpPr txBox="1"/>
          <p:nvPr/>
        </p:nvSpPr>
        <p:spPr>
          <a:xfrm>
            <a:off x="5341578" y="5361795"/>
            <a:ext cx="37089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C00000"/>
                </a:solidFill>
                <a:effectLst/>
                <a:uLnTx/>
                <a:uFillTx/>
                <a:latin typeface="Aptos" panose="02110004020202020204"/>
                <a:ea typeface="+mn-ea"/>
                <a:cs typeface="+mn-cs"/>
              </a:rPr>
              <a:t>Collaboration on CVAP between LRC, IFRC, BRC, Cash Hub and CCoE.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25" name="TextBox 1024">
            <a:extLst>
              <a:ext uri="{FF2B5EF4-FFF2-40B4-BE49-F238E27FC236}">
                <a16:creationId xmlns:a16="http://schemas.microsoft.com/office/drawing/2014/main" id="{5F93898D-A5EA-D114-AD43-237826774548}"/>
              </a:ext>
            </a:extLst>
          </p:cNvPr>
          <p:cNvSpPr txBox="1"/>
          <p:nvPr/>
        </p:nvSpPr>
        <p:spPr>
          <a:xfrm rot="10800000" flipV="1">
            <a:off x="9619361" y="2315274"/>
            <a:ext cx="1573358"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ptos" panose="02110004020202020204"/>
                <a:ea typeface="+mn-ea"/>
                <a:cs typeface="+mn-cs"/>
              </a:rPr>
              <a:t>CVAP workplan finalized, informed by the findings of the self-assessment workshop. </a:t>
            </a:r>
          </a:p>
        </p:txBody>
      </p:sp>
      <p:sp>
        <p:nvSpPr>
          <p:cNvPr id="1027" name="TextBox 1026">
            <a:extLst>
              <a:ext uri="{FF2B5EF4-FFF2-40B4-BE49-F238E27FC236}">
                <a16:creationId xmlns:a16="http://schemas.microsoft.com/office/drawing/2014/main" id="{BA04F57A-4F78-B68D-CF12-BACCFF43A05E}"/>
              </a:ext>
            </a:extLst>
          </p:cNvPr>
          <p:cNvSpPr txBox="1"/>
          <p:nvPr/>
        </p:nvSpPr>
        <p:spPr>
          <a:xfrm rot="10800000" flipV="1">
            <a:off x="8147178" y="2477318"/>
            <a:ext cx="147218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CVAP Self-Assessment Workshop held in May 2025, attended by 36 LRC staff members. </a:t>
            </a:r>
          </a:p>
        </p:txBody>
      </p:sp>
      <p:cxnSp>
        <p:nvCxnSpPr>
          <p:cNvPr id="1029" name="Straight Connector 1028">
            <a:extLst>
              <a:ext uri="{FF2B5EF4-FFF2-40B4-BE49-F238E27FC236}">
                <a16:creationId xmlns:a16="http://schemas.microsoft.com/office/drawing/2014/main" id="{097D5AD9-CE9B-47A5-9E75-AA5FED178F7C}"/>
              </a:ext>
            </a:extLst>
          </p:cNvPr>
          <p:cNvCxnSpPr>
            <a:cxnSpLocks/>
          </p:cNvCxnSpPr>
          <p:nvPr/>
        </p:nvCxnSpPr>
        <p:spPr>
          <a:xfrm>
            <a:off x="1908921" y="4353479"/>
            <a:ext cx="0" cy="42992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030" name="Straight Connector 1029">
            <a:extLst>
              <a:ext uri="{FF2B5EF4-FFF2-40B4-BE49-F238E27FC236}">
                <a16:creationId xmlns:a16="http://schemas.microsoft.com/office/drawing/2014/main" id="{A3F1692C-6142-8B72-AF55-B921ACEC2625}"/>
              </a:ext>
            </a:extLst>
          </p:cNvPr>
          <p:cNvCxnSpPr>
            <a:cxnSpLocks/>
          </p:cNvCxnSpPr>
          <p:nvPr/>
        </p:nvCxnSpPr>
        <p:spPr>
          <a:xfrm>
            <a:off x="2826865" y="4353479"/>
            <a:ext cx="0" cy="42992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2E20CD14-DB9E-7FEE-AD4D-568BF84242B6}"/>
              </a:ext>
            </a:extLst>
          </p:cNvPr>
          <p:cNvCxnSpPr>
            <a:cxnSpLocks/>
          </p:cNvCxnSpPr>
          <p:nvPr/>
        </p:nvCxnSpPr>
        <p:spPr>
          <a:xfrm>
            <a:off x="1908921" y="4772775"/>
            <a:ext cx="91794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038" name="TextBox 1037">
            <a:extLst>
              <a:ext uri="{FF2B5EF4-FFF2-40B4-BE49-F238E27FC236}">
                <a16:creationId xmlns:a16="http://schemas.microsoft.com/office/drawing/2014/main" id="{6EF5315E-B210-3AA8-110F-3972653D3DE6}"/>
              </a:ext>
            </a:extLst>
          </p:cNvPr>
          <p:cNvSpPr txBox="1"/>
          <p:nvPr/>
        </p:nvSpPr>
        <p:spPr>
          <a:xfrm>
            <a:off x="950534" y="4741798"/>
            <a:ext cx="29841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ptos" panose="02110004020202020204"/>
                <a:ea typeface="+mn-ea"/>
                <a:cs typeface="+mn-cs"/>
              </a:rPr>
              <a:t>LRC uses MPCA at scale for first time in response to Beirut blast.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44" name="TextBox 1043">
            <a:extLst>
              <a:ext uri="{FF2B5EF4-FFF2-40B4-BE49-F238E27FC236}">
                <a16:creationId xmlns:a16="http://schemas.microsoft.com/office/drawing/2014/main" id="{90BB0B33-E2B1-B01C-29E1-F899DC1D9FC5}"/>
              </a:ext>
            </a:extLst>
          </p:cNvPr>
          <p:cNvSpPr txBox="1"/>
          <p:nvPr/>
        </p:nvSpPr>
        <p:spPr>
          <a:xfrm>
            <a:off x="2629545" y="2234131"/>
            <a:ext cx="1239855" cy="1446550"/>
          </a:xfrm>
          <a:prstGeom prst="rect">
            <a:avLst/>
          </a:prstGeom>
          <a:noFill/>
        </p:spPr>
        <p:txBody>
          <a:bodyPr wrap="square" rtlCol="0">
            <a:spAutoFit/>
          </a:bodyPr>
          <a:lstStyle>
            <a:defPPr>
              <a:defRPr lang="en-US"/>
            </a:defPPr>
            <a:lvl1pPr>
              <a:defRPr sz="1000" b="1">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By 2021, MPCA established as a default response modality, and framework agreements in place with FSPs.</a:t>
            </a:r>
          </a:p>
        </p:txBody>
      </p:sp>
      <p:sp>
        <p:nvSpPr>
          <p:cNvPr id="1045" name="TextBox 1044">
            <a:extLst>
              <a:ext uri="{FF2B5EF4-FFF2-40B4-BE49-F238E27FC236}">
                <a16:creationId xmlns:a16="http://schemas.microsoft.com/office/drawing/2014/main" id="{18A94446-271C-E867-AB8B-4FBB44ABEB1C}"/>
              </a:ext>
            </a:extLst>
          </p:cNvPr>
          <p:cNvSpPr txBox="1"/>
          <p:nvPr/>
        </p:nvSpPr>
        <p:spPr>
          <a:xfrm>
            <a:off x="1144192" y="2625126"/>
            <a:ext cx="1635797" cy="769441"/>
          </a:xfrm>
          <a:prstGeom prst="rect">
            <a:avLst/>
          </a:prstGeom>
          <a:noFill/>
        </p:spPr>
        <p:txBody>
          <a:bodyPr wrap="square" rtlCol="0">
            <a:spAutoFit/>
          </a:bodyPr>
          <a:lstStyle>
            <a:defPPr>
              <a:defRPr lang="en-US"/>
            </a:defPPr>
            <a:lvl1pPr>
              <a:defRPr sz="1000" b="1">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ptos" panose="02110004020202020204"/>
                <a:ea typeface="+mn-ea"/>
                <a:cs typeface="+mn-cs"/>
              </a:rPr>
              <a:t>CVA continues to be integrated into responses to other crises. </a:t>
            </a:r>
          </a:p>
        </p:txBody>
      </p:sp>
      <p:sp>
        <p:nvSpPr>
          <p:cNvPr id="1046" name="TextBox 1045">
            <a:extLst>
              <a:ext uri="{FF2B5EF4-FFF2-40B4-BE49-F238E27FC236}">
                <a16:creationId xmlns:a16="http://schemas.microsoft.com/office/drawing/2014/main" id="{80066AD3-15F0-3DC6-F0FC-522F10B054F3}"/>
              </a:ext>
            </a:extLst>
          </p:cNvPr>
          <p:cNvSpPr txBox="1"/>
          <p:nvPr/>
        </p:nvSpPr>
        <p:spPr>
          <a:xfrm>
            <a:off x="-26338" y="2543915"/>
            <a:ext cx="1170530" cy="1107996"/>
          </a:xfrm>
          <a:prstGeom prst="rect">
            <a:avLst/>
          </a:prstGeom>
          <a:noFill/>
        </p:spPr>
        <p:txBody>
          <a:bodyPr wrap="square" rtlCol="0">
            <a:spAutoFit/>
          </a:bodyPr>
          <a:lstStyle>
            <a:defPPr>
              <a:defRPr lang="en-US"/>
            </a:defPPr>
            <a:lvl1pPr>
              <a:defRPr sz="1000" b="1">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LRC completes their first CVA pilot in response to the Syria refugee crisis in 2014.</a:t>
            </a:r>
          </a:p>
        </p:txBody>
      </p:sp>
      <p:cxnSp>
        <p:nvCxnSpPr>
          <p:cNvPr id="1047" name="Straight Connector 1046">
            <a:extLst>
              <a:ext uri="{FF2B5EF4-FFF2-40B4-BE49-F238E27FC236}">
                <a16:creationId xmlns:a16="http://schemas.microsoft.com/office/drawing/2014/main" id="{0FC2D0C8-3420-E12F-AFEC-A87C7A0800B6}"/>
              </a:ext>
            </a:extLst>
          </p:cNvPr>
          <p:cNvCxnSpPr>
            <a:cxnSpLocks/>
          </p:cNvCxnSpPr>
          <p:nvPr/>
        </p:nvCxnSpPr>
        <p:spPr>
          <a:xfrm>
            <a:off x="3039211" y="3675295"/>
            <a:ext cx="0" cy="400111"/>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 red cross with black text&#10;&#10;AI-generated content may be incorrect.">
            <a:extLst>
              <a:ext uri="{FF2B5EF4-FFF2-40B4-BE49-F238E27FC236}">
                <a16:creationId xmlns:a16="http://schemas.microsoft.com/office/drawing/2014/main" id="{C6932D38-2A7E-1DF3-D60D-18638B1B3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9637" y="5874094"/>
            <a:ext cx="737820" cy="728428"/>
          </a:xfrm>
          <a:prstGeom prst="rect">
            <a:avLst/>
          </a:prstGeom>
          <a:noFill/>
          <a:ln>
            <a:noFill/>
          </a:ln>
        </p:spPr>
      </p:pic>
      <p:pic>
        <p:nvPicPr>
          <p:cNvPr id="2" name="Picture 1" descr="A blue and red sign with black text&#10;&#10;AI-generated content may be incorrect.">
            <a:extLst>
              <a:ext uri="{FF2B5EF4-FFF2-40B4-BE49-F238E27FC236}">
                <a16:creationId xmlns:a16="http://schemas.microsoft.com/office/drawing/2014/main" id="{9FCD0EC8-D395-0130-4B1B-F7764A0DB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8099" y="5979671"/>
            <a:ext cx="2042276" cy="465906"/>
          </a:xfrm>
          <a:prstGeom prst="rect">
            <a:avLst/>
          </a:prstGeom>
          <a:noFill/>
          <a:ln>
            <a:noFill/>
          </a:ln>
        </p:spPr>
      </p:pic>
      <p:pic>
        <p:nvPicPr>
          <p:cNvPr id="7" name="Picture 6" descr="A red cross and crescent moon&#10;&#10;AI-generated content may be incorrect.">
            <a:extLst>
              <a:ext uri="{FF2B5EF4-FFF2-40B4-BE49-F238E27FC236}">
                <a16:creationId xmlns:a16="http://schemas.microsoft.com/office/drawing/2014/main" id="{E73AC44F-A0D0-143E-8AD8-A54641174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6194" y="5910411"/>
            <a:ext cx="687180" cy="655794"/>
          </a:xfrm>
          <a:prstGeom prst="rect">
            <a:avLst/>
          </a:prstGeom>
          <a:noFill/>
          <a:ln>
            <a:noFill/>
          </a:ln>
        </p:spPr>
      </p:pic>
    </p:spTree>
    <p:extLst>
      <p:ext uri="{BB962C8B-B14F-4D97-AF65-F5344CB8AC3E}">
        <p14:creationId xmlns:p14="http://schemas.microsoft.com/office/powerpoint/2010/main" val="71793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3B8FCD-EF4A-2FDC-DBBD-933E8FC8003E}"/>
              </a:ext>
            </a:extLst>
          </p:cNvPr>
          <p:cNvSpPr>
            <a:spLocks noGrp="1"/>
          </p:cNvSpPr>
          <p:nvPr>
            <p:ph type="title"/>
          </p:nvPr>
        </p:nvSpPr>
        <p:spPr>
          <a:xfrm>
            <a:off x="211371" y="-28698"/>
            <a:ext cx="10744367" cy="1325563"/>
          </a:xfrm>
        </p:spPr>
        <p:txBody>
          <a:bodyPr>
            <a:normAutofit/>
          </a:bodyPr>
          <a:lstStyle/>
          <a:p>
            <a:r>
              <a:rPr lang="en-US" sz="4000" b="1" dirty="0"/>
              <a:t>The ‘Engagement Phase’ and Visioning</a:t>
            </a:r>
            <a:endParaRPr lang="en-US" sz="4000" dirty="0"/>
          </a:p>
        </p:txBody>
      </p:sp>
      <p:graphicFrame>
        <p:nvGraphicFramePr>
          <p:cNvPr id="11" name="Diagram 10">
            <a:extLst>
              <a:ext uri="{FF2B5EF4-FFF2-40B4-BE49-F238E27FC236}">
                <a16:creationId xmlns:a16="http://schemas.microsoft.com/office/drawing/2014/main" id="{4EDB1DA1-8116-1462-A262-596E1DAAC475}"/>
              </a:ext>
            </a:extLst>
          </p:cNvPr>
          <p:cNvGraphicFramePr/>
          <p:nvPr/>
        </p:nvGraphicFramePr>
        <p:xfrm>
          <a:off x="513347" y="3861691"/>
          <a:ext cx="11165305" cy="1550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91CBB041-8C29-8663-B981-EAB652CACC4C}"/>
              </a:ext>
            </a:extLst>
          </p:cNvPr>
          <p:cNvGraphicFramePr/>
          <p:nvPr/>
        </p:nvGraphicFramePr>
        <p:xfrm>
          <a:off x="1165727" y="5064848"/>
          <a:ext cx="5106737" cy="15502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Arrow: Bent-Up 21">
            <a:extLst>
              <a:ext uri="{FF2B5EF4-FFF2-40B4-BE49-F238E27FC236}">
                <a16:creationId xmlns:a16="http://schemas.microsoft.com/office/drawing/2014/main" id="{52D73FD7-66F5-70A0-6410-4162074A6EED}"/>
              </a:ext>
            </a:extLst>
          </p:cNvPr>
          <p:cNvSpPr/>
          <p:nvPr/>
        </p:nvSpPr>
        <p:spPr>
          <a:xfrm>
            <a:off x="6411496" y="5339794"/>
            <a:ext cx="513348" cy="627870"/>
          </a:xfrm>
          <a:prstGeom prst="bentUpArrow">
            <a:avLst>
              <a:gd name="adj1" fmla="val 40217"/>
              <a:gd name="adj2" fmla="val 50000"/>
              <a:gd name="adj3" fmla="val 38043"/>
            </a:avLst>
          </a:prstGeom>
          <a:solidFill>
            <a:srgbClr val="5B9BD5">
              <a:tint val="60000"/>
              <a:hueOff val="0"/>
              <a:satOff val="0"/>
              <a:lumOff val="0"/>
              <a:alphaOff val="0"/>
            </a:srgbClr>
          </a:solidFill>
          <a:ln>
            <a:noFill/>
          </a:ln>
          <a:effectLst/>
        </p:spPr>
        <p:txBody>
          <a:bodyPr spcFirstLastPara="0" vert="horz" wrap="square" lIns="0" tIns="0" rIns="0" bIns="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Bent-Up 22">
            <a:extLst>
              <a:ext uri="{FF2B5EF4-FFF2-40B4-BE49-F238E27FC236}">
                <a16:creationId xmlns:a16="http://schemas.microsoft.com/office/drawing/2014/main" id="{3DBF4BC3-0FA3-00A1-A2D8-82417ADCE236}"/>
              </a:ext>
            </a:extLst>
          </p:cNvPr>
          <p:cNvSpPr/>
          <p:nvPr/>
        </p:nvSpPr>
        <p:spPr>
          <a:xfrm rot="5400000">
            <a:off x="489507" y="5433149"/>
            <a:ext cx="700060" cy="513349"/>
          </a:xfrm>
          <a:prstGeom prst="bentUpArrow">
            <a:avLst>
              <a:gd name="adj1" fmla="val 40217"/>
              <a:gd name="adj2" fmla="val 50000"/>
              <a:gd name="adj3" fmla="val 38043"/>
            </a:avLst>
          </a:prstGeom>
          <a:solidFill>
            <a:srgbClr val="5B9BD5">
              <a:tint val="60000"/>
              <a:hueOff val="0"/>
              <a:satOff val="0"/>
              <a:lumOff val="0"/>
              <a:alphaOff val="0"/>
            </a:srgbClr>
          </a:solidFill>
          <a:ln>
            <a:noFill/>
          </a:ln>
          <a:effectLst/>
        </p:spPr>
        <p:txBody>
          <a:bodyPr spcFirstLastPara="0" vert="horz" wrap="square" lIns="0" tIns="0" rIns="0" bIns="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3D6862F-4B9D-20A7-1E06-EAFB473AF833}"/>
              </a:ext>
            </a:extLst>
          </p:cNvPr>
          <p:cNvSpPr txBox="1"/>
          <p:nvPr/>
        </p:nvSpPr>
        <p:spPr>
          <a:xfrm>
            <a:off x="9272337" y="5227316"/>
            <a:ext cx="2336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RCM CVAP Roadmap</a:t>
            </a:r>
          </a:p>
        </p:txBody>
      </p:sp>
      <p:sp>
        <p:nvSpPr>
          <p:cNvPr id="25" name="TextBox 24">
            <a:extLst>
              <a:ext uri="{FF2B5EF4-FFF2-40B4-BE49-F238E27FC236}">
                <a16:creationId xmlns:a16="http://schemas.microsoft.com/office/drawing/2014/main" id="{7F22B09B-CEB6-999A-947B-940A8FEBD41B}"/>
              </a:ext>
            </a:extLst>
          </p:cNvPr>
          <p:cNvSpPr txBox="1"/>
          <p:nvPr/>
        </p:nvSpPr>
        <p:spPr>
          <a:xfrm>
            <a:off x="6341979" y="6039854"/>
            <a:ext cx="31736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LRC adaptation to Roadmap</a:t>
            </a:r>
          </a:p>
        </p:txBody>
      </p:sp>
      <p:sp>
        <p:nvSpPr>
          <p:cNvPr id="26" name="TextBox 25">
            <a:extLst>
              <a:ext uri="{FF2B5EF4-FFF2-40B4-BE49-F238E27FC236}">
                <a16:creationId xmlns:a16="http://schemas.microsoft.com/office/drawing/2014/main" id="{6F165454-E94B-C6C0-45CA-4CAA02BE7E1C}"/>
              </a:ext>
            </a:extLst>
          </p:cNvPr>
          <p:cNvSpPr txBox="1"/>
          <p:nvPr/>
        </p:nvSpPr>
        <p:spPr>
          <a:xfrm>
            <a:off x="191386" y="996540"/>
            <a:ext cx="11487266" cy="33239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Bilateral engagement with key stakeholders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built shared understanding across sectors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and ensured the vision was shaped in line with operational realities.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enabled tailored conversations, ensured early buy-in and prepared teams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for meaningful workshop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Sector insights directly informed the vision statement, ensuring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relevance and resonance.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process ensured the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Vision Statement was not just aspirational but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strategically aligned and endorsed by senior leadership ahead of the Self-Assessment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48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2FAE-95F6-B564-7E92-F900A2DCA4D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9E956F-05A3-BF2F-4F48-ED398FBF75AC}"/>
              </a:ext>
            </a:extLst>
          </p:cNvPr>
          <p:cNvSpPr>
            <a:spLocks noGrp="1"/>
          </p:cNvSpPr>
          <p:nvPr>
            <p:ph type="title"/>
          </p:nvPr>
        </p:nvSpPr>
        <p:spPr>
          <a:xfrm>
            <a:off x="838200" y="365125"/>
            <a:ext cx="10515600" cy="1325563"/>
          </a:xfrm>
        </p:spPr>
        <p:txBody>
          <a:bodyPr anchor="ctr">
            <a:normAutofit/>
          </a:bodyPr>
          <a:lstStyle/>
          <a:p>
            <a:r>
              <a:rPr lang="en-US" dirty="0"/>
              <a:t>CVAP Self-Assessment Workshop</a:t>
            </a:r>
            <a:br>
              <a:rPr lang="en-US" dirty="0"/>
            </a:br>
            <a:endParaRPr lang="en-US" dirty="0"/>
          </a:p>
        </p:txBody>
      </p:sp>
      <p:sp>
        <p:nvSpPr>
          <p:cNvPr id="26" name="Content Placeholder 2">
            <a:extLst>
              <a:ext uri="{FF2B5EF4-FFF2-40B4-BE49-F238E27FC236}">
                <a16:creationId xmlns:a16="http://schemas.microsoft.com/office/drawing/2014/main" id="{9610CAFB-3955-D606-A749-1884B103008D}"/>
              </a:ext>
            </a:extLst>
          </p:cNvPr>
          <p:cNvSpPr>
            <a:spLocks noGrp="1"/>
          </p:cNvSpPr>
          <p:nvPr>
            <p:ph sz="half" idx="1"/>
          </p:nvPr>
        </p:nvSpPr>
        <p:spPr>
          <a:xfrm>
            <a:off x="272716" y="2903621"/>
            <a:ext cx="6625390" cy="3273342"/>
          </a:xfrm>
        </p:spPr>
        <p:txBody>
          <a:bodyPr>
            <a:noAutofit/>
          </a:bodyPr>
          <a:lstStyle/>
          <a:p>
            <a:pPr marL="0" indent="0">
              <a:buNone/>
            </a:pPr>
            <a:r>
              <a:rPr lang="en-GB" sz="2400" b="1" dirty="0">
                <a:latin typeface="Calibri body"/>
              </a:rPr>
              <a:t>CVA-experienced staff</a:t>
            </a:r>
            <a:r>
              <a:rPr lang="en-GB" sz="2400" dirty="0">
                <a:latin typeface="Calibri body"/>
              </a:rPr>
              <a:t>: </a:t>
            </a:r>
            <a:r>
              <a:rPr lang="en-GB" sz="2400" dirty="0" err="1">
                <a:latin typeface="Calibri body"/>
              </a:rPr>
              <a:t>EcoSec</a:t>
            </a:r>
            <a:r>
              <a:rPr lang="en-GB" sz="2400" dirty="0">
                <a:latin typeface="Calibri body"/>
              </a:rPr>
              <a:t> and DMS teams contributed operational insights from past CVA implementation.</a:t>
            </a:r>
          </a:p>
          <a:p>
            <a:pPr marL="0" indent="0">
              <a:buNone/>
            </a:pPr>
            <a:r>
              <a:rPr lang="en-GB" sz="2400" b="1" dirty="0">
                <a:latin typeface="Calibri body"/>
              </a:rPr>
              <a:t>Support services inclusion</a:t>
            </a:r>
            <a:r>
              <a:rPr lang="en-GB" sz="2400" dirty="0">
                <a:latin typeface="Calibri body"/>
              </a:rPr>
              <a:t>: HR, finance, procurement, ICT and IM teams helped assess systems readiness and integration needs.</a:t>
            </a:r>
            <a:r>
              <a:rPr lang="en-GB" sz="2400" b="1" dirty="0">
                <a:latin typeface="Calibri body"/>
              </a:rPr>
              <a:t> </a:t>
            </a:r>
          </a:p>
          <a:p>
            <a:pPr marL="0" indent="0">
              <a:buNone/>
            </a:pPr>
            <a:r>
              <a:rPr lang="en-GB" sz="2400" b="1" dirty="0">
                <a:latin typeface="Calibri body"/>
              </a:rPr>
              <a:t>Partner support</a:t>
            </a:r>
            <a:r>
              <a:rPr lang="en-GB" sz="2400" dirty="0">
                <a:latin typeface="Calibri body"/>
              </a:rPr>
              <a:t>: IFRC, BRC, </a:t>
            </a:r>
            <a:r>
              <a:rPr lang="en-GB" sz="2400" dirty="0" err="1">
                <a:latin typeface="Calibri body"/>
              </a:rPr>
              <a:t>NorCross</a:t>
            </a:r>
            <a:r>
              <a:rPr lang="en-GB" sz="2400" dirty="0">
                <a:latin typeface="Calibri body"/>
              </a:rPr>
              <a:t>, and the MENA Cash Centre of Excellence made up the facilitation team and provided technical guidance.</a:t>
            </a:r>
          </a:p>
          <a:p>
            <a:pPr marL="0" indent="0">
              <a:buNone/>
            </a:pPr>
            <a:endParaRPr lang="en-GB" sz="2400" dirty="0">
              <a:latin typeface="Calibri body"/>
            </a:endParaRPr>
          </a:p>
        </p:txBody>
      </p:sp>
      <p:pic>
        <p:nvPicPr>
          <p:cNvPr id="13" name="Picture 12" descr="A group of people sitting around tables in a room&#10;&#10;AI-generated content may be incorrect.">
            <a:extLst>
              <a:ext uri="{FF2B5EF4-FFF2-40B4-BE49-F238E27FC236}">
                <a16:creationId xmlns:a16="http://schemas.microsoft.com/office/drawing/2014/main" id="{0688AE19-1847-C4DD-0FCE-4CA51D364D7D}"/>
              </a:ext>
            </a:extLst>
          </p:cNvPr>
          <p:cNvPicPr>
            <a:picLocks noChangeAspect="1"/>
          </p:cNvPicPr>
          <p:nvPr/>
        </p:nvPicPr>
        <p:blipFill>
          <a:blip r:embed="rId3"/>
          <a:stretch>
            <a:fillRect/>
          </a:stretch>
        </p:blipFill>
        <p:spPr>
          <a:xfrm flipH="1">
            <a:off x="6898106" y="2903621"/>
            <a:ext cx="4630375" cy="3472781"/>
          </a:xfrm>
          <a:prstGeom prst="rect">
            <a:avLst/>
          </a:prstGeom>
          <a:noFill/>
        </p:spPr>
      </p:pic>
      <p:sp>
        <p:nvSpPr>
          <p:cNvPr id="40" name="TextBox 39">
            <a:extLst>
              <a:ext uri="{FF2B5EF4-FFF2-40B4-BE49-F238E27FC236}">
                <a16:creationId xmlns:a16="http://schemas.microsoft.com/office/drawing/2014/main" id="{C8B8FB77-87AC-0C3F-5075-E7E009A1B180}"/>
              </a:ext>
            </a:extLst>
          </p:cNvPr>
          <p:cNvSpPr txBox="1"/>
          <p:nvPr/>
        </p:nvSpPr>
        <p:spPr>
          <a:xfrm>
            <a:off x="272715" y="1315453"/>
            <a:ext cx="11646570"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body"/>
                <a:ea typeface="+mn-ea"/>
                <a:cs typeface="+mn-cs"/>
              </a:rPr>
              <a:t>Leadership engagement</a:t>
            </a:r>
            <a:r>
              <a:rPr kumimoji="0" lang="en-GB" sz="2400" b="0" i="0" u="none" strike="noStrike" kern="1200" cap="none" spc="0" normalizeH="0" baseline="0" noProof="0" dirty="0">
                <a:ln>
                  <a:noFill/>
                </a:ln>
                <a:solidFill>
                  <a:prstClr val="black"/>
                </a:solidFill>
                <a:effectLst/>
                <a:uLnTx/>
                <a:uFillTx/>
                <a:latin typeface="Calibri body"/>
                <a:ea typeface="+mn-ea"/>
                <a:cs typeface="+mn-cs"/>
              </a:rPr>
              <a:t>: Under SGs and sector directors were present, reinforcing strategic alignment and institutional buy-in.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body"/>
                <a:ea typeface="+mn-ea"/>
                <a:cs typeface="+mn-cs"/>
              </a:rPr>
              <a:t>Cross-sectoral representation</a:t>
            </a:r>
            <a:r>
              <a:rPr kumimoji="0" lang="en-GB" sz="2400" b="0" i="0" u="none" strike="noStrike" kern="1200" cap="none" spc="0" normalizeH="0" baseline="0" noProof="0" dirty="0">
                <a:ln>
                  <a:noFill/>
                </a:ln>
                <a:solidFill>
                  <a:prstClr val="black"/>
                </a:solidFill>
                <a:effectLst/>
                <a:uLnTx/>
                <a:uFillTx/>
                <a:latin typeface="Calibri body"/>
                <a:ea typeface="+mn-ea"/>
                <a:cs typeface="+mn-cs"/>
              </a:rPr>
              <a:t>: Participants included, operations, HR, IT, MEAL, youth, shelter, </a:t>
            </a:r>
            <a:r>
              <a:rPr kumimoji="0" lang="en-GB" sz="2400" b="0" i="0" u="none" strike="noStrike" kern="1200" cap="none" spc="0" normalizeH="0" baseline="0" noProof="0" dirty="0" err="1">
                <a:ln>
                  <a:noFill/>
                </a:ln>
                <a:solidFill>
                  <a:prstClr val="black"/>
                </a:solidFill>
                <a:effectLst/>
                <a:uLnTx/>
                <a:uFillTx/>
                <a:latin typeface="Calibri body"/>
                <a:ea typeface="+mn-ea"/>
                <a:cs typeface="+mn-cs"/>
              </a:rPr>
              <a:t>WaSH</a:t>
            </a:r>
            <a:r>
              <a:rPr kumimoji="0" lang="en-GB" sz="2400" b="0" i="0" u="none" strike="noStrike" kern="1200" cap="none" spc="0" normalizeH="0" baseline="0" noProof="0" dirty="0">
                <a:ln>
                  <a:noFill/>
                </a:ln>
                <a:solidFill>
                  <a:prstClr val="black"/>
                </a:solidFill>
                <a:effectLst/>
                <a:uLnTx/>
                <a:uFillTx/>
                <a:latin typeface="Calibri body"/>
                <a:ea typeface="+mn-ea"/>
                <a:cs typeface="+mn-cs"/>
              </a:rPr>
              <a:t>, and DRR — ensuring input from across LRC.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850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07555-CC2B-811C-0174-3330125FDF8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AA344EB-CDFC-B3F3-C788-CD85C9558DAC}"/>
              </a:ext>
            </a:extLst>
          </p:cNvPr>
          <p:cNvSpPr>
            <a:spLocks noGrp="1"/>
          </p:cNvSpPr>
          <p:nvPr>
            <p:ph type="title"/>
          </p:nvPr>
        </p:nvSpPr>
        <p:spPr>
          <a:xfrm>
            <a:off x="318975" y="624113"/>
            <a:ext cx="10515600" cy="692623"/>
          </a:xfrm>
        </p:spPr>
        <p:txBody>
          <a:bodyPr>
            <a:normAutofit fontScale="90000"/>
          </a:bodyPr>
          <a:lstStyle/>
          <a:p>
            <a:r>
              <a:rPr lang="en-US" dirty="0">
                <a:latin typeface="Open Sans" panose="020B0606030504020204"/>
              </a:rPr>
              <a:t>Lessons Learned and Reflections</a:t>
            </a:r>
            <a:br>
              <a:rPr lang="en-US" dirty="0">
                <a:latin typeface="Open Sans" panose="020B0606030504020204"/>
              </a:rPr>
            </a:br>
            <a:endParaRPr lang="en-US" dirty="0">
              <a:latin typeface="Open Sans" panose="020B0606030504020204"/>
            </a:endParaRPr>
          </a:p>
        </p:txBody>
      </p:sp>
      <p:sp>
        <p:nvSpPr>
          <p:cNvPr id="2" name="TextBox 1">
            <a:extLst>
              <a:ext uri="{FF2B5EF4-FFF2-40B4-BE49-F238E27FC236}">
                <a16:creationId xmlns:a16="http://schemas.microsoft.com/office/drawing/2014/main" id="{912BF8AC-A449-DEF6-45C5-E7C69FFFA7B5}"/>
              </a:ext>
            </a:extLst>
          </p:cNvPr>
          <p:cNvSpPr txBox="1"/>
          <p:nvPr/>
        </p:nvSpPr>
        <p:spPr>
          <a:xfrm>
            <a:off x="382771" y="1082821"/>
            <a:ext cx="11291777" cy="67403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collaboration with multiple movement partners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including IFRC, BRC, the Cash Hub and the Cash Centre of Excellence brought clarity on the process, shared responsibility and a wealth of experience from other contexts.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Doing this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in parallel to a significant humanitarian response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was valuable in identifying blockers and enablers when discussing and developing a workplan.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Taking the time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to bilaterally engage key internal stakeholders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was an enabler to a successful self assessment, ensuring buy-in from all levels of leadership as well as preparing them for fruitful discussions in the workshop.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vision statement guided discussions and decisions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made in the self assessment workshop, particularly given this was agreed and signed by senior leadership in advance.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Ensure the right people are in the room</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for discussions, and if this is not possible, don’t be afraid to adapt so there remains space for their valuable contributions.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325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0752-701D-5489-10C6-348210122FA5}"/>
              </a:ext>
            </a:extLst>
          </p:cNvPr>
          <p:cNvSpPr>
            <a:spLocks noGrp="1"/>
          </p:cNvSpPr>
          <p:nvPr>
            <p:ph type="title"/>
          </p:nvPr>
        </p:nvSpPr>
        <p:spPr>
          <a:xfrm>
            <a:off x="2782166" y="2607692"/>
            <a:ext cx="6627668" cy="1325563"/>
          </a:xfrm>
        </p:spPr>
        <p:txBody>
          <a:bodyPr/>
          <a:lstStyle/>
          <a:p>
            <a:r>
              <a:rPr lang="en-US" dirty="0"/>
              <a:t>Thank you for your time</a:t>
            </a:r>
          </a:p>
        </p:txBody>
      </p:sp>
      <p:sp>
        <p:nvSpPr>
          <p:cNvPr id="4" name="TextBox 3">
            <a:extLst>
              <a:ext uri="{FF2B5EF4-FFF2-40B4-BE49-F238E27FC236}">
                <a16:creationId xmlns:a16="http://schemas.microsoft.com/office/drawing/2014/main" id="{57739893-E067-6B01-9D13-5C129B209568}"/>
              </a:ext>
            </a:extLst>
          </p:cNvPr>
          <p:cNvSpPr txBox="1"/>
          <p:nvPr/>
        </p:nvSpPr>
        <p:spPr>
          <a:xfrm>
            <a:off x="585107" y="2310211"/>
            <a:ext cx="12163425" cy="1920526"/>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C00000"/>
                </a:solidFill>
                <a:latin typeface="Century Gothic" panose="020B0502020202020204" pitchFamily="34" charset="0"/>
                <a:ea typeface="+mj-ea"/>
                <a:cs typeface="Times New Roman" panose="02020603050405020304"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1" u="none" strike="noStrike" kern="1200" cap="none" spc="0" normalizeH="0" baseline="0" noProof="0" dirty="0">
              <a:ln>
                <a:noFill/>
              </a:ln>
              <a:solidFill>
                <a:prstClr val="black"/>
              </a:solidFill>
              <a:effectLst/>
              <a:uLnTx/>
              <a:uFillTx/>
              <a:latin typeface="Century Gothic" panose="020B0502020202020204" pitchFamily="34" charset="0"/>
              <a:ea typeface="+mj-ea"/>
              <a:cs typeface="Times New Roman" panose="02020603050405020304" pitchFamily="18" charset="0"/>
            </a:endParaRPr>
          </a:p>
        </p:txBody>
      </p:sp>
    </p:spTree>
    <p:extLst>
      <p:ext uri="{BB962C8B-B14F-4D97-AF65-F5344CB8AC3E}">
        <p14:creationId xmlns:p14="http://schemas.microsoft.com/office/powerpoint/2010/main" val="625733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Karacak"/>
          <p:cNvSpPr txBox="1"/>
          <p:nvPr/>
        </p:nvSpPr>
        <p:spPr>
          <a:xfrm>
            <a:off x="401155" y="625467"/>
            <a:ext cx="530594"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rgbClr val="FFFFFF"/>
                </a:solidFill>
                <a:latin typeface="Montserrat Bold"/>
                <a:ea typeface="Montserrat Bold"/>
                <a:cs typeface="Montserrat Bold"/>
                <a:sym typeface="Montserrat Bold"/>
              </a:defRPr>
            </a:lvl1pPr>
          </a:lstStyle>
          <a:p>
            <a:r>
              <a:rPr sz="900"/>
              <a:t>Karacak</a:t>
            </a:r>
          </a:p>
        </p:txBody>
      </p:sp>
      <p:pic>
        <p:nvPicPr>
          <p:cNvPr id="61" name="Picture 60">
            <a:extLst>
              <a:ext uri="{FF2B5EF4-FFF2-40B4-BE49-F238E27FC236}">
                <a16:creationId xmlns:a16="http://schemas.microsoft.com/office/drawing/2014/main" id="{35AC9624-1814-4844-A276-18355DA0770A}"/>
              </a:ext>
            </a:extLst>
          </p:cNvPr>
          <p:cNvPicPr>
            <a:picLocks noChangeAspect="1"/>
          </p:cNvPicPr>
          <p:nvPr/>
        </p:nvPicPr>
        <p:blipFill>
          <a:blip r:embed="rId3"/>
          <a:stretch>
            <a:fillRect/>
          </a:stretch>
        </p:blipFill>
        <p:spPr>
          <a:xfrm>
            <a:off x="10622250" y="6059905"/>
            <a:ext cx="954043" cy="170123"/>
          </a:xfrm>
          <a:prstGeom prst="rect">
            <a:avLst/>
          </a:prstGeom>
        </p:spPr>
      </p:pic>
      <p:pic>
        <p:nvPicPr>
          <p:cNvPr id="4" name="Picture 3" descr="Logo, company name&#10;&#10;Description automatically generated">
            <a:extLst>
              <a:ext uri="{FF2B5EF4-FFF2-40B4-BE49-F238E27FC236}">
                <a16:creationId xmlns:a16="http://schemas.microsoft.com/office/drawing/2014/main" id="{BD448AA0-0943-CB70-8BEA-C8596D156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56"/>
            <a:ext cx="4829174" cy="1372633"/>
          </a:xfrm>
          <a:prstGeom prst="rect">
            <a:avLst/>
          </a:prstGeom>
        </p:spPr>
      </p:pic>
      <p:sp>
        <p:nvSpPr>
          <p:cNvPr id="8" name="TextBox 7">
            <a:extLst>
              <a:ext uri="{FF2B5EF4-FFF2-40B4-BE49-F238E27FC236}">
                <a16:creationId xmlns:a16="http://schemas.microsoft.com/office/drawing/2014/main" id="{18539F6A-F85F-093C-E395-6B9453398C1F}"/>
              </a:ext>
            </a:extLst>
          </p:cNvPr>
          <p:cNvSpPr txBox="1"/>
          <p:nvPr/>
        </p:nvSpPr>
        <p:spPr>
          <a:xfrm>
            <a:off x="827404" y="1390810"/>
            <a:ext cx="10537189" cy="2142730"/>
          </a:xfrm>
          <a:prstGeom prst="rect">
            <a:avLst/>
          </a:prstGeom>
          <a:solidFill>
            <a:schemeClr val="bg1">
              <a:lumMod val="95000"/>
            </a:schemeClr>
          </a:solidFill>
        </p:spPr>
        <p:txBody>
          <a:bodyPr wrap="square" lIns="72000" tIns="36000" rIns="72000" bIns="36000" rtlCol="0" anchor="ctr">
            <a:noAutofit/>
          </a:bodyPr>
          <a:lstStyle/>
          <a:p>
            <a:pPr marL="0" marR="0" lvl="0" indent="0" algn="ctr" defTabSz="1828800" eaLnBrk="1" fontAlgn="auto" latinLnBrk="0" hangingPunct="1">
              <a:buClrTx/>
              <a:buSzTx/>
              <a:buFontTx/>
              <a:buNone/>
              <a:tabLst/>
              <a:defRPr/>
            </a:pPr>
            <a:endParaRPr kumimoji="0" lang="en-US" sz="800" i="0" u="none" strike="noStrike" kern="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D18EB86-9241-AC6E-C7DC-795F7EE881E2}"/>
              </a:ext>
            </a:extLst>
          </p:cNvPr>
          <p:cNvSpPr txBox="1"/>
          <p:nvPr/>
        </p:nvSpPr>
        <p:spPr>
          <a:xfrm>
            <a:off x="827404" y="3661418"/>
            <a:ext cx="10537189" cy="2384422"/>
          </a:xfrm>
          <a:prstGeom prst="rect">
            <a:avLst/>
          </a:prstGeom>
          <a:solidFill>
            <a:schemeClr val="bg1">
              <a:lumMod val="95000"/>
            </a:schemeClr>
          </a:solidFill>
        </p:spPr>
        <p:txBody>
          <a:bodyPr wrap="square" lIns="72000" tIns="36000" rIns="72000" bIns="36000" rtlCol="0" anchor="ctr">
            <a:noAutofit/>
          </a:bodyPr>
          <a:lstStyle/>
          <a:p>
            <a:pPr marL="0" marR="0" lvl="0" indent="0" algn="ctr" defTabSz="1828800" eaLnBrk="1" fontAlgn="auto" latinLnBrk="0" hangingPunct="1">
              <a:buClrTx/>
              <a:buSzTx/>
              <a:buFontTx/>
              <a:buNone/>
              <a:tabLst/>
              <a:defRPr/>
            </a:pPr>
            <a:endParaRPr kumimoji="0" lang="en-US" sz="800" i="0" u="none" strike="noStrike" kern="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49614A24-2B77-AC9A-62CD-F0572F1F201F}"/>
              </a:ext>
            </a:extLst>
          </p:cNvPr>
          <p:cNvSpPr txBox="1"/>
          <p:nvPr/>
        </p:nvSpPr>
        <p:spPr>
          <a:xfrm>
            <a:off x="2624630" y="1810823"/>
            <a:ext cx="8739963" cy="1323439"/>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Learning and resources	cash-hub.org</a:t>
            </a:r>
          </a:p>
          <a:p>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Webinars			cash-hub.org/resources/webinar-series</a:t>
            </a:r>
            <a:r>
              <a:rPr lang="en-GB"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E841211-B02A-61D6-6716-D2CACB78FEA4}"/>
              </a:ext>
            </a:extLst>
          </p:cNvPr>
          <p:cNvSpPr txBox="1"/>
          <p:nvPr/>
        </p:nvSpPr>
        <p:spPr>
          <a:xfrm>
            <a:off x="2694469" y="3774434"/>
            <a:ext cx="8207941" cy="1631216"/>
          </a:xfrm>
          <a:prstGeom prst="rect">
            <a:avLst/>
          </a:prstGeom>
          <a:noFill/>
        </p:spPr>
        <p:txBody>
          <a:bodyPr wrap="square">
            <a:spAutoFit/>
          </a:bodyPr>
          <a:lstStyle/>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Cash Helpdesk 		</a:t>
            </a:r>
            <a:r>
              <a:rPr lang="en-GB" sz="2000" b="1" u="sng" dirty="0">
                <a:solidFill>
                  <a:srgbClr val="C00000"/>
                </a:solidFill>
                <a:latin typeface="Arial" panose="020B0604020202020204" pitchFamily="34" charset="0"/>
                <a:cs typeface="Arial" panose="020B0604020202020204" pitchFamily="34" charset="0"/>
              </a:rPr>
              <a:t>www.</a:t>
            </a:r>
            <a:r>
              <a:rPr lang="en-GB" sz="2000" b="1" u="sng" dirty="0">
                <a:solidFill>
                  <a:srgbClr val="C00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helpdesk@cash-hub.org</a:t>
            </a:r>
            <a:endParaRPr lang="en-GB" sz="2000" b="1" u="sng" dirty="0">
              <a:solidFill>
                <a:srgbClr val="C00000"/>
              </a:solidFill>
              <a:latin typeface="Arial" panose="020B0604020202020204" pitchFamily="34" charset="0"/>
              <a:cs typeface="Arial" panose="020B0604020202020204" pitchFamily="34" charset="0"/>
            </a:endParaRPr>
          </a:p>
          <a:p>
            <a:endParaRPr lang="en-GB" sz="2000" b="1" dirty="0">
              <a:solidFill>
                <a:srgbClr val="C00000"/>
              </a:solidFill>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				cash-hub.org/helpdesk/</a:t>
            </a:r>
            <a:endParaRPr lang="en-GB" sz="2000" b="1" dirty="0">
              <a:solidFill>
                <a:srgbClr val="C00000"/>
              </a:solidFill>
              <a:latin typeface="Arial" panose="020B0604020202020204" pitchFamily="34" charset="0"/>
              <a:cs typeface="Arial" panose="020B0604020202020204" pitchFamily="34" charset="0"/>
            </a:endParaRPr>
          </a:p>
          <a:p>
            <a:endParaRPr lang="en-GB" sz="2000" b="1" dirty="0">
              <a:solidFill>
                <a:srgbClr val="C0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A79A92C-11E0-5914-3546-05043AB16886}"/>
              </a:ext>
            </a:extLst>
          </p:cNvPr>
          <p:cNvPicPr>
            <a:picLocks noChangeAspect="1"/>
          </p:cNvPicPr>
          <p:nvPr/>
        </p:nvPicPr>
        <p:blipFill>
          <a:blip r:embed="rId6"/>
          <a:stretch>
            <a:fillRect/>
          </a:stretch>
        </p:blipFill>
        <p:spPr>
          <a:xfrm>
            <a:off x="1491049" y="4221592"/>
            <a:ext cx="1022382" cy="1022382"/>
          </a:xfrm>
          <a:prstGeom prst="rect">
            <a:avLst/>
          </a:prstGeom>
        </p:spPr>
      </p:pic>
      <p:sp>
        <p:nvSpPr>
          <p:cNvPr id="15" name="Freeform 6">
            <a:extLst>
              <a:ext uri="{FF2B5EF4-FFF2-40B4-BE49-F238E27FC236}">
                <a16:creationId xmlns:a16="http://schemas.microsoft.com/office/drawing/2014/main" id="{0A3F7CD4-7315-04C8-A15C-94BBE80E89FA}"/>
              </a:ext>
            </a:extLst>
          </p:cNvPr>
          <p:cNvSpPr/>
          <p:nvPr/>
        </p:nvSpPr>
        <p:spPr>
          <a:xfrm>
            <a:off x="1491049" y="2035748"/>
            <a:ext cx="942909" cy="852854"/>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lnTo>
                  <a:pt x="1476" y="0"/>
                </a:lnTo>
                <a:cubicBezTo>
                  <a:pt x="662" y="0"/>
                  <a:pt x="0" y="662"/>
                  <a:pt x="0" y="1476"/>
                </a:cubicBezTo>
                <a:lnTo>
                  <a:pt x="0" y="20124"/>
                </a:lnTo>
                <a:cubicBezTo>
                  <a:pt x="0" y="20938"/>
                  <a:pt x="662" y="21600"/>
                  <a:pt x="1476" y="21600"/>
                </a:cubicBezTo>
                <a:lnTo>
                  <a:pt x="20124" y="21600"/>
                </a:lnTo>
                <a:cubicBezTo>
                  <a:pt x="20938" y="21600"/>
                  <a:pt x="21600" y="20938"/>
                  <a:pt x="21600" y="20124"/>
                </a:cubicBezTo>
                <a:lnTo>
                  <a:pt x="21600" y="1476"/>
                </a:lnTo>
                <a:cubicBezTo>
                  <a:pt x="21600" y="662"/>
                  <a:pt x="20938" y="0"/>
                  <a:pt x="20124" y="0"/>
                </a:cubicBezTo>
                <a:close/>
                <a:moveTo>
                  <a:pt x="20332" y="1476"/>
                </a:moveTo>
                <a:lnTo>
                  <a:pt x="20332" y="10161"/>
                </a:lnTo>
                <a:lnTo>
                  <a:pt x="17853" y="10161"/>
                </a:lnTo>
                <a:cubicBezTo>
                  <a:pt x="17475" y="10161"/>
                  <a:pt x="17125" y="10370"/>
                  <a:pt x="16936" y="10710"/>
                </a:cubicBezTo>
                <a:cubicBezTo>
                  <a:pt x="16756" y="11041"/>
                  <a:pt x="16765" y="11448"/>
                  <a:pt x="16964" y="11770"/>
                </a:cubicBezTo>
                <a:cubicBezTo>
                  <a:pt x="17087" y="11968"/>
                  <a:pt x="17153" y="12196"/>
                  <a:pt x="17153" y="12432"/>
                </a:cubicBezTo>
                <a:cubicBezTo>
                  <a:pt x="17153" y="12782"/>
                  <a:pt x="17011" y="13104"/>
                  <a:pt x="16765" y="13340"/>
                </a:cubicBezTo>
                <a:cubicBezTo>
                  <a:pt x="16510" y="13586"/>
                  <a:pt x="16179" y="13709"/>
                  <a:pt x="15838" y="13700"/>
                </a:cubicBezTo>
                <a:cubicBezTo>
                  <a:pt x="15195" y="13671"/>
                  <a:pt x="14665" y="13151"/>
                  <a:pt x="14618" y="12517"/>
                </a:cubicBezTo>
                <a:cubicBezTo>
                  <a:pt x="14608" y="12252"/>
                  <a:pt x="14665" y="11997"/>
                  <a:pt x="14807" y="11770"/>
                </a:cubicBezTo>
                <a:cubicBezTo>
                  <a:pt x="15006" y="11448"/>
                  <a:pt x="15015" y="11032"/>
                  <a:pt x="14826" y="10701"/>
                </a:cubicBezTo>
                <a:cubicBezTo>
                  <a:pt x="14637" y="10370"/>
                  <a:pt x="14286" y="10161"/>
                  <a:pt x="13908" y="10161"/>
                </a:cubicBezTo>
                <a:lnTo>
                  <a:pt x="11429" y="10161"/>
                </a:lnTo>
                <a:lnTo>
                  <a:pt x="11429" y="8042"/>
                </a:lnTo>
                <a:cubicBezTo>
                  <a:pt x="11798" y="8193"/>
                  <a:pt x="12196" y="8269"/>
                  <a:pt x="12602" y="8241"/>
                </a:cubicBezTo>
                <a:cubicBezTo>
                  <a:pt x="13217" y="8203"/>
                  <a:pt x="13804" y="7929"/>
                  <a:pt x="14249" y="7474"/>
                </a:cubicBezTo>
                <a:cubicBezTo>
                  <a:pt x="14684" y="7030"/>
                  <a:pt x="14939" y="6434"/>
                  <a:pt x="14968" y="5809"/>
                </a:cubicBezTo>
                <a:cubicBezTo>
                  <a:pt x="14987" y="5119"/>
                  <a:pt x="14741" y="4456"/>
                  <a:pt x="14258" y="3955"/>
                </a:cubicBezTo>
                <a:cubicBezTo>
                  <a:pt x="13776" y="3453"/>
                  <a:pt x="13132" y="3179"/>
                  <a:pt x="12432" y="3179"/>
                </a:cubicBezTo>
                <a:cubicBezTo>
                  <a:pt x="12091" y="3179"/>
                  <a:pt x="11751" y="3255"/>
                  <a:pt x="11429" y="3387"/>
                </a:cubicBezTo>
                <a:lnTo>
                  <a:pt x="11429" y="1258"/>
                </a:lnTo>
                <a:lnTo>
                  <a:pt x="20124" y="1258"/>
                </a:lnTo>
                <a:cubicBezTo>
                  <a:pt x="20238" y="1258"/>
                  <a:pt x="20332" y="1353"/>
                  <a:pt x="20332" y="1476"/>
                </a:cubicBezTo>
                <a:close/>
                <a:moveTo>
                  <a:pt x="1476" y="1258"/>
                </a:moveTo>
                <a:lnTo>
                  <a:pt x="10171" y="1258"/>
                </a:lnTo>
                <a:lnTo>
                  <a:pt x="10171" y="3737"/>
                </a:lnTo>
                <a:cubicBezTo>
                  <a:pt x="10171" y="4125"/>
                  <a:pt x="10370" y="4475"/>
                  <a:pt x="10710" y="4664"/>
                </a:cubicBezTo>
                <a:cubicBezTo>
                  <a:pt x="11041" y="4844"/>
                  <a:pt x="11448" y="4835"/>
                  <a:pt x="11770" y="4636"/>
                </a:cubicBezTo>
                <a:cubicBezTo>
                  <a:pt x="11968" y="4513"/>
                  <a:pt x="12196" y="4447"/>
                  <a:pt x="12432" y="4447"/>
                </a:cubicBezTo>
                <a:cubicBezTo>
                  <a:pt x="12782" y="4447"/>
                  <a:pt x="13104" y="4589"/>
                  <a:pt x="13350" y="4835"/>
                </a:cubicBezTo>
                <a:cubicBezTo>
                  <a:pt x="13586" y="5090"/>
                  <a:pt x="13709" y="5412"/>
                  <a:pt x="13700" y="5762"/>
                </a:cubicBezTo>
                <a:cubicBezTo>
                  <a:pt x="13671" y="6405"/>
                  <a:pt x="13151" y="6935"/>
                  <a:pt x="12517" y="6973"/>
                </a:cubicBezTo>
                <a:cubicBezTo>
                  <a:pt x="12252" y="6992"/>
                  <a:pt x="11997" y="6935"/>
                  <a:pt x="11770" y="6793"/>
                </a:cubicBezTo>
                <a:cubicBezTo>
                  <a:pt x="11448" y="6594"/>
                  <a:pt x="11032" y="6585"/>
                  <a:pt x="10701" y="6774"/>
                </a:cubicBezTo>
                <a:cubicBezTo>
                  <a:pt x="10370" y="6954"/>
                  <a:pt x="10171" y="7304"/>
                  <a:pt x="10171" y="7692"/>
                </a:cubicBezTo>
                <a:lnTo>
                  <a:pt x="10171" y="10161"/>
                </a:lnTo>
                <a:lnTo>
                  <a:pt x="8042" y="10161"/>
                </a:lnTo>
                <a:cubicBezTo>
                  <a:pt x="8203" y="9802"/>
                  <a:pt x="8269" y="9404"/>
                  <a:pt x="8241" y="8998"/>
                </a:cubicBezTo>
                <a:cubicBezTo>
                  <a:pt x="8203" y="8373"/>
                  <a:pt x="7929" y="7787"/>
                  <a:pt x="7484" y="7351"/>
                </a:cubicBezTo>
                <a:cubicBezTo>
                  <a:pt x="7030" y="6916"/>
                  <a:pt x="6434" y="6661"/>
                  <a:pt x="5809" y="6632"/>
                </a:cubicBezTo>
                <a:cubicBezTo>
                  <a:pt x="5119" y="6604"/>
                  <a:pt x="4456" y="6859"/>
                  <a:pt x="3955" y="7342"/>
                </a:cubicBezTo>
                <a:cubicBezTo>
                  <a:pt x="3463" y="7824"/>
                  <a:pt x="3179" y="8468"/>
                  <a:pt x="3179" y="9168"/>
                </a:cubicBezTo>
                <a:cubicBezTo>
                  <a:pt x="3179" y="9509"/>
                  <a:pt x="3255" y="9849"/>
                  <a:pt x="3387" y="10161"/>
                </a:cubicBezTo>
                <a:lnTo>
                  <a:pt x="1268" y="10161"/>
                </a:lnTo>
                <a:lnTo>
                  <a:pt x="1268" y="1476"/>
                </a:lnTo>
                <a:cubicBezTo>
                  <a:pt x="1268" y="1353"/>
                  <a:pt x="1362" y="1258"/>
                  <a:pt x="1476" y="1258"/>
                </a:cubicBezTo>
                <a:close/>
                <a:moveTo>
                  <a:pt x="1268" y="20124"/>
                </a:moveTo>
                <a:lnTo>
                  <a:pt x="1268" y="11429"/>
                </a:lnTo>
                <a:lnTo>
                  <a:pt x="3737" y="11429"/>
                </a:lnTo>
                <a:cubicBezTo>
                  <a:pt x="4125" y="11429"/>
                  <a:pt x="4475" y="11221"/>
                  <a:pt x="4664" y="10890"/>
                </a:cubicBezTo>
                <a:cubicBezTo>
                  <a:pt x="4844" y="10559"/>
                  <a:pt x="4835" y="10152"/>
                  <a:pt x="4636" y="9830"/>
                </a:cubicBezTo>
                <a:cubicBezTo>
                  <a:pt x="4513" y="9632"/>
                  <a:pt x="4447" y="9404"/>
                  <a:pt x="4447" y="9168"/>
                </a:cubicBezTo>
                <a:cubicBezTo>
                  <a:pt x="4447" y="8818"/>
                  <a:pt x="4589" y="8496"/>
                  <a:pt x="4835" y="8250"/>
                </a:cubicBezTo>
                <a:cubicBezTo>
                  <a:pt x="5090" y="8014"/>
                  <a:pt x="5412" y="7891"/>
                  <a:pt x="5762" y="7900"/>
                </a:cubicBezTo>
                <a:cubicBezTo>
                  <a:pt x="6405" y="7919"/>
                  <a:pt x="6935" y="8439"/>
                  <a:pt x="6982" y="9083"/>
                </a:cubicBezTo>
                <a:cubicBezTo>
                  <a:pt x="6992" y="9348"/>
                  <a:pt x="6935" y="9603"/>
                  <a:pt x="6793" y="9821"/>
                </a:cubicBezTo>
                <a:cubicBezTo>
                  <a:pt x="6594" y="10152"/>
                  <a:pt x="6585" y="10559"/>
                  <a:pt x="6774" y="10899"/>
                </a:cubicBezTo>
                <a:cubicBezTo>
                  <a:pt x="6954" y="11230"/>
                  <a:pt x="7314" y="11429"/>
                  <a:pt x="7692" y="11429"/>
                </a:cubicBezTo>
                <a:lnTo>
                  <a:pt x="10171" y="11429"/>
                </a:lnTo>
                <a:lnTo>
                  <a:pt x="10171" y="13558"/>
                </a:lnTo>
                <a:cubicBezTo>
                  <a:pt x="9802" y="13397"/>
                  <a:pt x="9404" y="13331"/>
                  <a:pt x="8998" y="13359"/>
                </a:cubicBezTo>
                <a:cubicBezTo>
                  <a:pt x="8373" y="13397"/>
                  <a:pt x="7796" y="13671"/>
                  <a:pt x="7351" y="14116"/>
                </a:cubicBezTo>
                <a:cubicBezTo>
                  <a:pt x="6916" y="14570"/>
                  <a:pt x="6661" y="15166"/>
                  <a:pt x="6632" y="15781"/>
                </a:cubicBezTo>
                <a:cubicBezTo>
                  <a:pt x="6613" y="16481"/>
                  <a:pt x="6859" y="17134"/>
                  <a:pt x="7342" y="17636"/>
                </a:cubicBezTo>
                <a:cubicBezTo>
                  <a:pt x="7824" y="18137"/>
                  <a:pt x="8468" y="18412"/>
                  <a:pt x="9168" y="18412"/>
                </a:cubicBezTo>
                <a:cubicBezTo>
                  <a:pt x="9509" y="18412"/>
                  <a:pt x="9849" y="18345"/>
                  <a:pt x="10171" y="18213"/>
                </a:cubicBezTo>
                <a:lnTo>
                  <a:pt x="10171" y="20332"/>
                </a:lnTo>
                <a:lnTo>
                  <a:pt x="1476" y="20332"/>
                </a:lnTo>
                <a:cubicBezTo>
                  <a:pt x="1362" y="20332"/>
                  <a:pt x="1268" y="20238"/>
                  <a:pt x="1268" y="20124"/>
                </a:cubicBezTo>
                <a:close/>
                <a:moveTo>
                  <a:pt x="20124" y="20332"/>
                </a:moveTo>
                <a:lnTo>
                  <a:pt x="11429" y="20332"/>
                </a:lnTo>
                <a:lnTo>
                  <a:pt x="11429" y="17853"/>
                </a:lnTo>
                <a:cubicBezTo>
                  <a:pt x="11429" y="17475"/>
                  <a:pt x="11221" y="17125"/>
                  <a:pt x="10890" y="16936"/>
                </a:cubicBezTo>
                <a:cubicBezTo>
                  <a:pt x="10559" y="16756"/>
                  <a:pt x="10152" y="16756"/>
                  <a:pt x="9830" y="16964"/>
                </a:cubicBezTo>
                <a:cubicBezTo>
                  <a:pt x="9632" y="17087"/>
                  <a:pt x="9404" y="17153"/>
                  <a:pt x="9168" y="17153"/>
                </a:cubicBezTo>
                <a:cubicBezTo>
                  <a:pt x="8818" y="17153"/>
                  <a:pt x="8496" y="17011"/>
                  <a:pt x="8250" y="16756"/>
                </a:cubicBezTo>
                <a:cubicBezTo>
                  <a:pt x="8014" y="16510"/>
                  <a:pt x="7891" y="16179"/>
                  <a:pt x="7900" y="15829"/>
                </a:cubicBezTo>
                <a:cubicBezTo>
                  <a:pt x="7929" y="15195"/>
                  <a:pt x="8439" y="14665"/>
                  <a:pt x="9083" y="14618"/>
                </a:cubicBezTo>
                <a:cubicBezTo>
                  <a:pt x="9348" y="14599"/>
                  <a:pt x="9603" y="14665"/>
                  <a:pt x="9821" y="14807"/>
                </a:cubicBezTo>
                <a:cubicBezTo>
                  <a:pt x="10152" y="15006"/>
                  <a:pt x="10559" y="15015"/>
                  <a:pt x="10899" y="14826"/>
                </a:cubicBezTo>
                <a:cubicBezTo>
                  <a:pt x="11230" y="14637"/>
                  <a:pt x="11429" y="14286"/>
                  <a:pt x="11429" y="13908"/>
                </a:cubicBezTo>
                <a:lnTo>
                  <a:pt x="11429" y="11429"/>
                </a:lnTo>
                <a:lnTo>
                  <a:pt x="13558" y="11429"/>
                </a:lnTo>
                <a:cubicBezTo>
                  <a:pt x="13397" y="11798"/>
                  <a:pt x="13331" y="12196"/>
                  <a:pt x="13359" y="12602"/>
                </a:cubicBezTo>
                <a:cubicBezTo>
                  <a:pt x="13397" y="13217"/>
                  <a:pt x="13671" y="13804"/>
                  <a:pt x="14116" y="14249"/>
                </a:cubicBezTo>
                <a:cubicBezTo>
                  <a:pt x="14570" y="14684"/>
                  <a:pt x="15166" y="14939"/>
                  <a:pt x="15791" y="14958"/>
                </a:cubicBezTo>
                <a:cubicBezTo>
                  <a:pt x="15819" y="14968"/>
                  <a:pt x="15857" y="14968"/>
                  <a:pt x="15885" y="14968"/>
                </a:cubicBezTo>
                <a:cubicBezTo>
                  <a:pt x="16548" y="14968"/>
                  <a:pt x="17163" y="14712"/>
                  <a:pt x="17636" y="14258"/>
                </a:cubicBezTo>
                <a:cubicBezTo>
                  <a:pt x="18137" y="13776"/>
                  <a:pt x="18412" y="13123"/>
                  <a:pt x="18412" y="12432"/>
                </a:cubicBezTo>
                <a:cubicBezTo>
                  <a:pt x="18412" y="12082"/>
                  <a:pt x="18345" y="11741"/>
                  <a:pt x="18213" y="11429"/>
                </a:cubicBezTo>
                <a:lnTo>
                  <a:pt x="20332" y="11429"/>
                </a:lnTo>
                <a:lnTo>
                  <a:pt x="20332" y="20124"/>
                </a:lnTo>
                <a:cubicBezTo>
                  <a:pt x="20332" y="20238"/>
                  <a:pt x="20238" y="20332"/>
                  <a:pt x="20124" y="20332"/>
                </a:cubicBezTo>
                <a:close/>
              </a:path>
            </a:pathLst>
          </a:custGeom>
          <a:solidFill>
            <a:srgbClr val="C00000"/>
          </a:solidFill>
          <a:ln w="12700">
            <a:miter lim="400000"/>
          </a:ln>
        </p:spPr>
        <p:txBody>
          <a:bodyPr lIns="45719" rIns="45719"/>
          <a:lstStyle/>
          <a:p>
            <a:pPr defTabSz="914400">
              <a:lnSpc>
                <a:spcPct val="100000"/>
              </a:lnSpc>
              <a:defRPr sz="1800">
                <a:noFill/>
              </a:defRPr>
            </a:pPr>
            <a:endParaRPr dirty="0"/>
          </a:p>
        </p:txBody>
      </p:sp>
    </p:spTree>
    <p:extLst>
      <p:ext uri="{BB962C8B-B14F-4D97-AF65-F5344CB8AC3E}">
        <p14:creationId xmlns:p14="http://schemas.microsoft.com/office/powerpoint/2010/main" val="250779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3B43E-339C-4DB1-4C1C-D2B9AB2ED04B}"/>
              </a:ext>
            </a:extLst>
          </p:cNvPr>
          <p:cNvPicPr>
            <a:picLocks noChangeAspect="1"/>
          </p:cNvPicPr>
          <p:nvPr/>
        </p:nvPicPr>
        <p:blipFill>
          <a:blip r:embed="rId2"/>
          <a:stretch>
            <a:fillRect/>
          </a:stretch>
        </p:blipFill>
        <p:spPr>
          <a:xfrm>
            <a:off x="8286749" y="2912461"/>
            <a:ext cx="3890063" cy="3894739"/>
          </a:xfrm>
          <a:prstGeom prst="rect">
            <a:avLst/>
          </a:prstGeom>
        </p:spPr>
      </p:pic>
      <p:pic>
        <p:nvPicPr>
          <p:cNvPr id="5" name="Picture 4">
            <a:extLst>
              <a:ext uri="{FF2B5EF4-FFF2-40B4-BE49-F238E27FC236}">
                <a16:creationId xmlns:a16="http://schemas.microsoft.com/office/drawing/2014/main" id="{E7BD7295-A663-4D65-2C1D-6D52920F6D88}"/>
              </a:ext>
            </a:extLst>
          </p:cNvPr>
          <p:cNvPicPr>
            <a:picLocks noChangeAspect="1"/>
          </p:cNvPicPr>
          <p:nvPr/>
        </p:nvPicPr>
        <p:blipFill>
          <a:blip r:embed="rId3"/>
          <a:stretch>
            <a:fillRect/>
          </a:stretch>
        </p:blipFill>
        <p:spPr>
          <a:xfrm>
            <a:off x="535509" y="189082"/>
            <a:ext cx="3689976" cy="657990"/>
          </a:xfrm>
          <a:prstGeom prst="rect">
            <a:avLst/>
          </a:prstGeom>
        </p:spPr>
      </p:pic>
      <p:sp>
        <p:nvSpPr>
          <p:cNvPr id="7" name="TextBox 6">
            <a:extLst>
              <a:ext uri="{FF2B5EF4-FFF2-40B4-BE49-F238E27FC236}">
                <a16:creationId xmlns:a16="http://schemas.microsoft.com/office/drawing/2014/main" id="{D84D80DD-023C-8F7A-3020-EF8BC5FB96E0}"/>
              </a:ext>
            </a:extLst>
          </p:cNvPr>
          <p:cNvSpPr txBox="1"/>
          <p:nvPr/>
        </p:nvSpPr>
        <p:spPr>
          <a:xfrm>
            <a:off x="1168531" y="1209490"/>
            <a:ext cx="10857607" cy="892552"/>
          </a:xfrm>
          <a:prstGeom prst="rect">
            <a:avLst/>
          </a:prstGeom>
          <a:noFill/>
        </p:spPr>
        <p:txBody>
          <a:bodyPr wrap="square" lIns="91440" tIns="45720" rIns="91440" bIns="45720" rtlCol="0" anchor="t">
            <a:spAutoFit/>
          </a:bodyPr>
          <a:lstStyle/>
          <a:p>
            <a:r>
              <a:rPr lang="en-GB" sz="2400" b="1" dirty="0">
                <a:solidFill>
                  <a:srgbClr val="000000"/>
                </a:solidFill>
                <a:effectLst/>
                <a:latin typeface="Calibri" panose="020F0502020204030204" pitchFamily="34" charset="0"/>
                <a:ea typeface="Open Sans" panose="020B0606030504020204" pitchFamily="34" charset="0"/>
              </a:rPr>
              <a:t>Cash and Voucher Assistance Preparedness: The Analysis and Planning Stage  </a:t>
            </a:r>
          </a:p>
          <a:p>
            <a:r>
              <a:rPr lang="en-GB" sz="2800" b="1" baseline="30000" dirty="0">
                <a:solidFill>
                  <a:srgbClr val="C00000"/>
                </a:solidFill>
                <a:latin typeface="Arial"/>
                <a:cs typeface="Arial"/>
              </a:rPr>
              <a:t>2nd September 2025</a:t>
            </a:r>
            <a:endParaRPr lang="en-GB" sz="2800" b="1" dirty="0">
              <a:latin typeface="Calibri"/>
              <a:cs typeface="Calibri"/>
            </a:endParaRPr>
          </a:p>
        </p:txBody>
      </p:sp>
      <p:grpSp>
        <p:nvGrpSpPr>
          <p:cNvPr id="8" name="docshapegroup13">
            <a:extLst>
              <a:ext uri="{FF2B5EF4-FFF2-40B4-BE49-F238E27FC236}">
                <a16:creationId xmlns:a16="http://schemas.microsoft.com/office/drawing/2014/main" id="{195DAABE-2C62-C592-B036-6EA2EE2AC896}"/>
              </a:ext>
            </a:extLst>
          </p:cNvPr>
          <p:cNvGrpSpPr>
            <a:grpSpLocks/>
          </p:cNvGrpSpPr>
          <p:nvPr/>
        </p:nvGrpSpPr>
        <p:grpSpPr bwMode="auto">
          <a:xfrm>
            <a:off x="536302" y="1212281"/>
            <a:ext cx="633022" cy="671232"/>
            <a:chOff x="4904" y="229"/>
            <a:chExt cx="798" cy="798"/>
          </a:xfrm>
        </p:grpSpPr>
        <p:sp>
          <p:nvSpPr>
            <p:cNvPr id="9" name="docshape14">
              <a:extLst>
                <a:ext uri="{FF2B5EF4-FFF2-40B4-BE49-F238E27FC236}">
                  <a16:creationId xmlns:a16="http://schemas.microsoft.com/office/drawing/2014/main" id="{C1B824A8-66EF-1771-164E-9D4D7F8A0B7E}"/>
                </a:ext>
              </a:extLst>
            </p:cNvPr>
            <p:cNvSpPr>
              <a:spLocks/>
            </p:cNvSpPr>
            <p:nvPr/>
          </p:nvSpPr>
          <p:spPr bwMode="auto">
            <a:xfrm>
              <a:off x="4903" y="228"/>
              <a:ext cx="698" cy="611"/>
            </a:xfrm>
            <a:custGeom>
              <a:avLst/>
              <a:gdLst>
                <a:gd name="T0" fmla="+- 0 5253 4904"/>
                <a:gd name="T1" fmla="*/ T0 w 698"/>
                <a:gd name="T2" fmla="+- 0 229 229"/>
                <a:gd name="T3" fmla="*/ 229 h 611"/>
                <a:gd name="T4" fmla="+- 0 5173 4904"/>
                <a:gd name="T5" fmla="*/ T4 w 698"/>
                <a:gd name="T6" fmla="+- 0 235 229"/>
                <a:gd name="T7" fmla="*/ 235 h 611"/>
                <a:gd name="T8" fmla="+- 0 5099 4904"/>
                <a:gd name="T9" fmla="*/ T8 w 698"/>
                <a:gd name="T10" fmla="+- 0 255 229"/>
                <a:gd name="T11" fmla="*/ 255 h 611"/>
                <a:gd name="T12" fmla="+- 0 5035 4904"/>
                <a:gd name="T13" fmla="*/ T12 w 698"/>
                <a:gd name="T14" fmla="+- 0 286 229"/>
                <a:gd name="T15" fmla="*/ 286 h 611"/>
                <a:gd name="T16" fmla="+- 0 4981 4904"/>
                <a:gd name="T17" fmla="*/ T16 w 698"/>
                <a:gd name="T18" fmla="+- 0 326 229"/>
                <a:gd name="T19" fmla="*/ 326 h 611"/>
                <a:gd name="T20" fmla="+- 0 4939 4904"/>
                <a:gd name="T21" fmla="*/ T20 w 698"/>
                <a:gd name="T22" fmla="+- 0 375 229"/>
                <a:gd name="T23" fmla="*/ 375 h 611"/>
                <a:gd name="T24" fmla="+- 0 4913 4904"/>
                <a:gd name="T25" fmla="*/ T24 w 698"/>
                <a:gd name="T26" fmla="+- 0 430 229"/>
                <a:gd name="T27" fmla="*/ 430 h 611"/>
                <a:gd name="T28" fmla="+- 0 4904 4904"/>
                <a:gd name="T29" fmla="*/ T28 w 698"/>
                <a:gd name="T30" fmla="+- 0 490 229"/>
                <a:gd name="T31" fmla="*/ 490 h 611"/>
                <a:gd name="T32" fmla="+- 0 4913 4904"/>
                <a:gd name="T33" fmla="*/ T32 w 698"/>
                <a:gd name="T34" fmla="+- 0 550 229"/>
                <a:gd name="T35" fmla="*/ 550 h 611"/>
                <a:gd name="T36" fmla="+- 0 4940 4904"/>
                <a:gd name="T37" fmla="*/ T36 w 698"/>
                <a:gd name="T38" fmla="+- 0 606 229"/>
                <a:gd name="T39" fmla="*/ 606 h 611"/>
                <a:gd name="T40" fmla="+- 0 4982 4904"/>
                <a:gd name="T41" fmla="*/ T40 w 698"/>
                <a:gd name="T42" fmla="+- 0 655 229"/>
                <a:gd name="T43" fmla="*/ 655 h 611"/>
                <a:gd name="T44" fmla="+- 0 5036 4904"/>
                <a:gd name="T45" fmla="*/ T44 w 698"/>
                <a:gd name="T46" fmla="+- 0 695 229"/>
                <a:gd name="T47" fmla="*/ 695 h 611"/>
                <a:gd name="T48" fmla="+- 0 5021 4904"/>
                <a:gd name="T49" fmla="*/ T48 w 698"/>
                <a:gd name="T50" fmla="+- 0 734 229"/>
                <a:gd name="T51" fmla="*/ 734 h 611"/>
                <a:gd name="T52" fmla="+- 0 5001 4904"/>
                <a:gd name="T53" fmla="*/ T52 w 698"/>
                <a:gd name="T54" fmla="+- 0 771 229"/>
                <a:gd name="T55" fmla="*/ 771 h 611"/>
                <a:gd name="T56" fmla="+- 0 4977 4904"/>
                <a:gd name="T57" fmla="*/ T56 w 698"/>
                <a:gd name="T58" fmla="+- 0 806 229"/>
                <a:gd name="T59" fmla="*/ 806 h 611"/>
                <a:gd name="T60" fmla="+- 0 4948 4904"/>
                <a:gd name="T61" fmla="*/ T60 w 698"/>
                <a:gd name="T62" fmla="+- 0 839 229"/>
                <a:gd name="T63" fmla="*/ 839 h 611"/>
                <a:gd name="T64" fmla="+- 0 5008 4904"/>
                <a:gd name="T65" fmla="*/ T64 w 698"/>
                <a:gd name="T66" fmla="+- 0 832 229"/>
                <a:gd name="T67" fmla="*/ 832 h 611"/>
                <a:gd name="T68" fmla="+- 0 5063 4904"/>
                <a:gd name="T69" fmla="*/ T68 w 698"/>
                <a:gd name="T70" fmla="+- 0 812 229"/>
                <a:gd name="T71" fmla="*/ 812 h 611"/>
                <a:gd name="T72" fmla="+- 0 5111 4904"/>
                <a:gd name="T73" fmla="*/ T72 w 698"/>
                <a:gd name="T74" fmla="+- 0 781 229"/>
                <a:gd name="T75" fmla="*/ 781 h 611"/>
                <a:gd name="T76" fmla="+- 0 5152 4904"/>
                <a:gd name="T77" fmla="*/ T76 w 698"/>
                <a:gd name="T78" fmla="+- 0 741 229"/>
                <a:gd name="T79" fmla="*/ 741 h 611"/>
                <a:gd name="T80" fmla="+- 0 5176 4904"/>
                <a:gd name="T81" fmla="*/ T80 w 698"/>
                <a:gd name="T82" fmla="+- 0 745 229"/>
                <a:gd name="T83" fmla="*/ 745 h 611"/>
                <a:gd name="T84" fmla="+- 0 5201 4904"/>
                <a:gd name="T85" fmla="*/ T84 w 698"/>
                <a:gd name="T86" fmla="+- 0 749 229"/>
                <a:gd name="T87" fmla="*/ 749 h 611"/>
                <a:gd name="T88" fmla="+- 0 5227 4904"/>
                <a:gd name="T89" fmla="*/ T88 w 698"/>
                <a:gd name="T90" fmla="+- 0 751 229"/>
                <a:gd name="T91" fmla="*/ 751 h 611"/>
                <a:gd name="T92" fmla="+- 0 5253 4904"/>
                <a:gd name="T93" fmla="*/ T92 w 698"/>
                <a:gd name="T94" fmla="+- 0 752 229"/>
                <a:gd name="T95" fmla="*/ 752 h 611"/>
                <a:gd name="T96" fmla="+- 0 5333 4904"/>
                <a:gd name="T97" fmla="*/ T96 w 698"/>
                <a:gd name="T98" fmla="+- 0 745 229"/>
                <a:gd name="T99" fmla="*/ 745 h 611"/>
                <a:gd name="T100" fmla="+- 0 5406 4904"/>
                <a:gd name="T101" fmla="*/ T100 w 698"/>
                <a:gd name="T102" fmla="+- 0 725 229"/>
                <a:gd name="T103" fmla="*/ 725 h 611"/>
                <a:gd name="T104" fmla="+- 0 5471 4904"/>
                <a:gd name="T105" fmla="*/ T104 w 698"/>
                <a:gd name="T106" fmla="+- 0 694 229"/>
                <a:gd name="T107" fmla="*/ 694 h 611"/>
                <a:gd name="T108" fmla="+- 0 5525 4904"/>
                <a:gd name="T109" fmla="*/ T108 w 698"/>
                <a:gd name="T110" fmla="+- 0 654 229"/>
                <a:gd name="T111" fmla="*/ 654 h 611"/>
                <a:gd name="T112" fmla="+- 0 5566 4904"/>
                <a:gd name="T113" fmla="*/ T112 w 698"/>
                <a:gd name="T114" fmla="+- 0 605 229"/>
                <a:gd name="T115" fmla="*/ 605 h 611"/>
                <a:gd name="T116" fmla="+- 0 5592 4904"/>
                <a:gd name="T117" fmla="*/ T116 w 698"/>
                <a:gd name="T118" fmla="+- 0 550 229"/>
                <a:gd name="T119" fmla="*/ 550 h 611"/>
                <a:gd name="T120" fmla="+- 0 5602 4904"/>
                <a:gd name="T121" fmla="*/ T120 w 698"/>
                <a:gd name="T122" fmla="+- 0 490 229"/>
                <a:gd name="T123" fmla="*/ 490 h 611"/>
                <a:gd name="T124" fmla="+- 0 5592 4904"/>
                <a:gd name="T125" fmla="*/ T124 w 698"/>
                <a:gd name="T126" fmla="+- 0 430 229"/>
                <a:gd name="T127" fmla="*/ 430 h 611"/>
                <a:gd name="T128" fmla="+- 0 5566 4904"/>
                <a:gd name="T129" fmla="*/ T128 w 698"/>
                <a:gd name="T130" fmla="+- 0 375 229"/>
                <a:gd name="T131" fmla="*/ 375 h 611"/>
                <a:gd name="T132" fmla="+- 0 5525 4904"/>
                <a:gd name="T133" fmla="*/ T132 w 698"/>
                <a:gd name="T134" fmla="+- 0 326 229"/>
                <a:gd name="T135" fmla="*/ 326 h 611"/>
                <a:gd name="T136" fmla="+- 0 5471 4904"/>
                <a:gd name="T137" fmla="*/ T136 w 698"/>
                <a:gd name="T138" fmla="+- 0 286 229"/>
                <a:gd name="T139" fmla="*/ 286 h 611"/>
                <a:gd name="T140" fmla="+- 0 5406 4904"/>
                <a:gd name="T141" fmla="*/ T140 w 698"/>
                <a:gd name="T142" fmla="+- 0 255 229"/>
                <a:gd name="T143" fmla="*/ 255 h 611"/>
                <a:gd name="T144" fmla="+- 0 5333 4904"/>
                <a:gd name="T145" fmla="*/ T144 w 698"/>
                <a:gd name="T146" fmla="+- 0 235 229"/>
                <a:gd name="T147" fmla="*/ 235 h 611"/>
                <a:gd name="T148" fmla="+- 0 5253 4904"/>
                <a:gd name="T149" fmla="*/ T148 w 698"/>
                <a:gd name="T150" fmla="+- 0 229 229"/>
                <a:gd name="T151" fmla="*/ 229 h 6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98" h="611">
                  <a:moveTo>
                    <a:pt x="349" y="0"/>
                  </a:moveTo>
                  <a:lnTo>
                    <a:pt x="269" y="6"/>
                  </a:lnTo>
                  <a:lnTo>
                    <a:pt x="195" y="26"/>
                  </a:lnTo>
                  <a:lnTo>
                    <a:pt x="131" y="57"/>
                  </a:lnTo>
                  <a:lnTo>
                    <a:pt x="77" y="97"/>
                  </a:lnTo>
                  <a:lnTo>
                    <a:pt x="35" y="146"/>
                  </a:lnTo>
                  <a:lnTo>
                    <a:pt x="9" y="201"/>
                  </a:lnTo>
                  <a:lnTo>
                    <a:pt x="0" y="261"/>
                  </a:lnTo>
                  <a:lnTo>
                    <a:pt x="9" y="321"/>
                  </a:lnTo>
                  <a:lnTo>
                    <a:pt x="36" y="377"/>
                  </a:lnTo>
                  <a:lnTo>
                    <a:pt x="78" y="426"/>
                  </a:lnTo>
                  <a:lnTo>
                    <a:pt x="132" y="466"/>
                  </a:lnTo>
                  <a:lnTo>
                    <a:pt x="117" y="505"/>
                  </a:lnTo>
                  <a:lnTo>
                    <a:pt x="97" y="542"/>
                  </a:lnTo>
                  <a:lnTo>
                    <a:pt x="73" y="577"/>
                  </a:lnTo>
                  <a:lnTo>
                    <a:pt x="44" y="610"/>
                  </a:lnTo>
                  <a:lnTo>
                    <a:pt x="104" y="603"/>
                  </a:lnTo>
                  <a:lnTo>
                    <a:pt x="159" y="583"/>
                  </a:lnTo>
                  <a:lnTo>
                    <a:pt x="207" y="552"/>
                  </a:lnTo>
                  <a:lnTo>
                    <a:pt x="248" y="512"/>
                  </a:lnTo>
                  <a:lnTo>
                    <a:pt x="272" y="516"/>
                  </a:lnTo>
                  <a:lnTo>
                    <a:pt x="297" y="520"/>
                  </a:lnTo>
                  <a:lnTo>
                    <a:pt x="323" y="522"/>
                  </a:lnTo>
                  <a:lnTo>
                    <a:pt x="349" y="523"/>
                  </a:lnTo>
                  <a:lnTo>
                    <a:pt x="429" y="516"/>
                  </a:lnTo>
                  <a:lnTo>
                    <a:pt x="502" y="496"/>
                  </a:lnTo>
                  <a:lnTo>
                    <a:pt x="567" y="465"/>
                  </a:lnTo>
                  <a:lnTo>
                    <a:pt x="621" y="425"/>
                  </a:lnTo>
                  <a:lnTo>
                    <a:pt x="662" y="376"/>
                  </a:lnTo>
                  <a:lnTo>
                    <a:pt x="688" y="321"/>
                  </a:lnTo>
                  <a:lnTo>
                    <a:pt x="698" y="261"/>
                  </a:lnTo>
                  <a:lnTo>
                    <a:pt x="688" y="201"/>
                  </a:lnTo>
                  <a:lnTo>
                    <a:pt x="662" y="146"/>
                  </a:lnTo>
                  <a:lnTo>
                    <a:pt x="621" y="97"/>
                  </a:lnTo>
                  <a:lnTo>
                    <a:pt x="567" y="57"/>
                  </a:lnTo>
                  <a:lnTo>
                    <a:pt x="502" y="26"/>
                  </a:lnTo>
                  <a:lnTo>
                    <a:pt x="429" y="6"/>
                  </a:lnTo>
                  <a:lnTo>
                    <a:pt x="349" y="0"/>
                  </a:lnTo>
                  <a:close/>
                </a:path>
              </a:pathLst>
            </a:custGeom>
            <a:solidFill>
              <a:srgbClr val="D21E2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docshape15">
              <a:extLst>
                <a:ext uri="{FF2B5EF4-FFF2-40B4-BE49-F238E27FC236}">
                  <a16:creationId xmlns:a16="http://schemas.microsoft.com/office/drawing/2014/main" id="{D725B967-5496-A25A-9C23-6D63DA50E5E8}"/>
                </a:ext>
              </a:extLst>
            </p:cNvPr>
            <p:cNvSpPr>
              <a:spLocks/>
            </p:cNvSpPr>
            <p:nvPr/>
          </p:nvSpPr>
          <p:spPr bwMode="auto">
            <a:xfrm>
              <a:off x="5211" y="645"/>
              <a:ext cx="490" cy="381"/>
            </a:xfrm>
            <a:custGeom>
              <a:avLst/>
              <a:gdLst>
                <a:gd name="T0" fmla="+- 0 5628 5212"/>
                <a:gd name="T1" fmla="*/ T0 w 490"/>
                <a:gd name="T2" fmla="+- 0 645 645"/>
                <a:gd name="T3" fmla="*/ 645 h 381"/>
                <a:gd name="T4" fmla="+- 0 5587 5212"/>
                <a:gd name="T5" fmla="*/ T4 w 490"/>
                <a:gd name="T6" fmla="+- 0 696 645"/>
                <a:gd name="T7" fmla="*/ 696 h 381"/>
                <a:gd name="T8" fmla="+- 0 5536 5212"/>
                <a:gd name="T9" fmla="*/ T8 w 490"/>
                <a:gd name="T10" fmla="+- 0 740 645"/>
                <a:gd name="T11" fmla="*/ 740 h 381"/>
                <a:gd name="T12" fmla="+- 0 5475 5212"/>
                <a:gd name="T13" fmla="*/ T12 w 490"/>
                <a:gd name="T14" fmla="+- 0 776 645"/>
                <a:gd name="T15" fmla="*/ 776 h 381"/>
                <a:gd name="T16" fmla="+- 0 5407 5212"/>
                <a:gd name="T17" fmla="*/ T16 w 490"/>
                <a:gd name="T18" fmla="+- 0 803 645"/>
                <a:gd name="T19" fmla="*/ 803 h 381"/>
                <a:gd name="T20" fmla="+- 0 5332 5212"/>
                <a:gd name="T21" fmla="*/ T20 w 490"/>
                <a:gd name="T22" fmla="+- 0 820 645"/>
                <a:gd name="T23" fmla="*/ 820 h 381"/>
                <a:gd name="T24" fmla="+- 0 5253 5212"/>
                <a:gd name="T25" fmla="*/ T24 w 490"/>
                <a:gd name="T26" fmla="+- 0 826 645"/>
                <a:gd name="T27" fmla="*/ 826 h 381"/>
                <a:gd name="T28" fmla="+- 0 5232 5212"/>
                <a:gd name="T29" fmla="*/ T28 w 490"/>
                <a:gd name="T30" fmla="+- 0 826 645"/>
                <a:gd name="T31" fmla="*/ 826 h 381"/>
                <a:gd name="T32" fmla="+- 0 5212 5212"/>
                <a:gd name="T33" fmla="*/ T32 w 490"/>
                <a:gd name="T34" fmla="+- 0 825 645"/>
                <a:gd name="T35" fmla="*/ 825 h 381"/>
                <a:gd name="T36" fmla="+- 0 5245 5212"/>
                <a:gd name="T37" fmla="*/ T36 w 490"/>
                <a:gd name="T38" fmla="+- 0 880 645"/>
                <a:gd name="T39" fmla="*/ 880 h 381"/>
                <a:gd name="T40" fmla="+- 0 5299 5212"/>
                <a:gd name="T41" fmla="*/ T40 w 490"/>
                <a:gd name="T42" fmla="+- 0 924 645"/>
                <a:gd name="T43" fmla="*/ 924 h 381"/>
                <a:gd name="T44" fmla="+- 0 5370 5212"/>
                <a:gd name="T45" fmla="*/ T44 w 490"/>
                <a:gd name="T46" fmla="+- 0 953 645"/>
                <a:gd name="T47" fmla="*/ 953 h 381"/>
                <a:gd name="T48" fmla="+- 0 5452 5212"/>
                <a:gd name="T49" fmla="*/ T48 w 490"/>
                <a:gd name="T50" fmla="+- 0 963 645"/>
                <a:gd name="T51" fmla="*/ 963 h 381"/>
                <a:gd name="T52" fmla="+- 0 5471 5212"/>
                <a:gd name="T53" fmla="*/ T52 w 490"/>
                <a:gd name="T54" fmla="+- 0 963 645"/>
                <a:gd name="T55" fmla="*/ 963 h 381"/>
                <a:gd name="T56" fmla="+- 0 5489 5212"/>
                <a:gd name="T57" fmla="*/ T56 w 490"/>
                <a:gd name="T58" fmla="+- 0 961 645"/>
                <a:gd name="T59" fmla="*/ 961 h 381"/>
                <a:gd name="T60" fmla="+- 0 5507 5212"/>
                <a:gd name="T61" fmla="*/ T60 w 490"/>
                <a:gd name="T62" fmla="+- 0 959 645"/>
                <a:gd name="T63" fmla="*/ 959 h 381"/>
                <a:gd name="T64" fmla="+- 0 5524 5212"/>
                <a:gd name="T65" fmla="*/ T64 w 490"/>
                <a:gd name="T66" fmla="+- 0 955 645"/>
                <a:gd name="T67" fmla="*/ 955 h 381"/>
                <a:gd name="T68" fmla="+- 0 5553 5212"/>
                <a:gd name="T69" fmla="*/ T68 w 490"/>
                <a:gd name="T70" fmla="+- 0 985 645"/>
                <a:gd name="T71" fmla="*/ 985 h 381"/>
                <a:gd name="T72" fmla="+- 0 5588 5212"/>
                <a:gd name="T73" fmla="*/ T72 w 490"/>
                <a:gd name="T74" fmla="+- 0 1007 645"/>
                <a:gd name="T75" fmla="*/ 1007 h 381"/>
                <a:gd name="T76" fmla="+- 0 5627 5212"/>
                <a:gd name="T77" fmla="*/ T76 w 490"/>
                <a:gd name="T78" fmla="+- 0 1021 645"/>
                <a:gd name="T79" fmla="*/ 1021 h 381"/>
                <a:gd name="T80" fmla="+- 0 5670 5212"/>
                <a:gd name="T81" fmla="*/ T80 w 490"/>
                <a:gd name="T82" fmla="+- 0 1026 645"/>
                <a:gd name="T83" fmla="*/ 1026 h 381"/>
                <a:gd name="T84" fmla="+- 0 5649 5212"/>
                <a:gd name="T85" fmla="*/ T84 w 490"/>
                <a:gd name="T86" fmla="+- 0 1002 645"/>
                <a:gd name="T87" fmla="*/ 1002 h 381"/>
                <a:gd name="T88" fmla="+- 0 5632 5212"/>
                <a:gd name="T89" fmla="*/ T88 w 490"/>
                <a:gd name="T90" fmla="+- 0 977 645"/>
                <a:gd name="T91" fmla="*/ 977 h 381"/>
                <a:gd name="T92" fmla="+- 0 5618 5212"/>
                <a:gd name="T93" fmla="*/ T92 w 490"/>
                <a:gd name="T94" fmla="+- 0 951 645"/>
                <a:gd name="T95" fmla="*/ 951 h 381"/>
                <a:gd name="T96" fmla="+- 0 5607 5212"/>
                <a:gd name="T97" fmla="*/ T96 w 490"/>
                <a:gd name="T98" fmla="+- 0 923 645"/>
                <a:gd name="T99" fmla="*/ 923 h 381"/>
                <a:gd name="T100" fmla="+- 0 5646 5212"/>
                <a:gd name="T101" fmla="*/ T100 w 490"/>
                <a:gd name="T102" fmla="+- 0 894 645"/>
                <a:gd name="T103" fmla="*/ 894 h 381"/>
                <a:gd name="T104" fmla="+- 0 5675 5212"/>
                <a:gd name="T105" fmla="*/ T104 w 490"/>
                <a:gd name="T106" fmla="+- 0 859 645"/>
                <a:gd name="T107" fmla="*/ 859 h 381"/>
                <a:gd name="T108" fmla="+- 0 5694 5212"/>
                <a:gd name="T109" fmla="*/ T108 w 490"/>
                <a:gd name="T110" fmla="+- 0 820 645"/>
                <a:gd name="T111" fmla="*/ 820 h 381"/>
                <a:gd name="T112" fmla="+- 0 5701 5212"/>
                <a:gd name="T113" fmla="*/ T112 w 490"/>
                <a:gd name="T114" fmla="+- 0 777 645"/>
                <a:gd name="T115" fmla="*/ 777 h 381"/>
                <a:gd name="T116" fmla="+- 0 5696 5212"/>
                <a:gd name="T117" fmla="*/ T116 w 490"/>
                <a:gd name="T118" fmla="+- 0 739 645"/>
                <a:gd name="T119" fmla="*/ 739 h 381"/>
                <a:gd name="T120" fmla="+- 0 5682 5212"/>
                <a:gd name="T121" fmla="*/ T120 w 490"/>
                <a:gd name="T122" fmla="+- 0 704 645"/>
                <a:gd name="T123" fmla="*/ 704 h 381"/>
                <a:gd name="T124" fmla="+- 0 5659 5212"/>
                <a:gd name="T125" fmla="*/ T124 w 490"/>
                <a:gd name="T126" fmla="+- 0 673 645"/>
                <a:gd name="T127" fmla="*/ 673 h 381"/>
                <a:gd name="T128" fmla="+- 0 5628 5212"/>
                <a:gd name="T129" fmla="*/ T128 w 490"/>
                <a:gd name="T130" fmla="+- 0 645 645"/>
                <a:gd name="T131" fmla="*/ 645 h 3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90" h="381">
                  <a:moveTo>
                    <a:pt x="416" y="0"/>
                  </a:moveTo>
                  <a:lnTo>
                    <a:pt x="375" y="51"/>
                  </a:lnTo>
                  <a:lnTo>
                    <a:pt x="324" y="95"/>
                  </a:lnTo>
                  <a:lnTo>
                    <a:pt x="263" y="131"/>
                  </a:lnTo>
                  <a:lnTo>
                    <a:pt x="195" y="158"/>
                  </a:lnTo>
                  <a:lnTo>
                    <a:pt x="120" y="175"/>
                  </a:lnTo>
                  <a:lnTo>
                    <a:pt x="41" y="181"/>
                  </a:lnTo>
                  <a:lnTo>
                    <a:pt x="20" y="181"/>
                  </a:lnTo>
                  <a:lnTo>
                    <a:pt x="0" y="180"/>
                  </a:lnTo>
                  <a:lnTo>
                    <a:pt x="33" y="235"/>
                  </a:lnTo>
                  <a:lnTo>
                    <a:pt x="87" y="279"/>
                  </a:lnTo>
                  <a:lnTo>
                    <a:pt x="158" y="308"/>
                  </a:lnTo>
                  <a:lnTo>
                    <a:pt x="240" y="318"/>
                  </a:lnTo>
                  <a:lnTo>
                    <a:pt x="259" y="318"/>
                  </a:lnTo>
                  <a:lnTo>
                    <a:pt x="277" y="316"/>
                  </a:lnTo>
                  <a:lnTo>
                    <a:pt x="295" y="314"/>
                  </a:lnTo>
                  <a:lnTo>
                    <a:pt x="312" y="310"/>
                  </a:lnTo>
                  <a:lnTo>
                    <a:pt x="341" y="340"/>
                  </a:lnTo>
                  <a:lnTo>
                    <a:pt x="376" y="362"/>
                  </a:lnTo>
                  <a:lnTo>
                    <a:pt x="415" y="376"/>
                  </a:lnTo>
                  <a:lnTo>
                    <a:pt x="458" y="381"/>
                  </a:lnTo>
                  <a:lnTo>
                    <a:pt x="437" y="357"/>
                  </a:lnTo>
                  <a:lnTo>
                    <a:pt x="420" y="332"/>
                  </a:lnTo>
                  <a:lnTo>
                    <a:pt x="406" y="306"/>
                  </a:lnTo>
                  <a:lnTo>
                    <a:pt x="395" y="278"/>
                  </a:lnTo>
                  <a:lnTo>
                    <a:pt x="434" y="249"/>
                  </a:lnTo>
                  <a:lnTo>
                    <a:pt x="463" y="214"/>
                  </a:lnTo>
                  <a:lnTo>
                    <a:pt x="482" y="175"/>
                  </a:lnTo>
                  <a:lnTo>
                    <a:pt x="489" y="132"/>
                  </a:lnTo>
                  <a:lnTo>
                    <a:pt x="484" y="94"/>
                  </a:lnTo>
                  <a:lnTo>
                    <a:pt x="470" y="59"/>
                  </a:lnTo>
                  <a:lnTo>
                    <a:pt x="447" y="28"/>
                  </a:lnTo>
                  <a:lnTo>
                    <a:pt x="416" y="0"/>
                  </a:lnTo>
                  <a:close/>
                </a:path>
              </a:pathLst>
            </a:custGeom>
            <a:solidFill>
              <a:srgbClr val="59777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graphicFrame>
        <p:nvGraphicFramePr>
          <p:cNvPr id="11" name="Table 10">
            <a:extLst>
              <a:ext uri="{FF2B5EF4-FFF2-40B4-BE49-F238E27FC236}">
                <a16:creationId xmlns:a16="http://schemas.microsoft.com/office/drawing/2014/main" id="{53CB5705-0134-5D6C-6D27-926CEB2278BF}"/>
              </a:ext>
            </a:extLst>
          </p:cNvPr>
          <p:cNvGraphicFramePr>
            <a:graphicFrameLocks noGrp="1"/>
          </p:cNvGraphicFramePr>
          <p:nvPr>
            <p:extLst>
              <p:ext uri="{D42A27DB-BD31-4B8C-83A1-F6EECF244321}">
                <p14:modId xmlns:p14="http://schemas.microsoft.com/office/powerpoint/2010/main" val="57364691"/>
              </p:ext>
            </p:extLst>
          </p:nvPr>
        </p:nvGraphicFramePr>
        <p:xfrm>
          <a:off x="1089205" y="2274527"/>
          <a:ext cx="9633860" cy="3817549"/>
        </p:xfrm>
        <a:graphic>
          <a:graphicData uri="http://schemas.openxmlformats.org/drawingml/2006/table">
            <a:tbl>
              <a:tblPr firstRow="1" bandRow="1">
                <a:tableStyleId>{F5AB1C69-6EDB-4FF4-983F-18BD219EF322}</a:tableStyleId>
              </a:tblPr>
              <a:tblGrid>
                <a:gridCol w="829996">
                  <a:extLst>
                    <a:ext uri="{9D8B030D-6E8A-4147-A177-3AD203B41FA5}">
                      <a16:colId xmlns:a16="http://schemas.microsoft.com/office/drawing/2014/main" val="2273162337"/>
                    </a:ext>
                  </a:extLst>
                </a:gridCol>
                <a:gridCol w="2386233">
                  <a:extLst>
                    <a:ext uri="{9D8B030D-6E8A-4147-A177-3AD203B41FA5}">
                      <a16:colId xmlns:a16="http://schemas.microsoft.com/office/drawing/2014/main" val="408993941"/>
                    </a:ext>
                  </a:extLst>
                </a:gridCol>
                <a:gridCol w="6417631">
                  <a:extLst>
                    <a:ext uri="{9D8B030D-6E8A-4147-A177-3AD203B41FA5}">
                      <a16:colId xmlns:a16="http://schemas.microsoft.com/office/drawing/2014/main" val="971527574"/>
                    </a:ext>
                  </a:extLst>
                </a:gridCol>
              </a:tblGrid>
              <a:tr h="386404">
                <a:tc>
                  <a:txBody>
                    <a:bodyPr/>
                    <a:lstStyle/>
                    <a:p>
                      <a:endParaRPr lang="en-GB" sz="1600" dirty="0"/>
                    </a:p>
                  </a:txBody>
                  <a:tcPr/>
                </a:tc>
                <a:tc>
                  <a:txBody>
                    <a:bodyPr/>
                    <a:lstStyle/>
                    <a:p>
                      <a:pPr algn="ctr"/>
                      <a:r>
                        <a:rPr lang="en-GB" sz="1800" dirty="0">
                          <a:solidFill>
                            <a:schemeClr val="tx1"/>
                          </a:solidFill>
                        </a:rPr>
                        <a:t>Agenda</a:t>
                      </a:r>
                    </a:p>
                  </a:txBody>
                  <a:tcPr/>
                </a:tc>
                <a:tc>
                  <a:txBody>
                    <a:bodyPr/>
                    <a:lstStyle/>
                    <a:p>
                      <a:pPr algn="ctr"/>
                      <a:r>
                        <a:rPr lang="en-GB" sz="1800" dirty="0">
                          <a:solidFill>
                            <a:schemeClr val="tx1"/>
                          </a:solidFill>
                        </a:rPr>
                        <a:t>Speaker</a:t>
                      </a:r>
                    </a:p>
                  </a:txBody>
                  <a:tcPr/>
                </a:tc>
                <a:extLst>
                  <a:ext uri="{0D108BD9-81ED-4DB2-BD59-A6C34878D82A}">
                    <a16:rowId xmlns:a16="http://schemas.microsoft.com/office/drawing/2014/main" val="3877358910"/>
                  </a:ext>
                </a:extLst>
              </a:tr>
              <a:tr h="383145">
                <a:tc>
                  <a:txBody>
                    <a:bodyPr/>
                    <a:lstStyle/>
                    <a:p>
                      <a:pPr algn="ctr"/>
                      <a:r>
                        <a:rPr lang="en-GB" sz="1600" dirty="0"/>
                        <a:t>5 mins</a:t>
                      </a:r>
                    </a:p>
                  </a:txBody>
                  <a:tcPr/>
                </a:tc>
                <a:tc>
                  <a:txBody>
                    <a:bodyPr/>
                    <a:lstStyle/>
                    <a:p>
                      <a:r>
                        <a:rPr lang="en-GB" sz="1600" dirty="0"/>
                        <a:t>Housekeeping &amp; Opening</a:t>
                      </a:r>
                    </a:p>
                  </a:txBody>
                  <a:tcPr/>
                </a:tc>
                <a:tc>
                  <a:txBody>
                    <a:bodyPr/>
                    <a:lstStyle/>
                    <a:p>
                      <a:r>
                        <a:rPr lang="en-GB" sz="1600" b="1" dirty="0">
                          <a:latin typeface="+mn-lt"/>
                        </a:rPr>
                        <a:t>Cara Wilson</a:t>
                      </a:r>
                      <a:r>
                        <a:rPr lang="en-GB" sz="1600" dirty="0">
                          <a:latin typeface="+mn-lt"/>
                        </a:rPr>
                        <a:t>, Cash Hub Helpdesk Manager, British Red Cross</a:t>
                      </a:r>
                    </a:p>
                  </a:txBody>
                  <a:tcPr/>
                </a:tc>
                <a:extLst>
                  <a:ext uri="{0D108BD9-81ED-4DB2-BD59-A6C34878D82A}">
                    <a16:rowId xmlns:a16="http://schemas.microsoft.com/office/drawing/2014/main" val="2810646589"/>
                  </a:ext>
                </a:extLst>
              </a:tr>
              <a:tr h="380611">
                <a:tc>
                  <a:txBody>
                    <a:bodyPr/>
                    <a:lstStyle/>
                    <a:p>
                      <a:pPr algn="ctr"/>
                      <a:r>
                        <a:rPr lang="en-GB" sz="1600" dirty="0"/>
                        <a:t>10 mins</a:t>
                      </a:r>
                    </a:p>
                  </a:txBody>
                  <a:tcPr/>
                </a:tc>
                <a:tc>
                  <a:txBody>
                    <a:bodyPr/>
                    <a:lstStyle/>
                    <a:p>
                      <a:r>
                        <a:rPr lang="en-GB" sz="1600" dirty="0"/>
                        <a:t>Overview of the Analysis and Planning Stage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latin typeface="+mn-lt"/>
                          <a:ea typeface="+mn-ea"/>
                          <a:cs typeface="+mn-cs"/>
                        </a:rPr>
                        <a:t>Moosa </a:t>
                      </a:r>
                      <a:r>
                        <a:rPr lang="en-GB" sz="1600" b="1" kern="1200" dirty="0" err="1">
                          <a:solidFill>
                            <a:schemeClr val="dk1"/>
                          </a:solidFill>
                          <a:latin typeface="+mn-lt"/>
                          <a:ea typeface="+mn-ea"/>
                          <a:cs typeface="+mn-cs"/>
                        </a:rPr>
                        <a:t>Shifaz</a:t>
                      </a:r>
                      <a:r>
                        <a:rPr lang="en-GB" sz="1600" b="0" kern="1200" dirty="0">
                          <a:solidFill>
                            <a:schemeClr val="dk1"/>
                          </a:solidFill>
                          <a:latin typeface="+mn-lt"/>
                          <a:ea typeface="+mn-ea"/>
                          <a:cs typeface="+mn-cs"/>
                        </a:rPr>
                        <a:t>, Officer, Cash Preparedness and Capacity Building, IFRC </a:t>
                      </a:r>
                    </a:p>
                  </a:txBody>
                  <a:tcPr/>
                </a:tc>
                <a:extLst>
                  <a:ext uri="{0D108BD9-81ED-4DB2-BD59-A6C34878D82A}">
                    <a16:rowId xmlns:a16="http://schemas.microsoft.com/office/drawing/2014/main" val="2079128330"/>
                  </a:ext>
                </a:extLst>
              </a:tr>
              <a:tr h="611807">
                <a:tc>
                  <a:txBody>
                    <a:bodyPr/>
                    <a:lstStyle/>
                    <a:p>
                      <a:pPr algn="ctr"/>
                      <a:r>
                        <a:rPr lang="en-GB" sz="1600" dirty="0"/>
                        <a:t>20 mins</a:t>
                      </a:r>
                    </a:p>
                  </a:txBody>
                  <a:tcPr/>
                </a:tc>
                <a:tc>
                  <a:txBody>
                    <a:bodyPr/>
                    <a:lstStyle/>
                    <a:p>
                      <a:pPr marL="0" algn="l" defTabSz="914400" rtl="0" eaLnBrk="1" latinLnBrk="0" hangingPunct="1"/>
                      <a:r>
                        <a:rPr lang="en-GB" sz="1600" kern="1200" dirty="0">
                          <a:solidFill>
                            <a:schemeClr val="dk1"/>
                          </a:solidFill>
                          <a:latin typeface="+mn-lt"/>
                          <a:ea typeface="+mn-ea"/>
                          <a:cs typeface="+mn-cs"/>
                        </a:rPr>
                        <a:t>National Society Experiences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Hasmik Khachatryan</a:t>
                      </a:r>
                      <a:r>
                        <a:rPr lang="en-US" sz="1600" b="0" kern="1200" dirty="0">
                          <a:solidFill>
                            <a:schemeClr val="dk1"/>
                          </a:solidFill>
                          <a:latin typeface="+mn-lt"/>
                          <a:ea typeface="+mn-ea"/>
                          <a:cs typeface="+mn-cs"/>
                        </a:rPr>
                        <a:t>, Head of Population Movement Department, </a:t>
                      </a:r>
                      <a:r>
                        <a:rPr lang="en-GB" sz="1600" b="0" kern="1200" dirty="0">
                          <a:solidFill>
                            <a:schemeClr val="dk1"/>
                          </a:solidFill>
                          <a:latin typeface="+mn-lt"/>
                          <a:ea typeface="+mn-ea"/>
                          <a:cs typeface="+mn-cs"/>
                        </a:rPr>
                        <a:t>Armenia Red Cross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dk1"/>
                        </a:solidFill>
                        <a:latin typeface="+mn-lt"/>
                        <a:ea typeface="+mn-ea"/>
                        <a:cs typeface="+mn-cs"/>
                      </a:endParaRPr>
                    </a:p>
                    <a:p>
                      <a:pPr marL="0" lvl="0" algn="l" defTabSz="914400" rtl="0" eaLnBrk="1" latinLnBrk="0" hangingPunct="1"/>
                      <a:r>
                        <a:rPr lang="en-GB" sz="1600" b="1" kern="1200" dirty="0">
                          <a:solidFill>
                            <a:schemeClr val="dk1"/>
                          </a:solidFill>
                          <a:latin typeface="+mn-lt"/>
                          <a:ea typeface="+mn-ea"/>
                          <a:cs typeface="+mn-cs"/>
                        </a:rPr>
                        <a:t>Elisia Abdo</a:t>
                      </a:r>
                      <a:r>
                        <a:rPr lang="en-GB" sz="1600" b="0" kern="1200" dirty="0">
                          <a:solidFill>
                            <a:schemeClr val="dk1"/>
                          </a:solidFill>
                          <a:latin typeface="+mn-lt"/>
                          <a:ea typeface="+mn-ea"/>
                          <a:cs typeface="+mn-cs"/>
                        </a:rPr>
                        <a:t>, Economic Security Program Manager, Lebanese Red Cross</a:t>
                      </a:r>
                    </a:p>
                    <a:p>
                      <a:pPr marL="0" lvl="0" algn="l" defTabSz="914400" rtl="0" eaLnBrk="1" latinLnBrk="0" hangingPunct="1"/>
                      <a:r>
                        <a:rPr lang="en-US" sz="1600" b="0" kern="1200" dirty="0">
                          <a:solidFill>
                            <a:schemeClr val="dk1"/>
                          </a:solidFill>
                          <a:latin typeface="+mn-lt"/>
                          <a:ea typeface="+mn-ea"/>
                          <a:cs typeface="+mn-cs"/>
                        </a:rPr>
                        <a:t>Hasmik Khachatryan, Head of Population Movement Department, </a:t>
                      </a:r>
                      <a:r>
                        <a:rPr lang="en-GB" sz="1600" b="0" kern="1200" dirty="0">
                          <a:solidFill>
                            <a:schemeClr val="dk1"/>
                          </a:solidFill>
                          <a:latin typeface="+mn-lt"/>
                          <a:ea typeface="+mn-ea"/>
                          <a:cs typeface="+mn-cs"/>
                        </a:rPr>
                        <a:t>Armenia Red Cross Society</a:t>
                      </a:r>
                    </a:p>
                  </a:txBody>
                  <a:tcPr/>
                </a:tc>
                <a:extLst>
                  <a:ext uri="{0D108BD9-81ED-4DB2-BD59-A6C34878D82A}">
                    <a16:rowId xmlns:a16="http://schemas.microsoft.com/office/drawing/2014/main" val="162033418"/>
                  </a:ext>
                </a:extLst>
              </a:tr>
              <a:tr h="245619">
                <a:tc>
                  <a:txBody>
                    <a:bodyPr/>
                    <a:lstStyle/>
                    <a:p>
                      <a:pPr algn="ctr"/>
                      <a:r>
                        <a:rPr lang="en-GB" sz="1600" dirty="0"/>
                        <a:t>20 mins</a:t>
                      </a:r>
                    </a:p>
                  </a:txBody>
                  <a:tcPr/>
                </a:tc>
                <a:tc>
                  <a:txBody>
                    <a:bodyPr/>
                    <a:lstStyle/>
                    <a:p>
                      <a:r>
                        <a:rPr lang="en-GB" sz="1600" dirty="0"/>
                        <a:t>Q&amp;A with Panel Discussion</a:t>
                      </a:r>
                    </a:p>
                  </a:txBody>
                  <a:tcPr/>
                </a:tc>
                <a:tc>
                  <a:txBody>
                    <a:bodyPr/>
                    <a:lstStyle/>
                    <a:p>
                      <a:pPr marL="0" lvl="0" algn="l" defTabSz="914400" rtl="0" eaLnBrk="1" latinLnBrk="0" hangingPunct="1"/>
                      <a:r>
                        <a:rPr lang="en-GB" sz="1600" b="1" kern="1200" dirty="0">
                          <a:solidFill>
                            <a:schemeClr val="dk1"/>
                          </a:solidFill>
                          <a:latin typeface="+mn-lt"/>
                          <a:ea typeface="+mn-ea"/>
                          <a:cs typeface="+mn-cs"/>
                        </a:rPr>
                        <a:t>Marta Alejano</a:t>
                      </a:r>
                      <a:r>
                        <a:rPr lang="en-GB" sz="1600" b="0" kern="1200" dirty="0">
                          <a:solidFill>
                            <a:schemeClr val="dk1"/>
                          </a:solidFill>
                          <a:latin typeface="+mn-lt"/>
                          <a:ea typeface="+mn-ea"/>
                          <a:cs typeface="+mn-cs"/>
                        </a:rPr>
                        <a:t>, Cash Advisor, Cash Hub, British Red Cross</a:t>
                      </a:r>
                    </a:p>
                    <a:p>
                      <a:pPr marL="0" algn="l" defTabSz="914400" rtl="0" eaLnBrk="1" latinLnBrk="0" hangingPunct="1"/>
                      <a:r>
                        <a:rPr lang="en-GB" sz="1600" b="1" kern="1200" dirty="0">
                          <a:solidFill>
                            <a:schemeClr val="dk1"/>
                          </a:solidFill>
                          <a:latin typeface="+mn-lt"/>
                          <a:ea typeface="+mn-ea"/>
                          <a:cs typeface="+mn-cs"/>
                        </a:rPr>
                        <a:t>Lisbet Maegaard Elvekjær</a:t>
                      </a:r>
                      <a:r>
                        <a:rPr lang="en-GB" sz="1600" b="0" kern="1200" dirty="0">
                          <a:solidFill>
                            <a:schemeClr val="dk1"/>
                          </a:solidFill>
                          <a:latin typeface="+mn-lt"/>
                          <a:ea typeface="+mn-ea"/>
                          <a:cs typeface="+mn-cs"/>
                        </a:rPr>
                        <a:t>, Senior Cash Lead, Danish Red Cross</a:t>
                      </a:r>
                    </a:p>
                  </a:txBody>
                  <a:tcPr/>
                </a:tc>
                <a:extLst>
                  <a:ext uri="{0D108BD9-81ED-4DB2-BD59-A6C34878D82A}">
                    <a16:rowId xmlns:a16="http://schemas.microsoft.com/office/drawing/2014/main" val="2381091622"/>
                  </a:ext>
                </a:extLst>
              </a:tr>
              <a:tr h="0">
                <a:tc>
                  <a:txBody>
                    <a:bodyPr/>
                    <a:lstStyle/>
                    <a:p>
                      <a:pPr algn="ctr"/>
                      <a:r>
                        <a:rPr lang="en-GB" sz="1600" dirty="0"/>
                        <a:t>5 mins</a:t>
                      </a:r>
                    </a:p>
                  </a:txBody>
                  <a:tcPr/>
                </a:tc>
                <a:tc>
                  <a:txBody>
                    <a:bodyPr/>
                    <a:lstStyle/>
                    <a:p>
                      <a:r>
                        <a:rPr lang="en-GB" sz="1600" dirty="0"/>
                        <a:t>Wrap 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0" kern="1200" dirty="0">
                        <a:solidFill>
                          <a:schemeClr val="dk1"/>
                        </a:solidFill>
                        <a:effectLst/>
                        <a:latin typeface="+mn-lt"/>
                        <a:ea typeface="+mn-ea"/>
                        <a:cs typeface="+mn-cs"/>
                      </a:endParaRPr>
                    </a:p>
                  </a:txBody>
                  <a:tcPr/>
                </a:tc>
                <a:extLst>
                  <a:ext uri="{0D108BD9-81ED-4DB2-BD59-A6C34878D82A}">
                    <a16:rowId xmlns:a16="http://schemas.microsoft.com/office/drawing/2014/main" val="3679761738"/>
                  </a:ext>
                </a:extLst>
              </a:tr>
            </a:tbl>
          </a:graphicData>
        </a:graphic>
      </p:graphicFrame>
    </p:spTree>
    <p:extLst>
      <p:ext uri="{BB962C8B-B14F-4D97-AF65-F5344CB8AC3E}">
        <p14:creationId xmlns:p14="http://schemas.microsoft.com/office/powerpoint/2010/main" val="27896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itting on a white bucket&#10;&#10;AI-generated content may be incorrect.">
            <a:extLst>
              <a:ext uri="{FF2B5EF4-FFF2-40B4-BE49-F238E27FC236}">
                <a16:creationId xmlns:a16="http://schemas.microsoft.com/office/drawing/2014/main" id="{5DAABD7F-5A68-B671-287F-C8D5E4B9305E}"/>
              </a:ext>
            </a:extLst>
          </p:cNvPr>
          <p:cNvPicPr>
            <a:picLocks noChangeAspect="1"/>
          </p:cNvPicPr>
          <p:nvPr/>
        </p:nvPicPr>
        <p:blipFill>
          <a:blip r:embed="rId2"/>
          <a:srcRect l="426"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87402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 and red text">
            <a:extLst>
              <a:ext uri="{FF2B5EF4-FFF2-40B4-BE49-F238E27FC236}">
                <a16:creationId xmlns:a16="http://schemas.microsoft.com/office/drawing/2014/main" id="{923DD740-8737-8A0B-37A5-90825CB84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95" y="-21409"/>
            <a:ext cx="12321396" cy="6900817"/>
          </a:xfrm>
          <a:prstGeom prst="rect">
            <a:avLst/>
          </a:prstGeom>
        </p:spPr>
      </p:pic>
    </p:spTree>
    <p:extLst>
      <p:ext uri="{BB962C8B-B14F-4D97-AF65-F5344CB8AC3E}">
        <p14:creationId xmlns:p14="http://schemas.microsoft.com/office/powerpoint/2010/main" val="179377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8275E-2BC7-7AF8-91B4-777A2B324AD1}"/>
              </a:ext>
            </a:extLst>
          </p:cNvPr>
          <p:cNvPicPr>
            <a:picLocks noChangeAspect="1"/>
          </p:cNvPicPr>
          <p:nvPr/>
        </p:nvPicPr>
        <p:blipFill>
          <a:blip r:embed="rId2"/>
          <a:stretch>
            <a:fillRect/>
          </a:stretch>
        </p:blipFill>
        <p:spPr>
          <a:xfrm>
            <a:off x="1143000" y="-98526"/>
            <a:ext cx="9906000" cy="6956526"/>
          </a:xfrm>
          <a:prstGeom prst="rect">
            <a:avLst/>
          </a:prstGeom>
        </p:spPr>
      </p:pic>
    </p:spTree>
    <p:extLst>
      <p:ext uri="{BB962C8B-B14F-4D97-AF65-F5344CB8AC3E}">
        <p14:creationId xmlns:p14="http://schemas.microsoft.com/office/powerpoint/2010/main" val="303055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69362" y="4722391"/>
            <a:ext cx="7497509" cy="135421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Semibold" panose="020B0702040204020203" pitchFamily="34" charset="0"/>
              </a:rPr>
              <a:t>ARMENIAN RED CROSS SOCIETY</a:t>
            </a:r>
            <a:b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Semibold" panose="020B0702040204020203" pitchFamily="34" charset="0"/>
              </a:rPr>
            </a:br>
            <a:r>
              <a:rPr kumimoji="0" lang="hy-AM" sz="1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Light" panose="020B0502040204020203" pitchFamily="34" charset="0"/>
              </a:rPr>
              <a:t>ՀԱՅԿԱԿԱՆ ԿԱՐՄԻՐ ԽԱՉԻ ԸՆԿԵՐՈՒԹՅՈՒՆ</a:t>
            </a:r>
            <a:br>
              <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Light" panose="020B0502040204020203" pitchFamily="34" charset="0"/>
              </a:rPr>
            </a:br>
            <a:br>
              <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mn-ea"/>
                <a:cs typeface="WeblySleek UI Light" panose="020B0502040204020203" pitchFamily="34" charset="0"/>
              </a:rPr>
            </a:br>
            <a:endPar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endParaRPr>
          </a:p>
        </p:txBody>
      </p:sp>
      <p:graphicFrame>
        <p:nvGraphicFramePr>
          <p:cNvPr id="5" name="Object 3"/>
          <p:cNvGraphicFramePr>
            <a:graphicFrameLocks noChangeAspect="1"/>
          </p:cNvGraphicFramePr>
          <p:nvPr/>
        </p:nvGraphicFramePr>
        <p:xfrm>
          <a:off x="5426780" y="181108"/>
          <a:ext cx="1331683" cy="1255805"/>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5" name="Object 3"/>
                      <p:cNvPicPr/>
                      <p:nvPr/>
                    </p:nvPicPr>
                    <p:blipFill>
                      <a:blip r:embed="rId3"/>
                      <a:stretch>
                        <a:fillRect/>
                      </a:stretch>
                    </p:blipFill>
                    <p:spPr>
                      <a:xfrm>
                        <a:off x="5426780" y="181108"/>
                        <a:ext cx="1331683" cy="1255805"/>
                      </a:xfrm>
                      <a:prstGeom prst="rect">
                        <a:avLst/>
                      </a:prstGeom>
                    </p:spPr>
                  </p:pic>
                </p:oleObj>
              </mc:Fallback>
            </mc:AlternateContent>
          </a:graphicData>
        </a:graphic>
      </p:graphicFrame>
      <p:sp>
        <p:nvSpPr>
          <p:cNvPr id="7" name="Rectangle 8"/>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EDED8C-BCE2-CEC2-7BC2-43011EB57266}"/>
              </a:ext>
            </a:extLst>
          </p:cNvPr>
          <p:cNvSpPr txBox="1">
            <a:spLocks/>
          </p:cNvSpPr>
          <p:nvPr/>
        </p:nvSpPr>
        <p:spPr>
          <a:xfrm>
            <a:off x="700548" y="2932007"/>
            <a:ext cx="10515600" cy="204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endParaRPr>
          </a:p>
        </p:txBody>
      </p:sp>
      <p:sp>
        <p:nvSpPr>
          <p:cNvPr id="4" name="TextBox 3">
            <a:extLst>
              <a:ext uri="{FF2B5EF4-FFF2-40B4-BE49-F238E27FC236}">
                <a16:creationId xmlns:a16="http://schemas.microsoft.com/office/drawing/2014/main" id="{3C2CC5F0-FB35-2F06-821B-B934FFB8AE26}"/>
              </a:ext>
            </a:extLst>
          </p:cNvPr>
          <p:cNvSpPr txBox="1"/>
          <p:nvPr/>
        </p:nvSpPr>
        <p:spPr>
          <a:xfrm>
            <a:off x="3044621" y="1535762"/>
            <a:ext cx="6096000"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CVAP </a:t>
            </a:r>
            <a:br>
              <a:rPr kumimoji="0" lang="en-US" sz="36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br>
            <a:r>
              <a:rPr kumimoji="0" lang="en-US" sz="36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ANALYSIS AND PLANNING OVERVIEW </a:t>
            </a:r>
            <a:br>
              <a:rPr kumimoji="0" lang="en-US" sz="36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br>
            <a:r>
              <a:rPr kumimoji="0" lang="en-US" sz="36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for Cash Hub Webinar</a:t>
            </a:r>
          </a:p>
        </p:txBody>
      </p:sp>
      <p:sp>
        <p:nvSpPr>
          <p:cNvPr id="10" name="TextBox 9">
            <a:extLst>
              <a:ext uri="{FF2B5EF4-FFF2-40B4-BE49-F238E27FC236}">
                <a16:creationId xmlns:a16="http://schemas.microsoft.com/office/drawing/2014/main" id="{E39CF06F-6A3E-461E-4B91-6A5218950A02}"/>
              </a:ext>
            </a:extLst>
          </p:cNvPr>
          <p:cNvSpPr txBox="1"/>
          <p:nvPr/>
        </p:nvSpPr>
        <p:spPr>
          <a:xfrm>
            <a:off x="209179" y="4276116"/>
            <a:ext cx="5120810" cy="224676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Hasmik Khachatryan</a:t>
            </a:r>
            <a:b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br>
            <a: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Head of Population Movement</a:t>
            </a:r>
            <a:b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br>
            <a: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 Department</a:t>
            </a:r>
            <a:b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br>
            <a: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CVA focal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02 September 2025</a:t>
            </a:r>
          </a:p>
        </p:txBody>
      </p:sp>
    </p:spTree>
    <p:extLst>
      <p:ext uri="{BB962C8B-B14F-4D97-AF65-F5344CB8AC3E}">
        <p14:creationId xmlns:p14="http://schemas.microsoft.com/office/powerpoint/2010/main" val="340834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2BE7-E51D-1AAC-B979-F948AE312C6D}"/>
              </a:ext>
            </a:extLst>
          </p:cNvPr>
          <p:cNvSpPr>
            <a:spLocks noGrp="1"/>
          </p:cNvSpPr>
          <p:nvPr>
            <p:ph type="title"/>
          </p:nvPr>
        </p:nvSpPr>
        <p:spPr/>
        <p:txBody>
          <a:bodyPr>
            <a:normAutofit/>
          </a:bodyPr>
          <a:lstStyle/>
          <a:p>
            <a:pPr defTabSz="457200"/>
            <a:r>
              <a:rPr lang="en-US" sz="4000" b="1" dirty="0">
                <a:solidFill>
                  <a:srgbClr val="C00000"/>
                </a:solidFill>
                <a:latin typeface="Sylfaen" panose="010A0502050306030303" pitchFamily="18" charset="0"/>
                <a:ea typeface="+mn-ea"/>
                <a:cs typeface="+mn-cs"/>
              </a:rPr>
              <a:t>Implemented CVA interventions</a:t>
            </a:r>
          </a:p>
        </p:txBody>
      </p:sp>
      <p:graphicFrame>
        <p:nvGraphicFramePr>
          <p:cNvPr id="4" name="Content Placeholder 3">
            <a:extLst>
              <a:ext uri="{FF2B5EF4-FFF2-40B4-BE49-F238E27FC236}">
                <a16:creationId xmlns:a16="http://schemas.microsoft.com/office/drawing/2014/main" id="{F04D5522-B6DB-758F-5D00-7291F7503F76}"/>
              </a:ext>
            </a:extLst>
          </p:cNvPr>
          <p:cNvGraphicFramePr>
            <a:graphicFrameLocks noGrp="1"/>
          </p:cNvGraphicFramePr>
          <p:nvPr>
            <p:ph idx="1"/>
          </p:nvPr>
        </p:nvGraphicFramePr>
        <p:xfrm>
          <a:off x="334297" y="1846951"/>
          <a:ext cx="11759381" cy="4337463"/>
        </p:xfrm>
        <a:graphic>
          <a:graphicData uri="http://schemas.openxmlformats.org/drawingml/2006/table">
            <a:tbl>
              <a:tblPr>
                <a:tableStyleId>{21E4AEA4-8DFA-4A89-87EB-49C32662AFE0}</a:tableStyleId>
              </a:tblPr>
              <a:tblGrid>
                <a:gridCol w="511277">
                  <a:extLst>
                    <a:ext uri="{9D8B030D-6E8A-4147-A177-3AD203B41FA5}">
                      <a16:colId xmlns:a16="http://schemas.microsoft.com/office/drawing/2014/main" val="946802426"/>
                    </a:ext>
                  </a:extLst>
                </a:gridCol>
                <a:gridCol w="983226">
                  <a:extLst>
                    <a:ext uri="{9D8B030D-6E8A-4147-A177-3AD203B41FA5}">
                      <a16:colId xmlns:a16="http://schemas.microsoft.com/office/drawing/2014/main" val="4204302930"/>
                    </a:ext>
                  </a:extLst>
                </a:gridCol>
                <a:gridCol w="4369943">
                  <a:extLst>
                    <a:ext uri="{9D8B030D-6E8A-4147-A177-3AD203B41FA5}">
                      <a16:colId xmlns:a16="http://schemas.microsoft.com/office/drawing/2014/main" val="3772647839"/>
                    </a:ext>
                  </a:extLst>
                </a:gridCol>
                <a:gridCol w="1280239">
                  <a:extLst>
                    <a:ext uri="{9D8B030D-6E8A-4147-A177-3AD203B41FA5}">
                      <a16:colId xmlns:a16="http://schemas.microsoft.com/office/drawing/2014/main" val="378021207"/>
                    </a:ext>
                  </a:extLst>
                </a:gridCol>
                <a:gridCol w="971516">
                  <a:extLst>
                    <a:ext uri="{9D8B030D-6E8A-4147-A177-3AD203B41FA5}">
                      <a16:colId xmlns:a16="http://schemas.microsoft.com/office/drawing/2014/main" val="200602193"/>
                    </a:ext>
                  </a:extLst>
                </a:gridCol>
                <a:gridCol w="2044229">
                  <a:extLst>
                    <a:ext uri="{9D8B030D-6E8A-4147-A177-3AD203B41FA5}">
                      <a16:colId xmlns:a16="http://schemas.microsoft.com/office/drawing/2014/main" val="4216189860"/>
                    </a:ext>
                  </a:extLst>
                </a:gridCol>
                <a:gridCol w="1598951">
                  <a:extLst>
                    <a:ext uri="{9D8B030D-6E8A-4147-A177-3AD203B41FA5}">
                      <a16:colId xmlns:a16="http://schemas.microsoft.com/office/drawing/2014/main" val="3278577219"/>
                    </a:ext>
                  </a:extLst>
                </a:gridCol>
              </a:tblGrid>
              <a:tr h="757841">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Year</a:t>
                      </a:r>
                      <a:endParaRPr lang="en-US" sz="1800" b="1" i="0" u="none" strike="noStrike" dirty="0">
                        <a:solidFill>
                          <a:srgbClr val="000000"/>
                        </a:solidFill>
                        <a:effectLst/>
                        <a:latin typeface="Calibri" panose="020F0502020204030204" pitchFamily="34" charset="0"/>
                      </a:endParaRPr>
                    </a:p>
                  </a:txBody>
                  <a:tcPr marL="7502" marR="7502" marT="7502" marB="0" anchor="b"/>
                </a:tc>
                <a:tc>
                  <a:txBody>
                    <a:bodyPr/>
                    <a:lstStyle/>
                    <a:p>
                      <a:pPr algn="l" fontAlgn="b"/>
                      <a:r>
                        <a:rPr lang="en-US" sz="1800" u="none" strike="noStrike" dirty="0">
                          <a:effectLst/>
                        </a:rPr>
                        <a:t>Operation (Disaster/emergency response or long-term program)</a:t>
                      </a:r>
                      <a:endParaRPr lang="en-US" sz="1800" b="1"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Locations</a:t>
                      </a:r>
                      <a:endParaRPr lang="en-US" sz="1800" b="1"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Supporting Partners</a:t>
                      </a:r>
                      <a:endParaRPr lang="en-US" sz="1800" b="1"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Total Budget</a:t>
                      </a:r>
                      <a:endParaRPr lang="en-US" sz="1800" b="1"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 of people</a:t>
                      </a:r>
                      <a:br>
                        <a:rPr lang="en-US" sz="1800" u="none" strike="noStrike">
                          <a:effectLst/>
                        </a:rPr>
                      </a:br>
                      <a:r>
                        <a:rPr lang="en-US" sz="1800" u="none" strike="noStrike">
                          <a:effectLst/>
                        </a:rPr>
                        <a:t>supported with CVA</a:t>
                      </a:r>
                      <a:endParaRPr lang="en-US" sz="1800" b="1" i="0" u="none" strike="noStrike">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3278749991"/>
                  </a:ext>
                </a:extLst>
              </a:tr>
              <a:tr h="451971">
                <a:tc>
                  <a:txBody>
                    <a:bodyPr/>
                    <a:lstStyle/>
                    <a:p>
                      <a:pPr algn="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2021</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Planned disaster response to NK displacement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RA</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UNHCR</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952,000,000.00</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14000</a:t>
                      </a:r>
                      <a:endParaRPr lang="en-US" sz="1800" b="0" i="0" u="none" strike="noStrike">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1150936636"/>
                  </a:ext>
                </a:extLst>
              </a:tr>
              <a:tr h="257743">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2021</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Host family support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RA</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ICRC</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526,210,000.00</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17540</a:t>
                      </a:r>
                      <a:endParaRPr lang="en-US" sz="1800" b="0" i="0" u="none" strike="noStrike">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3498206310"/>
                  </a:ext>
                </a:extLst>
              </a:tr>
              <a:tr h="507792">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2023-2024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1763 L </a:t>
                      </a:r>
                      <a:r>
                        <a:rPr lang="en-US" sz="1800" u="none" strike="noStrike" dirty="0" err="1">
                          <a:effectLst/>
                        </a:rPr>
                        <a:t>Gvnmt</a:t>
                      </a:r>
                      <a:r>
                        <a:rPr lang="en-US" sz="1800" u="none" strike="noStrike" dirty="0">
                          <a:effectLst/>
                        </a:rPr>
                        <a:t> of RA decision for NK CVA support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RA</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IFRC</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986,260,000.00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20290</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1972585146"/>
                  </a:ext>
                </a:extLst>
              </a:tr>
              <a:tr h="507792">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2023-2024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1763 L </a:t>
                      </a:r>
                      <a:r>
                        <a:rPr lang="en-US" sz="1800" u="none" strike="noStrike" dirty="0" err="1">
                          <a:effectLst/>
                        </a:rPr>
                        <a:t>Gvnmt</a:t>
                      </a:r>
                      <a:r>
                        <a:rPr lang="en-US" sz="1800" u="none" strike="noStrike" dirty="0">
                          <a:effectLst/>
                        </a:rPr>
                        <a:t> of RA decision for NK CVA support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RA</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ICRC</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982,830,000.00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20,315</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307441133"/>
                  </a:ext>
                </a:extLst>
              </a:tr>
              <a:tr h="507792">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2023-2024</a:t>
                      </a:r>
                      <a:endParaRPr lang="en-US" sz="1800" b="0" i="0" u="none" strike="noStrike" dirty="0">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1763 L </a:t>
                      </a:r>
                      <a:r>
                        <a:rPr lang="en-US" sz="1800" u="none" strike="noStrike" dirty="0" err="1">
                          <a:effectLst/>
                        </a:rPr>
                        <a:t>Gvnmt</a:t>
                      </a:r>
                      <a:r>
                        <a:rPr lang="en-US" sz="1800" u="none" strike="noStrike" dirty="0">
                          <a:effectLst/>
                        </a:rPr>
                        <a:t> of RA decision for NK CVA support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RA</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Swiss Red Cross</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19,070,000.00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3954</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902716260"/>
                  </a:ext>
                </a:extLst>
              </a:tr>
              <a:tr h="897096">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2023-2024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1763 L Gvnmt of RA decision for NK CVA support</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a:effectLst/>
                        </a:rPr>
                        <a:t>Ararat, Armavir Kotayk</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Austrian Red Cross/ Echo</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275,000,000.00 </a:t>
                      </a:r>
                    </a:p>
                  </a:txBody>
                  <a:tcPr marL="7502" marR="7502" marT="7502" marB="0" anchor="b"/>
                </a:tc>
                <a:tc>
                  <a:txBody>
                    <a:bodyPr/>
                    <a:lstStyle/>
                    <a:p>
                      <a:pPr algn="ctr" fontAlgn="b"/>
                      <a:r>
                        <a:rPr lang="en-US" sz="1800" u="none" strike="noStrike" dirty="0">
                          <a:effectLst/>
                        </a:rPr>
                        <a:t>5500</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2157026234"/>
                  </a:ext>
                </a:extLst>
              </a:tr>
            </a:tbl>
          </a:graphicData>
        </a:graphic>
      </p:graphicFrame>
      <p:sp>
        <p:nvSpPr>
          <p:cNvPr id="5" name="Rectangle 8">
            <a:extLst>
              <a:ext uri="{FF2B5EF4-FFF2-40B4-BE49-F238E27FC236}">
                <a16:creationId xmlns:a16="http://schemas.microsoft.com/office/drawing/2014/main" id="{69172020-E4A1-C916-6760-307B043395E1}"/>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Object 3">
            <a:extLst>
              <a:ext uri="{FF2B5EF4-FFF2-40B4-BE49-F238E27FC236}">
                <a16:creationId xmlns:a16="http://schemas.microsoft.com/office/drawing/2014/main" id="{8DCA5F08-E6F9-6A37-2D8A-FC56F2DBD024}"/>
              </a:ext>
            </a:extLst>
          </p:cNvPr>
          <p:cNvGraphicFramePr>
            <a:graphicFrameLocks noChangeAspect="1"/>
          </p:cNvGraphicFramePr>
          <p:nvPr/>
        </p:nvGraphicFramePr>
        <p:xfrm>
          <a:off x="10578883" y="208862"/>
          <a:ext cx="1331683" cy="1255805"/>
        </p:xfrm>
        <a:graphic>
          <a:graphicData uri="http://schemas.openxmlformats.org/presentationml/2006/ole">
            <mc:AlternateContent xmlns:mc="http://schemas.openxmlformats.org/markup-compatibility/2006">
              <mc:Choice xmlns:v="urn:schemas-microsoft-com:vml" Requires="v">
                <p:oleObj name="CorelDRAW" r:id="rId3" imgW="1590002" imgH="1589220" progId="CorelDraw.Graphic.17">
                  <p:embed/>
                </p:oleObj>
              </mc:Choice>
              <mc:Fallback>
                <p:oleObj name="CorelDRAW" r:id="rId3" imgW="1590002" imgH="1589220" progId="CorelDraw.Graphic.17">
                  <p:embed/>
                  <p:pic>
                    <p:nvPicPr>
                      <p:cNvPr id="6" name="Object 3">
                        <a:extLst>
                          <a:ext uri="{FF2B5EF4-FFF2-40B4-BE49-F238E27FC236}">
                            <a16:creationId xmlns:a16="http://schemas.microsoft.com/office/drawing/2014/main" id="{8DCA5F08-E6F9-6A37-2D8A-FC56F2DBD024}"/>
                          </a:ext>
                        </a:extLst>
                      </p:cNvPr>
                      <p:cNvPicPr/>
                      <p:nvPr/>
                    </p:nvPicPr>
                    <p:blipFill>
                      <a:blip r:embed="rId4"/>
                      <a:stretch>
                        <a:fillRect/>
                      </a:stretch>
                    </p:blipFill>
                    <p:spPr>
                      <a:xfrm>
                        <a:off x="10578883" y="208862"/>
                        <a:ext cx="1331683" cy="1255805"/>
                      </a:xfrm>
                      <a:prstGeom prst="rect">
                        <a:avLst/>
                      </a:prstGeom>
                    </p:spPr>
                  </p:pic>
                </p:oleObj>
              </mc:Fallback>
            </mc:AlternateContent>
          </a:graphicData>
        </a:graphic>
      </p:graphicFrame>
    </p:spTree>
    <p:extLst>
      <p:ext uri="{BB962C8B-B14F-4D97-AF65-F5344CB8AC3E}">
        <p14:creationId xmlns:p14="http://schemas.microsoft.com/office/powerpoint/2010/main" val="174029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96CC9-5648-50C0-F5AA-CE775436CF4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E1C121-CF99-068C-598D-B2BEF487593D}"/>
              </a:ext>
            </a:extLst>
          </p:cNvPr>
          <p:cNvGraphicFramePr>
            <a:graphicFrameLocks noGrp="1"/>
          </p:cNvGraphicFramePr>
          <p:nvPr>
            <p:ph idx="1"/>
          </p:nvPr>
        </p:nvGraphicFramePr>
        <p:xfrm>
          <a:off x="334298" y="1477858"/>
          <a:ext cx="11759381" cy="5063710"/>
        </p:xfrm>
        <a:graphic>
          <a:graphicData uri="http://schemas.openxmlformats.org/drawingml/2006/table">
            <a:tbl>
              <a:tblPr>
                <a:tableStyleId>{21E4AEA4-8DFA-4A89-87EB-49C32662AFE0}</a:tableStyleId>
              </a:tblPr>
              <a:tblGrid>
                <a:gridCol w="570270">
                  <a:extLst>
                    <a:ext uri="{9D8B030D-6E8A-4147-A177-3AD203B41FA5}">
                      <a16:colId xmlns:a16="http://schemas.microsoft.com/office/drawing/2014/main" val="946802426"/>
                    </a:ext>
                  </a:extLst>
                </a:gridCol>
                <a:gridCol w="924233">
                  <a:extLst>
                    <a:ext uri="{9D8B030D-6E8A-4147-A177-3AD203B41FA5}">
                      <a16:colId xmlns:a16="http://schemas.microsoft.com/office/drawing/2014/main" val="4204302930"/>
                    </a:ext>
                  </a:extLst>
                </a:gridCol>
                <a:gridCol w="4129548">
                  <a:extLst>
                    <a:ext uri="{9D8B030D-6E8A-4147-A177-3AD203B41FA5}">
                      <a16:colId xmlns:a16="http://schemas.microsoft.com/office/drawing/2014/main" val="3772647839"/>
                    </a:ext>
                  </a:extLst>
                </a:gridCol>
                <a:gridCol w="1520634">
                  <a:extLst>
                    <a:ext uri="{9D8B030D-6E8A-4147-A177-3AD203B41FA5}">
                      <a16:colId xmlns:a16="http://schemas.microsoft.com/office/drawing/2014/main" val="378021207"/>
                    </a:ext>
                  </a:extLst>
                </a:gridCol>
                <a:gridCol w="971516">
                  <a:extLst>
                    <a:ext uri="{9D8B030D-6E8A-4147-A177-3AD203B41FA5}">
                      <a16:colId xmlns:a16="http://schemas.microsoft.com/office/drawing/2014/main" val="200602193"/>
                    </a:ext>
                  </a:extLst>
                </a:gridCol>
                <a:gridCol w="2044229">
                  <a:extLst>
                    <a:ext uri="{9D8B030D-6E8A-4147-A177-3AD203B41FA5}">
                      <a16:colId xmlns:a16="http://schemas.microsoft.com/office/drawing/2014/main" val="4216189860"/>
                    </a:ext>
                  </a:extLst>
                </a:gridCol>
                <a:gridCol w="1598951">
                  <a:extLst>
                    <a:ext uri="{9D8B030D-6E8A-4147-A177-3AD203B41FA5}">
                      <a16:colId xmlns:a16="http://schemas.microsoft.com/office/drawing/2014/main" val="3278577219"/>
                    </a:ext>
                  </a:extLst>
                </a:gridCol>
              </a:tblGrid>
              <a:tr h="697377">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Year</a:t>
                      </a:r>
                      <a:endParaRPr lang="en-US" sz="1800" b="1" i="0" u="none" strike="noStrike" dirty="0">
                        <a:solidFill>
                          <a:srgbClr val="000000"/>
                        </a:solidFill>
                        <a:effectLst/>
                        <a:latin typeface="Calibri" panose="020F0502020204030204" pitchFamily="34" charset="0"/>
                      </a:endParaRPr>
                    </a:p>
                  </a:txBody>
                  <a:tcPr marL="7502" marR="7502" marT="7502" marB="0" anchor="b"/>
                </a:tc>
                <a:tc>
                  <a:txBody>
                    <a:bodyPr/>
                    <a:lstStyle/>
                    <a:p>
                      <a:pPr algn="l" fontAlgn="b"/>
                      <a:r>
                        <a:rPr lang="en-US" sz="1800" u="none" strike="noStrike" dirty="0">
                          <a:effectLst/>
                        </a:rPr>
                        <a:t>Operation (Disaster/emergency response or long-term program)</a:t>
                      </a:r>
                      <a:endParaRPr lang="en-US" sz="1800" b="1"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dirty="0">
                          <a:effectLst/>
                        </a:rPr>
                        <a:t>Locations</a:t>
                      </a:r>
                      <a:endParaRPr lang="en-US" sz="1800" b="1"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Supporting Partners</a:t>
                      </a:r>
                      <a:endParaRPr lang="en-US" sz="1800" b="1"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dirty="0">
                          <a:effectLst/>
                        </a:rPr>
                        <a:t>Total Budget in AMD</a:t>
                      </a:r>
                      <a:endParaRPr lang="en-US" sz="1800" b="1"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 of people</a:t>
                      </a:r>
                      <a:br>
                        <a:rPr lang="en-US" sz="1800" u="none" strike="noStrike">
                          <a:effectLst/>
                        </a:rPr>
                      </a:br>
                      <a:r>
                        <a:rPr lang="en-US" sz="1800" u="none" strike="noStrike">
                          <a:effectLst/>
                        </a:rPr>
                        <a:t>supported with CVA</a:t>
                      </a:r>
                      <a:endParaRPr lang="en-US" sz="1800" b="1" i="0" u="none" strike="noStrike">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3278749991"/>
                  </a:ext>
                </a:extLst>
              </a:tr>
              <a:tr h="467278">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2023-2024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1763 L </a:t>
                      </a:r>
                      <a:r>
                        <a:rPr lang="en-US" sz="1800" u="none" strike="noStrike" dirty="0" err="1">
                          <a:effectLst/>
                        </a:rPr>
                        <a:t>Gvnmt</a:t>
                      </a:r>
                      <a:r>
                        <a:rPr lang="en-US" sz="1800" u="none" strike="noStrike" dirty="0">
                          <a:effectLst/>
                        </a:rPr>
                        <a:t> of RA decision for NK CVA support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RA</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dirty="0">
                          <a:effectLst/>
                        </a:rPr>
                        <a:t>other donors</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82,150,000.00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1643</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2963159043"/>
                  </a:ext>
                </a:extLst>
              </a:tr>
              <a:tr h="467278">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2023-2024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dirty="0">
                          <a:effectLst/>
                        </a:rPr>
                        <a:t>1763 L </a:t>
                      </a:r>
                      <a:r>
                        <a:rPr lang="en-US" sz="1800" u="none" strike="noStrike" dirty="0" err="1">
                          <a:effectLst/>
                        </a:rPr>
                        <a:t>Gvnmt</a:t>
                      </a:r>
                      <a:r>
                        <a:rPr lang="en-US" sz="1800" u="none" strike="noStrike" dirty="0">
                          <a:effectLst/>
                        </a:rPr>
                        <a:t> of RA decision for NK CVA support</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RA</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UNHCR</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r" fontAlgn="b"/>
                      <a:r>
                        <a:rPr lang="en-US" sz="1800" u="none" strike="noStrike" dirty="0">
                          <a:effectLst/>
                        </a:rPr>
                        <a:t>3,070,000,000.00</a:t>
                      </a:r>
                      <a:endParaRPr lang="en-US" sz="1800" b="1"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61400</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469403911"/>
                  </a:ext>
                </a:extLst>
              </a:tr>
              <a:tr h="415911">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pt-BR" sz="1800" u="none" strike="noStrike" dirty="0">
                          <a:effectLst/>
                        </a:rPr>
                        <a:t>DREF ALaverdi- RA Gvnmnt decree N1033-L</a:t>
                      </a:r>
                      <a:endParaRPr lang="pt-BR"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dirty="0">
                          <a:effectLst/>
                        </a:rPr>
                        <a:t>Lori Tavush</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IFRC</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r" fontAlgn="b"/>
                      <a:r>
                        <a:rPr lang="en-US" sz="1800" u="none" strike="noStrike" dirty="0">
                          <a:effectLst/>
                        </a:rPr>
                        <a:t>42,400,000.00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824</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3553425632"/>
                  </a:ext>
                </a:extLst>
              </a:tr>
              <a:tr h="415911">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2024</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pt-BR" sz="1800" u="none" strike="noStrike" dirty="0">
                          <a:effectLst/>
                        </a:rPr>
                        <a:t>DREF ALaverdi- RA Gvnmnt decree N1298L</a:t>
                      </a:r>
                      <a:endParaRPr lang="pt-BR"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Lori Tavush</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dirty="0">
                          <a:effectLst/>
                        </a:rPr>
                        <a:t>IFRC</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r" fontAlgn="b"/>
                      <a:r>
                        <a:rPr lang="en-US" sz="1800" u="none" strike="noStrike" dirty="0">
                          <a:effectLst/>
                        </a:rPr>
                        <a:t>81,100,000.00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1050</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2267684877"/>
                  </a:ext>
                </a:extLst>
              </a:tr>
              <a:tr h="620716">
                <a:tc>
                  <a:txBody>
                    <a:bodyPr/>
                    <a:lstStyle/>
                    <a:p>
                      <a:pPr algn="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2023</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en-US" sz="1800" u="none" strike="noStrike" dirty="0">
                          <a:effectLst/>
                        </a:rPr>
                        <a:t>DREF HAILSTORM 2023</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Lori and Tavush region</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dirty="0">
                          <a:effectLst/>
                        </a:rPr>
                        <a:t>IFRC</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r" fontAlgn="b"/>
                      <a:r>
                        <a:rPr lang="en-US" sz="1800" u="none" strike="noStrike" dirty="0">
                          <a:effectLst/>
                        </a:rPr>
                        <a:t>109,760,495.00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2150</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3497748815"/>
                  </a:ext>
                </a:extLst>
              </a:tr>
              <a:tr h="415911">
                <a:tc>
                  <a:txBody>
                    <a:bodyPr/>
                    <a:lstStyle/>
                    <a:p>
                      <a:pPr algn="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u="none" strike="noStrike">
                          <a:effectLst/>
                        </a:rPr>
                        <a:t>2024-2025</a:t>
                      </a:r>
                      <a:endParaRPr lang="en-US" sz="1800" b="0"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en-US" sz="1800" u="none" strike="noStrike" kern="1200" dirty="0">
                          <a:solidFill>
                            <a:schemeClr val="dk1"/>
                          </a:solidFill>
                          <a:effectLst/>
                        </a:rPr>
                        <a:t>EMERGENCY</a:t>
                      </a:r>
                      <a:r>
                        <a:rPr lang="en-US" sz="1800" u="none" strike="noStrike" dirty="0">
                          <a:effectLst/>
                        </a:rPr>
                        <a:t> APPEAL CASH for Livelihood</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RA</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l" fontAlgn="b"/>
                      <a:r>
                        <a:rPr lang="en-US" sz="1800" u="none" strike="noStrike">
                          <a:effectLst/>
                        </a:rPr>
                        <a:t>IFRC</a:t>
                      </a:r>
                      <a:endParaRPr lang="en-US" sz="1800" b="0" i="0" u="none" strike="noStrike">
                        <a:solidFill>
                          <a:srgbClr val="000000"/>
                        </a:solidFill>
                        <a:effectLst/>
                        <a:latin typeface="Verdana" panose="020B0604030504040204" pitchFamily="34" charset="0"/>
                      </a:endParaRPr>
                    </a:p>
                  </a:txBody>
                  <a:tcPr marL="7502" marR="7502" marT="7502" marB="0" anchor="b"/>
                </a:tc>
                <a:tc>
                  <a:txBody>
                    <a:bodyPr/>
                    <a:lstStyle/>
                    <a:p>
                      <a:pPr algn="r" fontAlgn="b"/>
                      <a:r>
                        <a:rPr lang="en-US" sz="1800" u="none" strike="noStrike" dirty="0">
                          <a:effectLst/>
                        </a:rPr>
                        <a:t>121,626,500.00</a:t>
                      </a:r>
                      <a:endParaRPr lang="en-US" sz="1800" b="0" i="0" u="none" strike="noStrike" dirty="0">
                        <a:solidFill>
                          <a:srgbClr val="000000"/>
                        </a:solidFill>
                        <a:effectLst/>
                        <a:latin typeface="Verdana" panose="020B0604030504040204" pitchFamily="34" charset="0"/>
                      </a:endParaRPr>
                    </a:p>
                  </a:txBody>
                  <a:tcPr marL="7502" marR="7502" marT="7502" marB="0" anchor="b"/>
                </a:tc>
                <a:tc>
                  <a:txBody>
                    <a:bodyPr/>
                    <a:lstStyle/>
                    <a:p>
                      <a:pPr algn="ctr" fontAlgn="b"/>
                      <a:r>
                        <a:rPr lang="en-US" sz="1800" u="none" strike="noStrike" dirty="0">
                          <a:effectLst/>
                        </a:rPr>
                        <a:t>309</a:t>
                      </a:r>
                      <a:endParaRPr lang="en-US" sz="1800" b="0" i="0" u="none" strike="noStrike" dirty="0">
                        <a:solidFill>
                          <a:srgbClr val="000000"/>
                        </a:solidFill>
                        <a:effectLst/>
                        <a:latin typeface="Verdana" panose="020B0604030504040204" pitchFamily="34" charset="0"/>
                      </a:endParaRPr>
                    </a:p>
                  </a:txBody>
                  <a:tcPr marL="7502" marR="7502" marT="7502" marB="0" anchor="b"/>
                </a:tc>
                <a:extLst>
                  <a:ext uri="{0D108BD9-81ED-4DB2-BD59-A6C34878D82A}">
                    <a16:rowId xmlns:a16="http://schemas.microsoft.com/office/drawing/2014/main" val="953037840"/>
                  </a:ext>
                </a:extLst>
              </a:tr>
              <a:tr h="415911">
                <a:tc>
                  <a:txBody>
                    <a:bodyPr/>
                    <a:lstStyle/>
                    <a:p>
                      <a:pPr algn="r" fontAlgn="b"/>
                      <a:r>
                        <a:rPr lang="en-US" sz="1800" b="0" u="none" strike="noStrike" dirty="0">
                          <a:solidFill>
                            <a:srgbClr val="000000"/>
                          </a:solidFill>
                          <a:effectLst/>
                        </a:rPr>
                        <a:t>13</a:t>
                      </a:r>
                      <a:endParaRPr lang="en-US" sz="1800" b="0" i="0" u="none" strike="noStrike" dirty="0">
                        <a:solidFill>
                          <a:srgbClr val="000000"/>
                        </a:solidFill>
                        <a:effectLst/>
                        <a:latin typeface="Calibri" panose="020F0502020204030204" pitchFamily="34" charset="0"/>
                      </a:endParaRPr>
                    </a:p>
                  </a:txBody>
                  <a:tcPr marL="7502" marR="7502" marT="7502" marB="0" anchor="b"/>
                </a:tc>
                <a:tc>
                  <a:txBody>
                    <a:bodyPr/>
                    <a:lstStyle/>
                    <a:p>
                      <a:pPr algn="ctr" fontAlgn="b"/>
                      <a:r>
                        <a:rPr lang="en-US" sz="1800" b="0" u="none" strike="noStrike" dirty="0">
                          <a:solidFill>
                            <a:srgbClr val="000000"/>
                          </a:solidFill>
                          <a:effectLst/>
                        </a:rPr>
                        <a:t>2022</a:t>
                      </a:r>
                    </a:p>
                    <a:p>
                      <a:pPr algn="ctr" fontAlgn="b"/>
                      <a:r>
                        <a:rPr lang="en-US" sz="1800" b="0" u="none" strike="noStrike" dirty="0">
                          <a:solidFill>
                            <a:srgbClr val="000000"/>
                          </a:solidFill>
                          <a:effectLst/>
                        </a:rPr>
                        <a:t>-2023</a:t>
                      </a:r>
                      <a:endParaRPr lang="en-US" sz="1800" b="0" i="0" u="none" strike="noStrike" dirty="0">
                        <a:solidFill>
                          <a:srgbClr val="000000"/>
                        </a:solidFill>
                        <a:effectLst/>
                        <a:latin typeface="Calibri" panose="020F0502020204030204" pitchFamily="34" charset="0"/>
                      </a:endParaRPr>
                    </a:p>
                  </a:txBody>
                  <a:tcPr marL="7502" marR="7502" marT="7502" marB="0" anchor="b"/>
                </a:tc>
                <a:tc>
                  <a:txBody>
                    <a:bodyPr/>
                    <a:lstStyle/>
                    <a:p>
                      <a:pPr algn="l" fontAlgn="b"/>
                      <a:r>
                        <a:rPr lang="en-US" sz="1800" u="none" strike="noStrike" kern="1200" dirty="0">
                          <a:solidFill>
                            <a:schemeClr val="dk1"/>
                          </a:solidFill>
                          <a:effectLst/>
                        </a:rPr>
                        <a:t>Rental Subsidies for Syrians and Covid affected families</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l" fontAlgn="b"/>
                      <a:r>
                        <a:rPr lang="en-US" sz="1800" u="none" strike="noStrike" kern="1200" dirty="0">
                          <a:solidFill>
                            <a:schemeClr val="dk1"/>
                          </a:solidFill>
                          <a:effectLst/>
                        </a:rPr>
                        <a:t>RA</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l" fontAlgn="b"/>
                      <a:r>
                        <a:rPr lang="en-US" sz="1800" u="none" strike="noStrike" kern="1200" dirty="0">
                          <a:solidFill>
                            <a:schemeClr val="dk1"/>
                          </a:solidFill>
                          <a:effectLst/>
                        </a:rPr>
                        <a:t>ADA</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r" fontAlgn="b"/>
                      <a:r>
                        <a:rPr lang="en-US" sz="1800" b="0" i="0" kern="1200" dirty="0">
                          <a:solidFill>
                            <a:schemeClr val="dk1"/>
                          </a:solidFill>
                          <a:effectLst/>
                          <a:latin typeface="+mn-lt"/>
                          <a:ea typeface="+mn-ea"/>
                          <a:cs typeface="+mn-cs"/>
                        </a:rPr>
                        <a:t>45,000,000</a:t>
                      </a:r>
                    </a:p>
                  </a:txBody>
                  <a:tcPr marL="7502" marR="7502" marT="7502" marB="0" anchor="b"/>
                </a:tc>
                <a:tc>
                  <a:txBody>
                    <a:bodyPr/>
                    <a:lstStyle/>
                    <a:p>
                      <a:pPr algn="ctr" fontAlgn="b"/>
                      <a:r>
                        <a:rPr lang="en-US" sz="1800" b="0" i="0" kern="1200" dirty="0">
                          <a:solidFill>
                            <a:schemeClr val="dk1"/>
                          </a:solidFill>
                          <a:effectLst/>
                          <a:latin typeface="+mn-lt"/>
                          <a:ea typeface="+mn-ea"/>
                          <a:cs typeface="+mn-cs"/>
                        </a:rPr>
                        <a:t>320</a:t>
                      </a:r>
                    </a:p>
                  </a:txBody>
                  <a:tcPr marL="7502" marR="7502" marT="7502" marB="0" anchor="b"/>
                </a:tc>
                <a:extLst>
                  <a:ext uri="{0D108BD9-81ED-4DB2-BD59-A6C34878D82A}">
                    <a16:rowId xmlns:a16="http://schemas.microsoft.com/office/drawing/2014/main" val="3123950132"/>
                  </a:ext>
                </a:extLst>
              </a:tr>
              <a:tr h="415911">
                <a:tc>
                  <a:txBody>
                    <a:bodyPr/>
                    <a:lstStyle/>
                    <a:p>
                      <a:pPr algn="r" fontAlgn="b"/>
                      <a:r>
                        <a:rPr lang="en-US" sz="1800" b="0" i="0" u="none" strike="noStrike" dirty="0">
                          <a:solidFill>
                            <a:srgbClr val="000000"/>
                          </a:solidFill>
                          <a:effectLst/>
                          <a:latin typeface="Calibri" panose="020F0502020204030204" pitchFamily="34" charset="0"/>
                        </a:rPr>
                        <a:t>14</a:t>
                      </a:r>
                    </a:p>
                  </a:txBody>
                  <a:tcPr marL="7502" marR="7502" marT="7502" marB="0" anchor="b"/>
                </a:tc>
                <a:tc>
                  <a:txBody>
                    <a:bodyPr/>
                    <a:lstStyle/>
                    <a:p>
                      <a:pPr algn="ctr" fontAlgn="b"/>
                      <a:r>
                        <a:rPr lang="en-US" sz="1800" b="0" i="0" u="none" strike="noStrike" dirty="0">
                          <a:solidFill>
                            <a:srgbClr val="000000"/>
                          </a:solidFill>
                          <a:effectLst/>
                          <a:latin typeface="Calibri" panose="020F0502020204030204" pitchFamily="34" charset="0"/>
                        </a:rPr>
                        <a:t>2017</a:t>
                      </a:r>
                    </a:p>
                  </a:txBody>
                  <a:tcPr marL="7502" marR="7502" marT="7502" marB="0" anchor="b"/>
                </a:tc>
                <a:tc>
                  <a:txBody>
                    <a:bodyPr/>
                    <a:lstStyle/>
                    <a:p>
                      <a:pPr algn="l" fontAlgn="b"/>
                      <a:r>
                        <a:rPr lang="en-US" sz="1800" b="0" i="0" kern="1200" dirty="0">
                          <a:solidFill>
                            <a:schemeClr val="dk1"/>
                          </a:solidFill>
                          <a:effectLst/>
                          <a:latin typeface="+mn-lt"/>
                          <a:ea typeface="+mn-ea"/>
                          <a:cs typeface="+mn-cs"/>
                        </a:rPr>
                        <a:t>Rental Subsidies for vulnerable families of Syrian displaced </a:t>
                      </a:r>
                      <a:r>
                        <a:rPr lang="en-US" sz="1800" b="0" i="0" kern="1200" dirty="0" err="1">
                          <a:solidFill>
                            <a:schemeClr val="dk1"/>
                          </a:solidFill>
                          <a:effectLst/>
                          <a:latin typeface="+mn-lt"/>
                          <a:ea typeface="+mn-ea"/>
                          <a:cs typeface="+mn-cs"/>
                        </a:rPr>
                        <a:t>populaiton</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l" fontAlgn="b"/>
                      <a:r>
                        <a:rPr lang="en-US" sz="1800" b="0" i="0" kern="1200" dirty="0">
                          <a:solidFill>
                            <a:schemeClr val="dk1"/>
                          </a:solidFill>
                          <a:effectLst/>
                          <a:latin typeface="+mn-lt"/>
                          <a:ea typeface="+mn-ea"/>
                          <a:cs typeface="+mn-cs"/>
                        </a:rPr>
                        <a:t>RA</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l" fontAlgn="b"/>
                      <a:r>
                        <a:rPr lang="en-US" sz="1800" b="0" i="0" kern="1200" dirty="0">
                          <a:solidFill>
                            <a:schemeClr val="dk1"/>
                          </a:solidFill>
                          <a:effectLst/>
                          <a:latin typeface="+mn-lt"/>
                          <a:ea typeface="+mn-ea"/>
                          <a:cs typeface="+mn-cs"/>
                        </a:rPr>
                        <a:t>Neighbors in Need</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r" fontAlgn="b"/>
                      <a:r>
                        <a:rPr lang="en-US" sz="1800" b="0" i="0" kern="1200" dirty="0">
                          <a:solidFill>
                            <a:schemeClr val="dk1"/>
                          </a:solidFill>
                          <a:effectLst/>
                          <a:latin typeface="+mn-lt"/>
                          <a:ea typeface="+mn-ea"/>
                          <a:cs typeface="+mn-cs"/>
                        </a:rPr>
                        <a:t>52,800,000.00</a:t>
                      </a:r>
                      <a:endParaRPr lang="en-US" sz="1800" u="none" strike="noStrike" kern="1200" dirty="0">
                        <a:solidFill>
                          <a:schemeClr val="dk1"/>
                        </a:solidFill>
                        <a:effectLst/>
                        <a:latin typeface="+mn-lt"/>
                        <a:ea typeface="+mn-ea"/>
                        <a:cs typeface="+mn-cs"/>
                      </a:endParaRPr>
                    </a:p>
                  </a:txBody>
                  <a:tcPr marL="7502" marR="7502" marT="7502" marB="0" anchor="b"/>
                </a:tc>
                <a:tc>
                  <a:txBody>
                    <a:bodyPr/>
                    <a:lstStyle/>
                    <a:p>
                      <a:pPr algn="ctr" fontAlgn="b"/>
                      <a:r>
                        <a:rPr lang="en-US" sz="1800" u="none" strike="noStrike" kern="1200" dirty="0">
                          <a:solidFill>
                            <a:schemeClr val="dk1"/>
                          </a:solidFill>
                          <a:effectLst/>
                          <a:latin typeface="+mn-lt"/>
                          <a:ea typeface="+mn-ea"/>
                          <a:cs typeface="+mn-cs"/>
                        </a:rPr>
                        <a:t>559</a:t>
                      </a:r>
                    </a:p>
                  </a:txBody>
                  <a:tcPr marL="7502" marR="7502" marT="7502" marB="0" anchor="b"/>
                </a:tc>
                <a:extLst>
                  <a:ext uri="{0D108BD9-81ED-4DB2-BD59-A6C34878D82A}">
                    <a16:rowId xmlns:a16="http://schemas.microsoft.com/office/drawing/2014/main" val="935269560"/>
                  </a:ext>
                </a:extLst>
              </a:tr>
            </a:tbl>
          </a:graphicData>
        </a:graphic>
      </p:graphicFrame>
      <p:sp>
        <p:nvSpPr>
          <p:cNvPr id="3" name="Title 1">
            <a:extLst>
              <a:ext uri="{FF2B5EF4-FFF2-40B4-BE49-F238E27FC236}">
                <a16:creationId xmlns:a16="http://schemas.microsoft.com/office/drawing/2014/main" id="{4B69F649-74A7-002C-A074-ADE1CA8A0423}"/>
              </a:ext>
            </a:extLst>
          </p:cNvPr>
          <p:cNvSpPr>
            <a:spLocks noGrp="1"/>
          </p:cNvSpPr>
          <p:nvPr>
            <p:ph type="title"/>
          </p:nvPr>
        </p:nvSpPr>
        <p:spPr>
          <a:xfrm>
            <a:off x="838200" y="365125"/>
            <a:ext cx="10515600" cy="1325563"/>
          </a:xfrm>
        </p:spPr>
        <p:txBody>
          <a:bodyPr/>
          <a:lstStyle/>
          <a:p>
            <a:pPr defTabSz="457200"/>
            <a:r>
              <a:rPr lang="en-US" sz="4000" b="1" dirty="0">
                <a:solidFill>
                  <a:srgbClr val="C00000"/>
                </a:solidFill>
                <a:latin typeface="Sylfaen" panose="010A0502050306030303" pitchFamily="18" charset="0"/>
                <a:ea typeface="+mn-ea"/>
                <a:cs typeface="+mn-cs"/>
              </a:rPr>
              <a:t>Implemented CVA interventions</a:t>
            </a:r>
            <a:br>
              <a:rPr lang="en-US" sz="4000" b="1" dirty="0">
                <a:solidFill>
                  <a:srgbClr val="C00000"/>
                </a:solidFill>
                <a:latin typeface="Sylfaen" panose="010A0502050306030303" pitchFamily="18" charset="0"/>
                <a:ea typeface="+mn-ea"/>
                <a:cs typeface="+mn-cs"/>
              </a:rPr>
            </a:br>
            <a:r>
              <a:rPr lang="en-US" sz="4000" b="1" dirty="0">
                <a:solidFill>
                  <a:srgbClr val="C00000"/>
                </a:solidFill>
                <a:latin typeface="Sylfaen" panose="010A0502050306030303" pitchFamily="18" charset="0"/>
                <a:ea typeface="+mn-ea"/>
                <a:cs typeface="+mn-cs"/>
              </a:rPr>
              <a:t> /continuation/</a:t>
            </a:r>
          </a:p>
        </p:txBody>
      </p:sp>
      <p:sp>
        <p:nvSpPr>
          <p:cNvPr id="5" name="Rectangle 8">
            <a:extLst>
              <a:ext uri="{FF2B5EF4-FFF2-40B4-BE49-F238E27FC236}">
                <a16:creationId xmlns:a16="http://schemas.microsoft.com/office/drawing/2014/main" id="{988312E6-5ED9-5421-D55D-5E0FDE18D66B}"/>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Object 3">
            <a:extLst>
              <a:ext uri="{FF2B5EF4-FFF2-40B4-BE49-F238E27FC236}">
                <a16:creationId xmlns:a16="http://schemas.microsoft.com/office/drawing/2014/main" id="{2D717F8D-67C7-2654-500F-16333AA4214D}"/>
              </a:ext>
            </a:extLst>
          </p:cNvPr>
          <p:cNvGraphicFramePr>
            <a:graphicFrameLocks noChangeAspect="1"/>
          </p:cNvGraphicFramePr>
          <p:nvPr/>
        </p:nvGraphicFramePr>
        <p:xfrm>
          <a:off x="10578884" y="259766"/>
          <a:ext cx="1331683" cy="1255805"/>
        </p:xfrm>
        <a:graphic>
          <a:graphicData uri="http://schemas.openxmlformats.org/presentationml/2006/ole">
            <mc:AlternateContent xmlns:mc="http://schemas.openxmlformats.org/markup-compatibility/2006">
              <mc:Choice xmlns:v="urn:schemas-microsoft-com:vml" Requires="v">
                <p:oleObj name="CorelDRAW" r:id="rId3" imgW="1590002" imgH="1589220" progId="CorelDraw.Graphic.17">
                  <p:embed/>
                </p:oleObj>
              </mc:Choice>
              <mc:Fallback>
                <p:oleObj name="CorelDRAW" r:id="rId3" imgW="1590002" imgH="1589220" progId="CorelDraw.Graphic.17">
                  <p:embed/>
                  <p:pic>
                    <p:nvPicPr>
                      <p:cNvPr id="6" name="Object 3">
                        <a:extLst>
                          <a:ext uri="{FF2B5EF4-FFF2-40B4-BE49-F238E27FC236}">
                            <a16:creationId xmlns:a16="http://schemas.microsoft.com/office/drawing/2014/main" id="{2D717F8D-67C7-2654-500F-16333AA4214D}"/>
                          </a:ext>
                        </a:extLst>
                      </p:cNvPr>
                      <p:cNvPicPr/>
                      <p:nvPr/>
                    </p:nvPicPr>
                    <p:blipFill>
                      <a:blip r:embed="rId4"/>
                      <a:stretch>
                        <a:fillRect/>
                      </a:stretch>
                    </p:blipFill>
                    <p:spPr>
                      <a:xfrm>
                        <a:off x="10578884" y="259766"/>
                        <a:ext cx="1331683" cy="1255805"/>
                      </a:xfrm>
                      <a:prstGeom prst="rect">
                        <a:avLst/>
                      </a:prstGeom>
                    </p:spPr>
                  </p:pic>
                </p:oleObj>
              </mc:Fallback>
            </mc:AlternateContent>
          </a:graphicData>
        </a:graphic>
      </p:graphicFrame>
    </p:spTree>
    <p:extLst>
      <p:ext uri="{BB962C8B-B14F-4D97-AF65-F5344CB8AC3E}">
        <p14:creationId xmlns:p14="http://schemas.microsoft.com/office/powerpoint/2010/main" val="324232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23E2-3EA2-BE56-1B5E-D0EEBB0D22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109FDB-6EB8-B892-DAE9-BC3E579720A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B35D55-D961-9FEB-BF85-AEF635ABDAE1}"/>
              </a:ext>
            </a:extLst>
          </p:cNvPr>
          <p:cNvPicPr>
            <a:picLocks noChangeAspect="1"/>
          </p:cNvPicPr>
          <p:nvPr/>
        </p:nvPicPr>
        <p:blipFill>
          <a:blip r:embed="rId3"/>
          <a:stretch>
            <a:fillRect/>
          </a:stretch>
        </p:blipFill>
        <p:spPr>
          <a:xfrm>
            <a:off x="0" y="-51970"/>
            <a:ext cx="12192000" cy="6761871"/>
          </a:xfrm>
          <a:prstGeom prst="rect">
            <a:avLst/>
          </a:prstGeom>
        </p:spPr>
      </p:pic>
      <p:sp>
        <p:nvSpPr>
          <p:cNvPr id="6" name="Rectangle 8">
            <a:extLst>
              <a:ext uri="{FF2B5EF4-FFF2-40B4-BE49-F238E27FC236}">
                <a16:creationId xmlns:a16="http://schemas.microsoft.com/office/drawing/2014/main" id="{04913AD7-1B91-E8D3-B224-7B5C5E1ADA1B}"/>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73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1FBD-DF10-9E9A-4A16-03B23CC13124}"/>
            </a:ext>
          </a:extLst>
        </p:cNvPr>
        <p:cNvGrpSpPr/>
        <p:nvPr/>
      </p:nvGrpSpPr>
      <p:grpSpPr>
        <a:xfrm>
          <a:off x="0" y="0"/>
          <a:ext cx="0" cy="0"/>
          <a:chOff x="0" y="0"/>
          <a:chExt cx="0" cy="0"/>
        </a:xfrm>
      </p:grpSpPr>
      <p:sp>
        <p:nvSpPr>
          <p:cNvPr id="5" name="Rectangle 8">
            <a:extLst>
              <a:ext uri="{FF2B5EF4-FFF2-40B4-BE49-F238E27FC236}">
                <a16:creationId xmlns:a16="http://schemas.microsoft.com/office/drawing/2014/main" id="{0EDBC41F-168C-82BC-8415-EBC9C46E896A}"/>
              </a:ext>
            </a:extLst>
          </p:cNvPr>
          <p:cNvSpPr/>
          <p:nvPr/>
        </p:nvSpPr>
        <p:spPr>
          <a:xfrm>
            <a:off x="0" y="6538740"/>
            <a:ext cx="12192000" cy="342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WeblySleek UI Semibold" panose="020B0702040204020203" pitchFamily="34" charset="0"/>
                <a:ea typeface="+mn-ea"/>
                <a:cs typeface="WeblySleek UI Semibold" panose="020B0702040204020203" pitchFamily="34" charset="0"/>
              </a:rPr>
              <a:t>                                                                                            WWW.REDCROSS.AM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Object 3">
            <a:extLst>
              <a:ext uri="{FF2B5EF4-FFF2-40B4-BE49-F238E27FC236}">
                <a16:creationId xmlns:a16="http://schemas.microsoft.com/office/drawing/2014/main" id="{1FF754C6-F5BF-2234-4514-E489C734CD9B}"/>
              </a:ext>
            </a:extLst>
          </p:cNvPr>
          <p:cNvGraphicFramePr>
            <a:graphicFrameLocks noChangeAspect="1"/>
          </p:cNvGraphicFramePr>
          <p:nvPr/>
        </p:nvGraphicFramePr>
        <p:xfrm>
          <a:off x="10524353" y="118405"/>
          <a:ext cx="1201528" cy="1200329"/>
        </p:xfrm>
        <a:graphic>
          <a:graphicData uri="http://schemas.openxmlformats.org/presentationml/2006/ole">
            <mc:AlternateContent xmlns:mc="http://schemas.openxmlformats.org/markup-compatibility/2006">
              <mc:Choice xmlns:v="urn:schemas-microsoft-com:vml" Requires="v">
                <p:oleObj name="CorelDRAW" r:id="rId2" imgW="1590002" imgH="1589220" progId="CorelDraw.Graphic.17">
                  <p:embed/>
                </p:oleObj>
              </mc:Choice>
              <mc:Fallback>
                <p:oleObj name="CorelDRAW" r:id="rId2" imgW="1590002" imgH="1589220" progId="CorelDraw.Graphic.17">
                  <p:embed/>
                  <p:pic>
                    <p:nvPicPr>
                      <p:cNvPr id="7" name="Object 3">
                        <a:extLst>
                          <a:ext uri="{FF2B5EF4-FFF2-40B4-BE49-F238E27FC236}">
                            <a16:creationId xmlns:a16="http://schemas.microsoft.com/office/drawing/2014/main" id="{1FF754C6-F5BF-2234-4514-E489C734CD9B}"/>
                          </a:ext>
                        </a:extLst>
                      </p:cNvPr>
                      <p:cNvPicPr/>
                      <p:nvPr/>
                    </p:nvPicPr>
                    <p:blipFill>
                      <a:blip r:embed="rId3"/>
                      <a:stretch>
                        <a:fillRect/>
                      </a:stretch>
                    </p:blipFill>
                    <p:spPr>
                      <a:xfrm>
                        <a:off x="10524353" y="118405"/>
                        <a:ext cx="1201528" cy="1200329"/>
                      </a:xfrm>
                      <a:prstGeom prst="rect">
                        <a:avLst/>
                      </a:prstGeom>
                    </p:spPr>
                  </p:pic>
                </p:oleObj>
              </mc:Fallback>
            </mc:AlternateContent>
          </a:graphicData>
        </a:graphic>
      </p:graphicFrame>
      <p:sp>
        <p:nvSpPr>
          <p:cNvPr id="18" name="Rectangle 8">
            <a:extLst>
              <a:ext uri="{FF2B5EF4-FFF2-40B4-BE49-F238E27FC236}">
                <a16:creationId xmlns:a16="http://schemas.microsoft.com/office/drawing/2014/main" id="{21CECC73-D6CD-F28D-0F8C-5B51986BAB95}"/>
              </a:ext>
            </a:extLst>
          </p:cNvPr>
          <p:cNvSpPr/>
          <p:nvPr/>
        </p:nvSpPr>
        <p:spPr>
          <a:xfrm>
            <a:off x="920920" y="580070"/>
            <a:ext cx="7528265" cy="2031325"/>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2023-2024 NK response</a:t>
            </a: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1763L – 113 102 transfers</a:t>
            </a: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In total</a:t>
            </a:r>
            <a:r>
              <a:rPr kumimoji="0" lang="hy-AM" sz="40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  </a:t>
            </a:r>
            <a:r>
              <a:rPr kumimoji="0" lang="en-US" sz="4000" b="1" i="0" u="none" strike="noStrike" kern="1200" cap="none" spc="0" normalizeH="0" baseline="0" noProof="0" dirty="0">
                <a:ln>
                  <a:noFill/>
                </a:ln>
                <a:solidFill>
                  <a:srgbClr val="C00000"/>
                </a:solidFill>
                <a:effectLst/>
                <a:uLnTx/>
                <a:uFillTx/>
                <a:latin typeface="Sylfaen" panose="010A0502050306030303" pitchFamily="18" charset="0"/>
                <a:ea typeface="+mn-ea"/>
                <a:cs typeface="+mn-cs"/>
              </a:rPr>
              <a:t>CHF 11 920 000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142BB776-3C43-CE94-ACA0-9FC6F5023EB3}"/>
              </a:ext>
            </a:extLst>
          </p:cNvPr>
          <p:cNvGraphicFramePr>
            <a:graphicFrameLocks noGrp="1"/>
          </p:cNvGraphicFramePr>
          <p:nvPr/>
        </p:nvGraphicFramePr>
        <p:xfrm>
          <a:off x="1107732" y="2572716"/>
          <a:ext cx="10307520" cy="3464288"/>
        </p:xfrm>
        <a:graphic>
          <a:graphicData uri="http://schemas.openxmlformats.org/drawingml/2006/table">
            <a:tbl>
              <a:tblPr/>
              <a:tblGrid>
                <a:gridCol w="2168350">
                  <a:extLst>
                    <a:ext uri="{9D8B030D-6E8A-4147-A177-3AD203B41FA5}">
                      <a16:colId xmlns:a16="http://schemas.microsoft.com/office/drawing/2014/main" val="3502617883"/>
                    </a:ext>
                  </a:extLst>
                </a:gridCol>
                <a:gridCol w="2781145">
                  <a:extLst>
                    <a:ext uri="{9D8B030D-6E8A-4147-A177-3AD203B41FA5}">
                      <a16:colId xmlns:a16="http://schemas.microsoft.com/office/drawing/2014/main" val="651061163"/>
                    </a:ext>
                  </a:extLst>
                </a:gridCol>
                <a:gridCol w="2671156">
                  <a:extLst>
                    <a:ext uri="{9D8B030D-6E8A-4147-A177-3AD203B41FA5}">
                      <a16:colId xmlns:a16="http://schemas.microsoft.com/office/drawing/2014/main" val="120588595"/>
                    </a:ext>
                  </a:extLst>
                </a:gridCol>
                <a:gridCol w="2686869">
                  <a:extLst>
                    <a:ext uri="{9D8B030D-6E8A-4147-A177-3AD203B41FA5}">
                      <a16:colId xmlns:a16="http://schemas.microsoft.com/office/drawing/2014/main" val="3655416413"/>
                    </a:ext>
                  </a:extLst>
                </a:gridCol>
              </a:tblGrid>
              <a:tr h="666034">
                <a:tc>
                  <a:txBody>
                    <a:bodyPr/>
                    <a:lstStyle/>
                    <a:p>
                      <a:pPr algn="l" fontAlgn="b"/>
                      <a:r>
                        <a:rPr lang="en-US" sz="1800" b="1" i="0" u="none" strike="noStrike" dirty="0">
                          <a:solidFill>
                            <a:srgbClr val="FFFFFF"/>
                          </a:solidFill>
                          <a:effectLst/>
                          <a:latin typeface="Aptos Narrow" panose="020B0004020202020204" pitchFamily="34" charset="0"/>
                        </a:rPr>
                        <a:t>In partnership with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1" i="0" u="none" strike="noStrike" dirty="0">
                          <a:solidFill>
                            <a:srgbClr val="FFFFFF"/>
                          </a:solidFill>
                          <a:effectLst/>
                          <a:latin typeface="Aptos Narrow" panose="020B0004020202020204" pitchFamily="34" charset="0"/>
                        </a:rPr>
                        <a:t># of transfers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n-US" sz="1800" b="1" i="0" u="none" strike="noStrike" dirty="0">
                          <a:solidFill>
                            <a:srgbClr val="FFFFFF"/>
                          </a:solidFill>
                          <a:effectLst/>
                          <a:latin typeface="Aptos Narrow" panose="020B0004020202020204" pitchFamily="34" charset="0"/>
                        </a:rPr>
                        <a:t>AMD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n-US" sz="1800" b="1" i="0" u="none" strike="noStrike" dirty="0">
                          <a:solidFill>
                            <a:srgbClr val="FFFFFF"/>
                          </a:solidFill>
                          <a:effectLst/>
                          <a:latin typeface="Aptos Narrow" panose="020B0004020202020204" pitchFamily="34" charset="0"/>
                        </a:rPr>
                        <a:t>CHF</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09880351"/>
                  </a:ext>
                </a:extLst>
              </a:tr>
              <a:tr h="355370">
                <a:tc>
                  <a:txBody>
                    <a:bodyPr/>
                    <a:lstStyle/>
                    <a:p>
                      <a:pPr algn="l" fontAlgn="b"/>
                      <a:r>
                        <a:rPr lang="en-US" sz="1800" b="0" i="0" u="none" strike="noStrike" dirty="0">
                          <a:solidFill>
                            <a:schemeClr val="bg1"/>
                          </a:solidFill>
                          <a:effectLst/>
                          <a:latin typeface="Aptos Narrow" panose="020B0004020202020204" pitchFamily="34" charset="0"/>
                        </a:rPr>
                        <a:t>UNHCR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61,400.00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3,070,000,000.00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6,545,510.00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282552590"/>
                  </a:ext>
                </a:extLst>
              </a:tr>
              <a:tr h="355370">
                <a:tc>
                  <a:txBody>
                    <a:bodyPr/>
                    <a:lstStyle/>
                    <a:p>
                      <a:pPr algn="l" fontAlgn="b"/>
                      <a:r>
                        <a:rPr lang="en-US" sz="1800" b="0" i="0" u="none" strike="noStrike">
                          <a:solidFill>
                            <a:schemeClr val="bg1"/>
                          </a:solidFill>
                          <a:effectLst/>
                          <a:latin typeface="Aptos Narrow" panose="020B0004020202020204" pitchFamily="34" charset="0"/>
                        </a:rPr>
                        <a:t>IFRC</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20,290.00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986,260,000.00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2,144,832.00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812383627"/>
                  </a:ext>
                </a:extLst>
              </a:tr>
              <a:tr h="355370">
                <a:tc>
                  <a:txBody>
                    <a:bodyPr/>
                    <a:lstStyle/>
                    <a:p>
                      <a:pPr algn="l" fontAlgn="b"/>
                      <a:r>
                        <a:rPr lang="en-US" sz="1800" b="0" i="0" u="none" strike="noStrike">
                          <a:solidFill>
                            <a:schemeClr val="bg1"/>
                          </a:solidFill>
                          <a:effectLst/>
                          <a:latin typeface="Aptos Narrow" panose="020B0004020202020204" pitchFamily="34" charset="0"/>
                        </a:rPr>
                        <a:t>ICRC</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20,315.00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982,830,000.00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2,055,097.00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72022616"/>
                  </a:ext>
                </a:extLst>
              </a:tr>
              <a:tr h="355370">
                <a:tc>
                  <a:txBody>
                    <a:bodyPr/>
                    <a:lstStyle/>
                    <a:p>
                      <a:pPr algn="l" fontAlgn="b"/>
                      <a:r>
                        <a:rPr lang="en-US" sz="1800" b="0" i="0" u="none" strike="noStrike">
                          <a:solidFill>
                            <a:schemeClr val="bg1"/>
                          </a:solidFill>
                          <a:effectLst/>
                          <a:latin typeface="Aptos Narrow" panose="020B0004020202020204" pitchFamily="34" charset="0"/>
                        </a:rPr>
                        <a:t>Swiss Red Cross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3,954.00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19,070,000.00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417,539.00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599011210"/>
                  </a:ext>
                </a:extLst>
              </a:tr>
              <a:tr h="666034">
                <a:tc>
                  <a:txBody>
                    <a:bodyPr/>
                    <a:lstStyle/>
                    <a:p>
                      <a:pPr algn="l" fontAlgn="b"/>
                      <a:r>
                        <a:rPr lang="en-US" sz="1800" b="0" i="0" u="none" strike="noStrike">
                          <a:solidFill>
                            <a:schemeClr val="bg1"/>
                          </a:solidFill>
                          <a:effectLst/>
                          <a:latin typeface="Aptos Narrow" panose="020B0004020202020204" pitchFamily="34" charset="0"/>
                        </a:rPr>
                        <a:t>Austrian Red Cross/ ECHO</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5,500.00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275,000,000.00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575,712.50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037658588"/>
                  </a:ext>
                </a:extLst>
              </a:tr>
              <a:tr h="355370">
                <a:tc>
                  <a:txBody>
                    <a:bodyPr/>
                    <a:lstStyle/>
                    <a:p>
                      <a:pPr algn="l" fontAlgn="b"/>
                      <a:r>
                        <a:rPr lang="en-US" sz="1800" b="0" i="0" u="none" strike="noStrike">
                          <a:solidFill>
                            <a:schemeClr val="bg1"/>
                          </a:solidFill>
                          <a:effectLst/>
                          <a:latin typeface="Aptos Narrow" panose="020B0004020202020204" pitchFamily="34" charset="0"/>
                        </a:rPr>
                        <a:t>Other donors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1,643.00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l" fontAlgn="b"/>
                      <a:r>
                        <a:rPr lang="en-US" sz="1800" b="0" i="0" u="none" strike="noStrike">
                          <a:solidFill>
                            <a:schemeClr val="bg1"/>
                          </a:solidFill>
                          <a:effectLst/>
                          <a:latin typeface="Aptos Narrow" panose="020B0004020202020204" pitchFamily="34" charset="0"/>
                        </a:rPr>
                        <a:t>                 82,150,000.00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l" fontAlgn="b"/>
                      <a:r>
                        <a:rPr lang="en-US" sz="1800" b="0" i="0" u="none" strike="noStrike" dirty="0">
                          <a:solidFill>
                            <a:schemeClr val="bg1"/>
                          </a:solidFill>
                          <a:effectLst/>
                          <a:latin typeface="Aptos Narrow" panose="020B0004020202020204" pitchFamily="34" charset="0"/>
                        </a:rPr>
                        <a:t>                        171,664.00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715358296"/>
                  </a:ext>
                </a:extLst>
              </a:tr>
              <a:tr h="355370">
                <a:tc>
                  <a:txBody>
                    <a:bodyPr/>
                    <a:lstStyle/>
                    <a:p>
                      <a:pPr algn="l" fontAlgn="b"/>
                      <a:endParaRPr lang="en-US" sz="1800" b="1" i="0" u="none" strike="noStrike">
                        <a:solidFill>
                          <a:schemeClr val="bg1"/>
                        </a:solidFill>
                        <a:effectLst/>
                        <a:latin typeface="Aptos Narrow" panose="020B0004020202020204" pitchFamily="34" charset="0"/>
                      </a:endParaRPr>
                    </a:p>
                  </a:txBody>
                  <a:tcPr marL="4763" marR="4763" marT="476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00000"/>
                    </a:solidFill>
                  </a:tcPr>
                </a:tc>
                <a:tc>
                  <a:txBody>
                    <a:bodyPr/>
                    <a:lstStyle/>
                    <a:p>
                      <a:pPr algn="l" fontAlgn="b"/>
                      <a:r>
                        <a:rPr lang="en-US" sz="1800" b="1" i="0" u="none" strike="noStrike" dirty="0">
                          <a:solidFill>
                            <a:schemeClr val="bg1"/>
                          </a:solidFill>
                          <a:effectLst/>
                          <a:latin typeface="Aptos Narrow" panose="020B0004020202020204" pitchFamily="34" charset="0"/>
                        </a:rPr>
                        <a:t>                         113,102.00 </a:t>
                      </a:r>
                    </a:p>
                  </a:txBody>
                  <a:tcPr marL="4763" marR="4763" marT="476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00000"/>
                    </a:solidFill>
                  </a:tcPr>
                </a:tc>
                <a:tc>
                  <a:txBody>
                    <a:bodyPr/>
                    <a:lstStyle/>
                    <a:p>
                      <a:pPr algn="l" fontAlgn="b"/>
                      <a:r>
                        <a:rPr lang="en-US" sz="1800" b="1" i="0" u="none" strike="noStrike">
                          <a:solidFill>
                            <a:schemeClr val="bg1"/>
                          </a:solidFill>
                          <a:effectLst/>
                          <a:latin typeface="Aptos Narrow" panose="020B0004020202020204" pitchFamily="34" charset="0"/>
                        </a:rPr>
                        <a:t>          5,415,310,000.00 </a:t>
                      </a:r>
                    </a:p>
                  </a:txBody>
                  <a:tcPr marL="4763" marR="4763" marT="476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00000"/>
                    </a:solidFill>
                  </a:tcPr>
                </a:tc>
                <a:tc>
                  <a:txBody>
                    <a:bodyPr/>
                    <a:lstStyle/>
                    <a:p>
                      <a:pPr algn="l" fontAlgn="b"/>
                      <a:r>
                        <a:rPr lang="en-US" sz="1800" b="1" i="0" u="none" strike="noStrike" dirty="0">
                          <a:solidFill>
                            <a:schemeClr val="bg1"/>
                          </a:solidFill>
                          <a:effectLst/>
                          <a:latin typeface="Aptos Narrow" panose="020B0004020202020204" pitchFamily="34" charset="0"/>
                        </a:rPr>
                        <a:t>                 11,910,354.50 </a:t>
                      </a:r>
                    </a:p>
                  </a:txBody>
                  <a:tcPr marL="4763" marR="4763" marT="476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00000"/>
                    </a:solidFill>
                  </a:tcPr>
                </a:tc>
                <a:extLst>
                  <a:ext uri="{0D108BD9-81ED-4DB2-BD59-A6C34878D82A}">
                    <a16:rowId xmlns:a16="http://schemas.microsoft.com/office/drawing/2014/main" val="138178359"/>
                  </a:ext>
                </a:extLst>
              </a:tr>
            </a:tbl>
          </a:graphicData>
        </a:graphic>
      </p:graphicFrame>
    </p:spTree>
    <p:extLst>
      <p:ext uri="{BB962C8B-B14F-4D97-AF65-F5344CB8AC3E}">
        <p14:creationId xmlns:p14="http://schemas.microsoft.com/office/powerpoint/2010/main" val="312991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RC Presentation 201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C Presentation 2019" id="{9E9768D3-7573-4621-A6E9-72DFE4D652E5}" vid="{55F300FE-627C-4D57-B42A-3229262AB927}"/>
    </a:ext>
  </a:ext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505046"/>
      </a:dk2>
      <a:lt2>
        <a:srgbClr val="EEECE1"/>
      </a:lt2>
      <a:accent1>
        <a:srgbClr val="C0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3583</Words>
  <Application>Microsoft Office PowerPoint</Application>
  <PresentationFormat>Widescreen</PresentationFormat>
  <Paragraphs>462</Paragraphs>
  <Slides>31</Slides>
  <Notes>14</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3</vt:i4>
      </vt:variant>
      <vt:variant>
        <vt:lpstr>Slide Titles</vt:lpstr>
      </vt:variant>
      <vt:variant>
        <vt:i4>31</vt:i4>
      </vt:variant>
    </vt:vector>
  </HeadingPairs>
  <TitlesOfParts>
    <vt:vector size="55" baseType="lpstr">
      <vt:lpstr>Aptos</vt:lpstr>
      <vt:lpstr>Aptos Narrow</vt:lpstr>
      <vt:lpstr>Arial</vt:lpstr>
      <vt:lpstr>Calibri</vt:lpstr>
      <vt:lpstr>Calibri body</vt:lpstr>
      <vt:lpstr>Calibri Light</vt:lpstr>
      <vt:lpstr>Century Goth </vt:lpstr>
      <vt:lpstr>Century Gothic</vt:lpstr>
      <vt:lpstr>Montserrat</vt:lpstr>
      <vt:lpstr>Montserrat Light</vt:lpstr>
      <vt:lpstr>Open Sans</vt:lpstr>
      <vt:lpstr>Sylfaen</vt:lpstr>
      <vt:lpstr>Symbol</vt:lpstr>
      <vt:lpstr>Times New Roman</vt:lpstr>
      <vt:lpstr>Verdana</vt:lpstr>
      <vt:lpstr>WeblySleek UI Semibold</vt:lpstr>
      <vt:lpstr>Wingdings</vt:lpstr>
      <vt:lpstr>Office-tema</vt:lpstr>
      <vt:lpstr>LRC Presentation 2019</vt:lpstr>
      <vt:lpstr>1_Office Theme</vt:lpstr>
      <vt:lpstr>Office Theme</vt:lpstr>
      <vt:lpstr>Слайд think-cell</vt:lpstr>
      <vt:lpstr>CorelDRAW</vt:lpstr>
      <vt:lpstr>Document</vt:lpstr>
      <vt:lpstr>PowerPoint Presentation</vt:lpstr>
      <vt:lpstr>PowerPoint Presentation</vt:lpstr>
      <vt:lpstr>PowerPoint Presentation</vt:lpstr>
      <vt:lpstr>PowerPoint Presentation</vt:lpstr>
      <vt:lpstr>PowerPoint Presentation</vt:lpstr>
      <vt:lpstr>Implemented CVA interventions</vt:lpstr>
      <vt:lpstr>Implemented CVA interventions  /continuation/</vt:lpstr>
      <vt:lpstr>PowerPoint Presentation</vt:lpstr>
      <vt:lpstr>PowerPoint Presentation</vt:lpstr>
      <vt:lpstr>Phases of ARCS CVA Programming  and Preparedness</vt:lpstr>
      <vt:lpstr>PER for CVA Programming  and Preparedness</vt:lpstr>
      <vt:lpstr>CVA SELF-ASSESSMENT WORKSHOP</vt:lpstr>
      <vt:lpstr>PowerPoint Presentation</vt:lpstr>
      <vt:lpstr>CVA SELF-ASSESSMENT WORKSHOP: VISION STATEMENT</vt:lpstr>
      <vt:lpstr>CVA SELF-ASSESSMENT WORKSHOP: VISION STATEMENT</vt:lpstr>
      <vt:lpstr>CVA SELF-ASSESSMENT WORKSHOP: VISION STATEMENT</vt:lpstr>
      <vt:lpstr>CVA SELF-ASSESSMENT WORKSHOP: VISION STATEMENT</vt:lpstr>
      <vt:lpstr>Lessons learnt</vt:lpstr>
      <vt:lpstr>CVA SELF-ASSESSMENT WORKSHOP: Reports, finalization and endorsement</vt:lpstr>
      <vt:lpstr>PowerPoint Presentation</vt:lpstr>
      <vt:lpstr>PowerPoint Presentation</vt:lpstr>
      <vt:lpstr>Disaster Management Sector</vt:lpstr>
      <vt:lpstr>Economic Security Program</vt:lpstr>
      <vt:lpstr>LRC CVA and CVAP Timeline  </vt:lpstr>
      <vt:lpstr>The ‘Engagement Phase’ and Visioning</vt:lpstr>
      <vt:lpstr>CVAP Self-Assessment Workshop </vt:lpstr>
      <vt:lpstr>Lessons Learned and Reflections </vt:lpstr>
      <vt:lpstr>Thank you for your time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Somalia</dc:title>
  <dc:creator>Ansa Masaud Baloch Jørgensen</dc:creator>
  <cp:lastModifiedBy>Cara Kennedy</cp:lastModifiedBy>
  <cp:revision>8</cp:revision>
  <dcterms:created xsi:type="dcterms:W3CDTF">2023-11-21T09:05:25Z</dcterms:created>
  <dcterms:modified xsi:type="dcterms:W3CDTF">2025-09-02T08:06:52Z</dcterms:modified>
</cp:coreProperties>
</file>