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 ContentType="application/vnd.ms-exce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rtl="1" embedTrueTypeFonts="1" saveSubsetFonts="1">
  <p:sldMasterIdLst>
    <p:sldMasterId id="2147484248" r:id="rId4"/>
  </p:sldMasterIdLst>
  <p:notesMasterIdLst>
    <p:notesMasterId r:id="rId48"/>
  </p:notesMasterIdLst>
  <p:handoutMasterIdLst>
    <p:handoutMasterId r:id="rId49"/>
  </p:handoutMasterIdLst>
  <p:sldIdLst>
    <p:sldId id="3957" r:id="rId5"/>
    <p:sldId id="4014" r:id="rId6"/>
    <p:sldId id="4013" r:id="rId7"/>
    <p:sldId id="3978" r:id="rId8"/>
    <p:sldId id="3977" r:id="rId9"/>
    <p:sldId id="3958" r:id="rId10"/>
    <p:sldId id="3979" r:id="rId11"/>
    <p:sldId id="3980" r:id="rId12"/>
    <p:sldId id="3981" r:id="rId13"/>
    <p:sldId id="3982" r:id="rId14"/>
    <p:sldId id="4015" r:id="rId15"/>
    <p:sldId id="3984" r:id="rId16"/>
    <p:sldId id="4010" r:id="rId17"/>
    <p:sldId id="3985" r:id="rId18"/>
    <p:sldId id="3986" r:id="rId19"/>
    <p:sldId id="3987" r:id="rId20"/>
    <p:sldId id="4022" r:id="rId21"/>
    <p:sldId id="3988" r:id="rId22"/>
    <p:sldId id="3989" r:id="rId23"/>
    <p:sldId id="3990" r:id="rId24"/>
    <p:sldId id="3991" r:id="rId25"/>
    <p:sldId id="3992" r:id="rId26"/>
    <p:sldId id="4016" r:id="rId27"/>
    <p:sldId id="3994" r:id="rId28"/>
    <p:sldId id="4009" r:id="rId29"/>
    <p:sldId id="4021" r:id="rId30"/>
    <p:sldId id="3995" r:id="rId31"/>
    <p:sldId id="3996" r:id="rId32"/>
    <p:sldId id="3997" r:id="rId33"/>
    <p:sldId id="3998" r:id="rId34"/>
    <p:sldId id="4017" r:id="rId35"/>
    <p:sldId id="4000" r:id="rId36"/>
    <p:sldId id="4001" r:id="rId37"/>
    <p:sldId id="4003" r:id="rId38"/>
    <p:sldId id="4006" r:id="rId39"/>
    <p:sldId id="4002" r:id="rId40"/>
    <p:sldId id="4004" r:id="rId41"/>
    <p:sldId id="4012" r:id="rId42"/>
    <p:sldId id="4005" r:id="rId43"/>
    <p:sldId id="4018" r:id="rId44"/>
    <p:sldId id="4019" r:id="rId45"/>
    <p:sldId id="4020" r:id="rId46"/>
    <p:sldId id="3953" r:id="rId47"/>
  </p:sldIdLst>
  <p:sldSz cx="18288000" cy="10288588"/>
  <p:notesSz cx="6858000" cy="9144000"/>
  <p:embeddedFontLst>
    <p:embeddedFont>
      <p:font typeface="Calibri" panose="020F0502020204030204" pitchFamily="34" charset="0"/>
      <p:regular r:id="rId50"/>
      <p:bold r:id="rId51"/>
      <p:italic r:id="rId52"/>
      <p:boldItalic r:id="rId53"/>
    </p:embeddedFont>
    <p:embeddedFont>
      <p:font typeface="Calibri Light" panose="020F0302020204030204" pitchFamily="34" charset="0"/>
      <p:regular r:id="rId54"/>
      <p:italic r:id="rId55"/>
    </p:embeddedFont>
    <p:embeddedFont>
      <p:font typeface="Mangal" panose="02040503050203030202" pitchFamily="18" charset="0"/>
      <p:regular r:id="rId56"/>
      <p:bold r:id="rId57"/>
    </p:embeddedFont>
    <p:embeddedFont>
      <p:font typeface="Montserrat" panose="00000500000000000000" pitchFamily="2" charset="0"/>
      <p:regular r:id="rId58"/>
      <p:bold r:id="rId59"/>
      <p:italic r:id="rId60"/>
      <p:boldItalic r:id="rId61"/>
    </p:embeddedFont>
    <p:embeddedFont>
      <p:font typeface="Montserrat Medium" panose="00000600000000000000" pitchFamily="2" charset="0"/>
      <p:regular r:id="rId62"/>
      <p:italic r:id="rId63"/>
    </p:embeddedFont>
    <p:embeddedFont>
      <p:font typeface="Montserrat SemiBold" panose="00000700000000000000" pitchFamily="2"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Simplified Arabic"/>
        <a:cs typeface="Simplified Arabic"/>
      </a:defRPr>
    </a:lvl1pPr>
    <a:lvl2pPr marL="687388" indent="-230188" algn="l" rtl="0" eaLnBrk="0" fontAlgn="base" hangingPunct="0">
      <a:spcBef>
        <a:spcPct val="0"/>
      </a:spcBef>
      <a:spcAft>
        <a:spcPct val="0"/>
      </a:spcAft>
      <a:defRPr kern="1200">
        <a:solidFill>
          <a:schemeClr val="tx1"/>
        </a:solidFill>
        <a:latin typeface="Calibri" panose="020F0502020204030204" pitchFamily="34" charset="0"/>
        <a:ea typeface="Simplified Arabic"/>
        <a:cs typeface="Simplified Arabic"/>
      </a:defRPr>
    </a:lvl2pPr>
    <a:lvl3pPr marL="1374775" indent="-460375" algn="l" rtl="0" eaLnBrk="0" fontAlgn="base" hangingPunct="0">
      <a:spcBef>
        <a:spcPct val="0"/>
      </a:spcBef>
      <a:spcAft>
        <a:spcPct val="0"/>
      </a:spcAft>
      <a:defRPr kern="1200">
        <a:solidFill>
          <a:schemeClr val="tx1"/>
        </a:solidFill>
        <a:latin typeface="Calibri" panose="020F0502020204030204" pitchFamily="34" charset="0"/>
        <a:ea typeface="Simplified Arabic"/>
        <a:cs typeface="Simplified Arabic"/>
      </a:defRPr>
    </a:lvl3pPr>
    <a:lvl4pPr marL="2062163" indent="-690563" algn="l" rtl="0" eaLnBrk="0" fontAlgn="base" hangingPunct="0">
      <a:spcBef>
        <a:spcPct val="0"/>
      </a:spcBef>
      <a:spcAft>
        <a:spcPct val="0"/>
      </a:spcAft>
      <a:defRPr kern="1200">
        <a:solidFill>
          <a:schemeClr val="tx1"/>
        </a:solidFill>
        <a:latin typeface="Calibri" panose="020F0502020204030204" pitchFamily="34" charset="0"/>
        <a:ea typeface="Simplified Arabic"/>
        <a:cs typeface="Simplified Arabic"/>
      </a:defRPr>
    </a:lvl4pPr>
    <a:lvl5pPr marL="2749550" indent="-920750" algn="l" rtl="0" eaLnBrk="0" fontAlgn="base" hangingPunct="0">
      <a:spcBef>
        <a:spcPct val="0"/>
      </a:spcBef>
      <a:spcAft>
        <a:spcPct val="0"/>
      </a:spcAft>
      <a:defRPr kern="1200">
        <a:solidFill>
          <a:schemeClr val="tx1"/>
        </a:solidFill>
        <a:latin typeface="Calibri" panose="020F0502020204030204" pitchFamily="34" charset="0"/>
        <a:ea typeface="Simplified Arabic"/>
        <a:cs typeface="Simplified Arabic"/>
      </a:defRPr>
    </a:lvl5pPr>
    <a:lvl6pPr marL="2286000" algn="l" defTabSz="914400" rtl="0" eaLnBrk="1" latinLnBrk="0" hangingPunct="1">
      <a:defRPr kern="1200">
        <a:solidFill>
          <a:schemeClr val="tx1"/>
        </a:solidFill>
        <a:latin typeface="Calibri" panose="020F0502020204030204" pitchFamily="34" charset="0"/>
        <a:ea typeface="Simplified Arabic"/>
        <a:cs typeface="Simplified Arabic"/>
      </a:defRPr>
    </a:lvl6pPr>
    <a:lvl7pPr marL="2743200" algn="l" defTabSz="914400" rtl="0" eaLnBrk="1" latinLnBrk="0" hangingPunct="1">
      <a:defRPr kern="1200">
        <a:solidFill>
          <a:schemeClr val="tx1"/>
        </a:solidFill>
        <a:latin typeface="Calibri" panose="020F0502020204030204" pitchFamily="34" charset="0"/>
        <a:ea typeface="Simplified Arabic"/>
        <a:cs typeface="Simplified Arabic"/>
      </a:defRPr>
    </a:lvl7pPr>
    <a:lvl8pPr marL="3200400" algn="l" defTabSz="914400" rtl="0" eaLnBrk="1" latinLnBrk="0" hangingPunct="1">
      <a:defRPr kern="1200">
        <a:solidFill>
          <a:schemeClr val="tx1"/>
        </a:solidFill>
        <a:latin typeface="Calibri" panose="020F0502020204030204" pitchFamily="34" charset="0"/>
        <a:ea typeface="Simplified Arabic"/>
        <a:cs typeface="Simplified Arabic"/>
      </a:defRPr>
    </a:lvl8pPr>
    <a:lvl9pPr marL="3657600" algn="l" defTabSz="914400" rtl="0" eaLnBrk="1" latinLnBrk="0" hangingPunct="1">
      <a:defRPr kern="1200">
        <a:solidFill>
          <a:schemeClr val="tx1"/>
        </a:solidFill>
        <a:latin typeface="Calibri" panose="020F0502020204030204" pitchFamily="34" charset="0"/>
        <a:ea typeface="Simplified Arabic"/>
        <a:cs typeface="Simplified Arabic"/>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92B5"/>
    <a:srgbClr val="007033"/>
    <a:srgbClr val="FFFFFF"/>
    <a:srgbClr val="B0C688"/>
    <a:srgbClr val="FF9900"/>
    <a:srgbClr val="21C98D"/>
    <a:srgbClr val="F9C15D"/>
    <a:srgbClr val="FF5050"/>
    <a:srgbClr val="B101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616" autoAdjust="0"/>
  </p:normalViewPr>
  <p:slideViewPr>
    <p:cSldViewPr snapToGrid="0">
      <p:cViewPr>
        <p:scale>
          <a:sx n="60" d="100"/>
          <a:sy n="60" d="100"/>
        </p:scale>
        <p:origin x="1272" y="42"/>
      </p:cViewPr>
      <p:guideLst/>
    </p:cSldViewPr>
  </p:slideViewPr>
  <p:notesTextViewPr>
    <p:cViewPr>
      <p:scale>
        <a:sx n="3" d="2"/>
        <a:sy n="3" d="2"/>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1.fntdata"/><Relationship Id="rId55" Type="http://schemas.openxmlformats.org/officeDocument/2006/relationships/font" Target="fonts/font6.fntdata"/><Relationship Id="rId63" Type="http://schemas.openxmlformats.org/officeDocument/2006/relationships/font" Target="fonts/font14.fntdata"/><Relationship Id="rId68" Type="http://schemas.openxmlformats.org/officeDocument/2006/relationships/font" Target="fonts/font19.fntdata"/><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font" Target="fonts/font2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handoutMaster" Target="handoutMasters/handoutMaster1.xml"/><Relationship Id="rId57" Type="http://schemas.openxmlformats.org/officeDocument/2006/relationships/font" Target="fonts/font8.fntdata"/><Relationship Id="rId61" Type="http://schemas.openxmlformats.org/officeDocument/2006/relationships/font" Target="fonts/font12.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4.xml"/><Relationship Id="rId51" Type="http://schemas.openxmlformats.org/officeDocument/2006/relationships/font" Target="fonts/font2.fntdata"/><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sa SHIFAZ" userId="e11b4210-9556-40a7-a384-51d27cdbe6d7" providerId="ADAL" clId="{308673B5-880D-4561-9D1E-45AB6965182C}"/>
    <pc:docChg chg="undo custSel modSld">
      <pc:chgData name="Moosa SHIFAZ" userId="e11b4210-9556-40a7-a384-51d27cdbe6d7" providerId="ADAL" clId="{308673B5-880D-4561-9D1E-45AB6965182C}" dt="2023-08-11T15:21:15.693" v="793" actId="5793"/>
      <pc:docMkLst>
        <pc:docMk/>
      </pc:docMkLst>
      <pc:sldChg chg="modNotesTx">
        <pc:chgData name="Moosa SHIFAZ" userId="e11b4210-9556-40a7-a384-51d27cdbe6d7" providerId="ADAL" clId="{308673B5-880D-4561-9D1E-45AB6965182C}" dt="2023-08-11T15:16:57.483" v="783" actId="20577"/>
        <pc:sldMkLst>
          <pc:docMk/>
          <pc:sldMk cId="0" sldId="3977"/>
        </pc:sldMkLst>
      </pc:sldChg>
      <pc:sldChg chg="modNotesTx">
        <pc:chgData name="Moosa SHIFAZ" userId="e11b4210-9556-40a7-a384-51d27cdbe6d7" providerId="ADAL" clId="{308673B5-880D-4561-9D1E-45AB6965182C}" dt="2023-08-11T15:21:15.693" v="793" actId="5793"/>
        <pc:sldMkLst>
          <pc:docMk/>
          <pc:sldMk cId="0" sldId="3987"/>
        </pc:sldMkLst>
      </pc:sldChg>
    </pc:docChg>
  </pc:docChgLst>
  <pc:docChgLst>
    <pc:chgData name="Moosa SHIFAZ" userId="e11b4210-9556-40a7-a384-51d27cdbe6d7" providerId="ADAL" clId="{3A124161-3FDA-4F27-96E4-B4111DE96DFC}"/>
    <pc:docChg chg="undo redo custSel addSld modSld">
      <pc:chgData name="Moosa SHIFAZ" userId="e11b4210-9556-40a7-a384-51d27cdbe6d7" providerId="ADAL" clId="{3A124161-3FDA-4F27-96E4-B4111DE96DFC}" dt="2023-09-08T09:10:27.608" v="1218"/>
      <pc:docMkLst>
        <pc:docMk/>
      </pc:docMkLst>
      <pc:sldChg chg="modSp">
        <pc:chgData name="Moosa SHIFAZ" userId="e11b4210-9556-40a7-a384-51d27cdbe6d7" providerId="ADAL" clId="{3A124161-3FDA-4F27-96E4-B4111DE96DFC}" dt="2023-09-08T07:16:34.786" v="0" actId="14100"/>
        <pc:sldMkLst>
          <pc:docMk/>
          <pc:sldMk cId="0" sldId="3985"/>
        </pc:sldMkLst>
        <pc:spChg chg="mod">
          <ac:chgData name="Moosa SHIFAZ" userId="e11b4210-9556-40a7-a384-51d27cdbe6d7" providerId="ADAL" clId="{3A124161-3FDA-4F27-96E4-B4111DE96DFC}" dt="2023-09-08T07:16:34.786" v="0" actId="14100"/>
          <ac:spMkLst>
            <pc:docMk/>
            <pc:sldMk cId="0" sldId="3985"/>
            <ac:spMk id="66566" creationId="{9199EFDE-1F0F-E4DF-1E83-5FAE95780842}"/>
          </ac:spMkLst>
        </pc:spChg>
        <pc:spChg chg="mod">
          <ac:chgData name="Moosa SHIFAZ" userId="e11b4210-9556-40a7-a384-51d27cdbe6d7" providerId="ADAL" clId="{3A124161-3FDA-4F27-96E4-B4111DE96DFC}" dt="2023-09-08T07:16:34.786" v="0" actId="14100"/>
          <ac:spMkLst>
            <pc:docMk/>
            <pc:sldMk cId="0" sldId="3985"/>
            <ac:spMk id="66567" creationId="{E31BC574-6D3E-3FBE-AF90-1B52122E3894}"/>
          </ac:spMkLst>
        </pc:spChg>
        <pc:spChg chg="mod">
          <ac:chgData name="Moosa SHIFAZ" userId="e11b4210-9556-40a7-a384-51d27cdbe6d7" providerId="ADAL" clId="{3A124161-3FDA-4F27-96E4-B4111DE96DFC}" dt="2023-09-08T07:16:34.786" v="0" actId="14100"/>
          <ac:spMkLst>
            <pc:docMk/>
            <pc:sldMk cId="0" sldId="3985"/>
            <ac:spMk id="66568" creationId="{E4241E3D-26C5-4AF1-D9CD-0A7E06D4A878}"/>
          </ac:spMkLst>
        </pc:spChg>
        <pc:spChg chg="mod">
          <ac:chgData name="Moosa SHIFAZ" userId="e11b4210-9556-40a7-a384-51d27cdbe6d7" providerId="ADAL" clId="{3A124161-3FDA-4F27-96E4-B4111DE96DFC}" dt="2023-09-08T07:16:34.786" v="0" actId="14100"/>
          <ac:spMkLst>
            <pc:docMk/>
            <pc:sldMk cId="0" sldId="3985"/>
            <ac:spMk id="66569" creationId="{9BCA062A-81F9-5E76-0AAF-A4CB84E4076D}"/>
          </ac:spMkLst>
        </pc:spChg>
        <pc:spChg chg="mod">
          <ac:chgData name="Moosa SHIFAZ" userId="e11b4210-9556-40a7-a384-51d27cdbe6d7" providerId="ADAL" clId="{3A124161-3FDA-4F27-96E4-B4111DE96DFC}" dt="2023-09-08T07:16:34.786" v="0" actId="14100"/>
          <ac:spMkLst>
            <pc:docMk/>
            <pc:sldMk cId="0" sldId="3985"/>
            <ac:spMk id="66570" creationId="{2EB5BBDC-9E04-2435-7AB8-04AB5F6EC027}"/>
          </ac:spMkLst>
        </pc:spChg>
        <pc:spChg chg="mod">
          <ac:chgData name="Moosa SHIFAZ" userId="e11b4210-9556-40a7-a384-51d27cdbe6d7" providerId="ADAL" clId="{3A124161-3FDA-4F27-96E4-B4111DE96DFC}" dt="2023-09-08T07:16:34.786" v="0" actId="14100"/>
          <ac:spMkLst>
            <pc:docMk/>
            <pc:sldMk cId="0" sldId="3985"/>
            <ac:spMk id="66571" creationId="{3AFCA3FC-5D03-2433-3C4A-5D59D58747E8}"/>
          </ac:spMkLst>
        </pc:spChg>
        <pc:spChg chg="mod">
          <ac:chgData name="Moosa SHIFAZ" userId="e11b4210-9556-40a7-a384-51d27cdbe6d7" providerId="ADAL" clId="{3A124161-3FDA-4F27-96E4-B4111DE96DFC}" dt="2023-09-08T07:16:34.786" v="0" actId="14100"/>
          <ac:spMkLst>
            <pc:docMk/>
            <pc:sldMk cId="0" sldId="3985"/>
            <ac:spMk id="66572" creationId="{D15E92E5-B85A-ACA8-6B37-163B98A5FDBE}"/>
          </ac:spMkLst>
        </pc:spChg>
        <pc:spChg chg="mod">
          <ac:chgData name="Moosa SHIFAZ" userId="e11b4210-9556-40a7-a384-51d27cdbe6d7" providerId="ADAL" clId="{3A124161-3FDA-4F27-96E4-B4111DE96DFC}" dt="2023-09-08T07:16:34.786" v="0" actId="14100"/>
          <ac:spMkLst>
            <pc:docMk/>
            <pc:sldMk cId="0" sldId="3985"/>
            <ac:spMk id="66573" creationId="{BFCB4A8F-4A27-9FEC-CBAF-D87E19A2B8B5}"/>
          </ac:spMkLst>
        </pc:spChg>
        <pc:spChg chg="mod">
          <ac:chgData name="Moosa SHIFAZ" userId="e11b4210-9556-40a7-a384-51d27cdbe6d7" providerId="ADAL" clId="{3A124161-3FDA-4F27-96E4-B4111DE96DFC}" dt="2023-09-08T07:16:34.786" v="0" actId="14100"/>
          <ac:spMkLst>
            <pc:docMk/>
            <pc:sldMk cId="0" sldId="3985"/>
            <ac:spMk id="66574" creationId="{ADFA9789-6068-5A5D-90D8-531924D23415}"/>
          </ac:spMkLst>
        </pc:spChg>
        <pc:spChg chg="mod">
          <ac:chgData name="Moosa SHIFAZ" userId="e11b4210-9556-40a7-a384-51d27cdbe6d7" providerId="ADAL" clId="{3A124161-3FDA-4F27-96E4-B4111DE96DFC}" dt="2023-09-08T07:16:34.786" v="0" actId="14100"/>
          <ac:spMkLst>
            <pc:docMk/>
            <pc:sldMk cId="0" sldId="3985"/>
            <ac:spMk id="66580" creationId="{AE3EBEAF-0F31-AB3A-F89A-52EADFD3CCF5}"/>
          </ac:spMkLst>
        </pc:spChg>
        <pc:spChg chg="mod">
          <ac:chgData name="Moosa SHIFAZ" userId="e11b4210-9556-40a7-a384-51d27cdbe6d7" providerId="ADAL" clId="{3A124161-3FDA-4F27-96E4-B4111DE96DFC}" dt="2023-09-08T07:16:34.786" v="0" actId="14100"/>
          <ac:spMkLst>
            <pc:docMk/>
            <pc:sldMk cId="0" sldId="3985"/>
            <ac:spMk id="66581" creationId="{ED912BC9-E3C3-EDBA-35F0-A379030BD005}"/>
          </ac:spMkLst>
        </pc:spChg>
        <pc:spChg chg="mod">
          <ac:chgData name="Moosa SHIFAZ" userId="e11b4210-9556-40a7-a384-51d27cdbe6d7" providerId="ADAL" clId="{3A124161-3FDA-4F27-96E4-B4111DE96DFC}" dt="2023-09-08T07:16:34.786" v="0" actId="14100"/>
          <ac:spMkLst>
            <pc:docMk/>
            <pc:sldMk cId="0" sldId="3985"/>
            <ac:spMk id="66582" creationId="{279B57FB-D5D6-BFFF-618F-67ED9D56186C}"/>
          </ac:spMkLst>
        </pc:spChg>
        <pc:spChg chg="mod">
          <ac:chgData name="Moosa SHIFAZ" userId="e11b4210-9556-40a7-a384-51d27cdbe6d7" providerId="ADAL" clId="{3A124161-3FDA-4F27-96E4-B4111DE96DFC}" dt="2023-09-08T07:16:34.786" v="0" actId="14100"/>
          <ac:spMkLst>
            <pc:docMk/>
            <pc:sldMk cId="0" sldId="3985"/>
            <ac:spMk id="66583" creationId="{7247DF7F-9B03-42F7-0956-5AE4462EA781}"/>
          </ac:spMkLst>
        </pc:spChg>
        <pc:grpChg chg="mod">
          <ac:chgData name="Moosa SHIFAZ" userId="e11b4210-9556-40a7-a384-51d27cdbe6d7" providerId="ADAL" clId="{3A124161-3FDA-4F27-96E4-B4111DE96DFC}" dt="2023-09-08T07:16:34.786" v="0" actId="14100"/>
          <ac:grpSpMkLst>
            <pc:docMk/>
            <pc:sldMk cId="0" sldId="3985"/>
            <ac:grpSpMk id="66564" creationId="{2A84DFE6-3848-0B0A-1137-FE63E2A9A025}"/>
          </ac:grpSpMkLst>
        </pc:grpChg>
        <pc:picChg chg="mod">
          <ac:chgData name="Moosa SHIFAZ" userId="e11b4210-9556-40a7-a384-51d27cdbe6d7" providerId="ADAL" clId="{3A124161-3FDA-4F27-96E4-B4111DE96DFC}" dt="2023-09-08T07:16:34.786" v="0" actId="14100"/>
          <ac:picMkLst>
            <pc:docMk/>
            <pc:sldMk cId="0" sldId="3985"/>
            <ac:picMk id="66575" creationId="{7A75F31D-BA1C-551B-EF14-C6720BE42084}"/>
          </ac:picMkLst>
        </pc:picChg>
        <pc:picChg chg="mod">
          <ac:chgData name="Moosa SHIFAZ" userId="e11b4210-9556-40a7-a384-51d27cdbe6d7" providerId="ADAL" clId="{3A124161-3FDA-4F27-96E4-B4111DE96DFC}" dt="2023-09-08T07:16:34.786" v="0" actId="14100"/>
          <ac:picMkLst>
            <pc:docMk/>
            <pc:sldMk cId="0" sldId="3985"/>
            <ac:picMk id="66576" creationId="{626DE009-C5FA-E2CB-9E89-599456D03FA0}"/>
          </ac:picMkLst>
        </pc:picChg>
        <pc:picChg chg="mod">
          <ac:chgData name="Moosa SHIFAZ" userId="e11b4210-9556-40a7-a384-51d27cdbe6d7" providerId="ADAL" clId="{3A124161-3FDA-4F27-96E4-B4111DE96DFC}" dt="2023-09-08T07:16:34.786" v="0" actId="14100"/>
          <ac:picMkLst>
            <pc:docMk/>
            <pc:sldMk cId="0" sldId="3985"/>
            <ac:picMk id="66577" creationId="{9FB65EA2-E5C6-5EE0-3FDF-825ECD69ECA9}"/>
          </ac:picMkLst>
        </pc:picChg>
        <pc:picChg chg="mod">
          <ac:chgData name="Moosa SHIFAZ" userId="e11b4210-9556-40a7-a384-51d27cdbe6d7" providerId="ADAL" clId="{3A124161-3FDA-4F27-96E4-B4111DE96DFC}" dt="2023-09-08T07:16:34.786" v="0" actId="14100"/>
          <ac:picMkLst>
            <pc:docMk/>
            <pc:sldMk cId="0" sldId="3985"/>
            <ac:picMk id="66578" creationId="{D633BCCC-A1D9-D540-56E6-AD4CF2EE1878}"/>
          </ac:picMkLst>
        </pc:picChg>
        <pc:picChg chg="mod">
          <ac:chgData name="Moosa SHIFAZ" userId="e11b4210-9556-40a7-a384-51d27cdbe6d7" providerId="ADAL" clId="{3A124161-3FDA-4F27-96E4-B4111DE96DFC}" dt="2023-09-08T07:16:34.786" v="0" actId="14100"/>
          <ac:picMkLst>
            <pc:docMk/>
            <pc:sldMk cId="0" sldId="3985"/>
            <ac:picMk id="66579" creationId="{C596E2A8-2D6D-43C7-5673-F2FD71EF088F}"/>
          </ac:picMkLst>
        </pc:picChg>
        <pc:picChg chg="mod">
          <ac:chgData name="Moosa SHIFAZ" userId="e11b4210-9556-40a7-a384-51d27cdbe6d7" providerId="ADAL" clId="{3A124161-3FDA-4F27-96E4-B4111DE96DFC}" dt="2023-09-08T07:16:34.786" v="0" actId="14100"/>
          <ac:picMkLst>
            <pc:docMk/>
            <pc:sldMk cId="0" sldId="3985"/>
            <ac:picMk id="66584" creationId="{8ADED047-F262-AE5C-8217-4D9307235B23}"/>
          </ac:picMkLst>
        </pc:picChg>
      </pc:sldChg>
      <pc:sldChg chg="modSp mod modNotesTx">
        <pc:chgData name="Moosa SHIFAZ" userId="e11b4210-9556-40a7-a384-51d27cdbe6d7" providerId="ADAL" clId="{3A124161-3FDA-4F27-96E4-B4111DE96DFC}" dt="2023-09-08T09:10:27.608" v="1218"/>
        <pc:sldMkLst>
          <pc:docMk/>
          <pc:sldMk cId="0" sldId="3991"/>
        </pc:sldMkLst>
        <pc:spChg chg="mod">
          <ac:chgData name="Moosa SHIFAZ" userId="e11b4210-9556-40a7-a384-51d27cdbe6d7" providerId="ADAL" clId="{3A124161-3FDA-4F27-96E4-B4111DE96DFC}" dt="2023-09-08T09:10:22.925" v="1217" actId="120"/>
          <ac:spMkLst>
            <pc:docMk/>
            <pc:sldMk cId="0" sldId="3991"/>
            <ac:spMk id="2" creationId="{19D490F6-46C1-0BF5-2691-8550B4013C5B}"/>
          </ac:spMkLst>
        </pc:spChg>
        <pc:spChg chg="mod">
          <ac:chgData name="Moosa SHIFAZ" userId="e11b4210-9556-40a7-a384-51d27cdbe6d7" providerId="ADAL" clId="{3A124161-3FDA-4F27-96E4-B4111DE96DFC}" dt="2023-09-08T09:10:08.442" v="1211" actId="1076"/>
          <ac:spMkLst>
            <pc:docMk/>
            <pc:sldMk cId="0" sldId="3991"/>
            <ac:spMk id="5" creationId="{F68EFB40-CFFE-801C-E7F0-15485921EFA0}"/>
          </ac:spMkLst>
        </pc:spChg>
        <pc:graphicFrameChg chg="mod">
          <ac:chgData name="Moosa SHIFAZ" userId="e11b4210-9556-40a7-a384-51d27cdbe6d7" providerId="ADAL" clId="{3A124161-3FDA-4F27-96E4-B4111DE96DFC}" dt="2023-09-08T09:10:27.608" v="1218"/>
          <ac:graphicFrameMkLst>
            <pc:docMk/>
            <pc:sldMk cId="0" sldId="3991"/>
            <ac:graphicFrameMk id="78854" creationId="{643FF619-9248-3B20-7578-E079B386471B}"/>
          </ac:graphicFrameMkLst>
        </pc:graphicFrameChg>
      </pc:sldChg>
      <pc:sldChg chg="addSp delSp modSp mod modNotesTx">
        <pc:chgData name="Moosa SHIFAZ" userId="e11b4210-9556-40a7-a384-51d27cdbe6d7" providerId="ADAL" clId="{3A124161-3FDA-4F27-96E4-B4111DE96DFC}" dt="2023-09-08T08:40:35.344" v="1067" actId="113"/>
        <pc:sldMkLst>
          <pc:docMk/>
          <pc:sldMk cId="0" sldId="4009"/>
        </pc:sldMkLst>
        <pc:spChg chg="add mod">
          <ac:chgData name="Moosa SHIFAZ" userId="e11b4210-9556-40a7-a384-51d27cdbe6d7" providerId="ADAL" clId="{3A124161-3FDA-4F27-96E4-B4111DE96DFC}" dt="2023-09-08T07:54:07.704" v="521" actId="14100"/>
          <ac:spMkLst>
            <pc:docMk/>
            <pc:sldMk cId="0" sldId="4009"/>
            <ac:spMk id="2" creationId="{D4AC9506-BD4C-3D20-0BB8-73BBBCE9C71D}"/>
          </ac:spMkLst>
        </pc:spChg>
        <pc:spChg chg="add mod">
          <ac:chgData name="Moosa SHIFAZ" userId="e11b4210-9556-40a7-a384-51d27cdbe6d7" providerId="ADAL" clId="{3A124161-3FDA-4F27-96E4-B4111DE96DFC}" dt="2023-09-08T07:54:34.639" v="526" actId="164"/>
          <ac:spMkLst>
            <pc:docMk/>
            <pc:sldMk cId="0" sldId="4009"/>
            <ac:spMk id="59400" creationId="{7A3A3EC2-9E3D-FD60-68DD-993F920AFD54}"/>
          </ac:spMkLst>
        </pc:spChg>
        <pc:spChg chg="add mod">
          <ac:chgData name="Moosa SHIFAZ" userId="e11b4210-9556-40a7-a384-51d27cdbe6d7" providerId="ADAL" clId="{3A124161-3FDA-4F27-96E4-B4111DE96DFC}" dt="2023-09-08T07:54:34.639" v="526" actId="164"/>
          <ac:spMkLst>
            <pc:docMk/>
            <pc:sldMk cId="0" sldId="4009"/>
            <ac:spMk id="59418" creationId="{C8EB759F-944B-28BE-78C0-6EDBEEAE1760}"/>
          </ac:spMkLst>
        </pc:spChg>
        <pc:spChg chg="add mod">
          <ac:chgData name="Moosa SHIFAZ" userId="e11b4210-9556-40a7-a384-51d27cdbe6d7" providerId="ADAL" clId="{3A124161-3FDA-4F27-96E4-B4111DE96DFC}" dt="2023-09-08T07:54:34.639" v="526" actId="164"/>
          <ac:spMkLst>
            <pc:docMk/>
            <pc:sldMk cId="0" sldId="4009"/>
            <ac:spMk id="59419" creationId="{15858338-FA1D-C0A6-9A96-B18113C9811F}"/>
          </ac:spMkLst>
        </pc:spChg>
        <pc:spChg chg="add mod">
          <ac:chgData name="Moosa SHIFAZ" userId="e11b4210-9556-40a7-a384-51d27cdbe6d7" providerId="ADAL" clId="{3A124161-3FDA-4F27-96E4-B4111DE96DFC}" dt="2023-09-08T07:55:34.014" v="542" actId="1076"/>
          <ac:spMkLst>
            <pc:docMk/>
            <pc:sldMk cId="0" sldId="4009"/>
            <ac:spMk id="59423" creationId="{CE9C9C71-1240-3EEF-5752-8B5EB731F001}"/>
          </ac:spMkLst>
        </pc:spChg>
        <pc:spChg chg="add mod">
          <ac:chgData name="Moosa SHIFAZ" userId="e11b4210-9556-40a7-a384-51d27cdbe6d7" providerId="ADAL" clId="{3A124161-3FDA-4F27-96E4-B4111DE96DFC}" dt="2023-09-08T07:56:04.621" v="557" actId="14100"/>
          <ac:spMkLst>
            <pc:docMk/>
            <pc:sldMk cId="0" sldId="4009"/>
            <ac:spMk id="62464" creationId="{E3F2C6B2-75A9-3D41-172E-35863111669A}"/>
          </ac:spMkLst>
        </pc:spChg>
        <pc:spChg chg="mod">
          <ac:chgData name="Moosa SHIFAZ" userId="e11b4210-9556-40a7-a384-51d27cdbe6d7" providerId="ADAL" clId="{3A124161-3FDA-4F27-96E4-B4111DE96DFC}" dt="2023-09-08T08:36:59.003" v="963" actId="20577"/>
          <ac:spMkLst>
            <pc:docMk/>
            <pc:sldMk cId="0" sldId="4009"/>
            <ac:spMk id="62466" creationId="{97E70C3D-E9DE-30A5-11E0-B2727B9D5BA4}"/>
          </ac:spMkLst>
        </pc:spChg>
        <pc:spChg chg="add mod">
          <ac:chgData name="Moosa SHIFAZ" userId="e11b4210-9556-40a7-a384-51d27cdbe6d7" providerId="ADAL" clId="{3A124161-3FDA-4F27-96E4-B4111DE96DFC}" dt="2023-09-08T08:12:33.924" v="795" actId="164"/>
          <ac:spMkLst>
            <pc:docMk/>
            <pc:sldMk cId="0" sldId="4009"/>
            <ac:spMk id="62481" creationId="{87D214C7-C447-C361-BF4E-A6E5D1C42FEF}"/>
          </ac:spMkLst>
        </pc:spChg>
        <pc:spChg chg="add mod">
          <ac:chgData name="Moosa SHIFAZ" userId="e11b4210-9556-40a7-a384-51d27cdbe6d7" providerId="ADAL" clId="{3A124161-3FDA-4F27-96E4-B4111DE96DFC}" dt="2023-09-08T08:12:33.924" v="795" actId="164"/>
          <ac:spMkLst>
            <pc:docMk/>
            <pc:sldMk cId="0" sldId="4009"/>
            <ac:spMk id="62482" creationId="{F2EAE3AB-D046-FD43-F7D5-0DD7F6EB831F}"/>
          </ac:spMkLst>
        </pc:spChg>
        <pc:spChg chg="add mod">
          <ac:chgData name="Moosa SHIFAZ" userId="e11b4210-9556-40a7-a384-51d27cdbe6d7" providerId="ADAL" clId="{3A124161-3FDA-4F27-96E4-B4111DE96DFC}" dt="2023-09-08T08:12:33.924" v="795" actId="164"/>
          <ac:spMkLst>
            <pc:docMk/>
            <pc:sldMk cId="0" sldId="4009"/>
            <ac:spMk id="62483" creationId="{C1E0F8BF-DA4D-EEEE-952A-BD4748F684FC}"/>
          </ac:spMkLst>
        </pc:spChg>
        <pc:spChg chg="add mod">
          <ac:chgData name="Moosa SHIFAZ" userId="e11b4210-9556-40a7-a384-51d27cdbe6d7" providerId="ADAL" clId="{3A124161-3FDA-4F27-96E4-B4111DE96DFC}" dt="2023-09-08T08:12:33.924" v="795" actId="164"/>
          <ac:spMkLst>
            <pc:docMk/>
            <pc:sldMk cId="0" sldId="4009"/>
            <ac:spMk id="62484" creationId="{A72E3336-6578-4520-A567-45B80A8AAB5D}"/>
          </ac:spMkLst>
        </pc:spChg>
        <pc:spChg chg="add mod">
          <ac:chgData name="Moosa SHIFAZ" userId="e11b4210-9556-40a7-a384-51d27cdbe6d7" providerId="ADAL" clId="{3A124161-3FDA-4F27-96E4-B4111DE96DFC}" dt="2023-09-08T08:12:33.924" v="795" actId="164"/>
          <ac:spMkLst>
            <pc:docMk/>
            <pc:sldMk cId="0" sldId="4009"/>
            <ac:spMk id="62485" creationId="{A2D7648D-CFEB-DC4F-25DF-01A89816E5F4}"/>
          </ac:spMkLst>
        </pc:spChg>
        <pc:grpChg chg="add mod">
          <ac:chgData name="Moosa SHIFAZ" userId="e11b4210-9556-40a7-a384-51d27cdbe6d7" providerId="ADAL" clId="{3A124161-3FDA-4F27-96E4-B4111DE96DFC}" dt="2023-09-08T07:55:38.772" v="545" actId="1036"/>
          <ac:grpSpMkLst>
            <pc:docMk/>
            <pc:sldMk cId="0" sldId="4009"/>
            <ac:grpSpMk id="59420" creationId="{636EAD84-073D-1E60-7816-EEA2774577B8}"/>
          </ac:grpSpMkLst>
        </pc:grpChg>
        <pc:grpChg chg="add mod">
          <ac:chgData name="Moosa SHIFAZ" userId="e11b4210-9556-40a7-a384-51d27cdbe6d7" providerId="ADAL" clId="{3A124161-3FDA-4F27-96E4-B4111DE96DFC}" dt="2023-09-08T07:54:34.639" v="526" actId="164"/>
          <ac:grpSpMkLst>
            <pc:docMk/>
            <pc:sldMk cId="0" sldId="4009"/>
            <ac:grpSpMk id="59421" creationId="{5E4F7F58-939C-50E9-9407-AF2B96FEEC0C}"/>
          </ac:grpSpMkLst>
        </pc:grpChg>
        <pc:grpChg chg="del">
          <ac:chgData name="Moosa SHIFAZ" userId="e11b4210-9556-40a7-a384-51d27cdbe6d7" providerId="ADAL" clId="{3A124161-3FDA-4F27-96E4-B4111DE96DFC}" dt="2023-09-08T07:26:30.382" v="312" actId="478"/>
          <ac:grpSpMkLst>
            <pc:docMk/>
            <pc:sldMk cId="0" sldId="4009"/>
            <ac:grpSpMk id="62467" creationId="{40909899-C2B4-BBF4-91AB-5943ACCA842F}"/>
          </ac:grpSpMkLst>
        </pc:grpChg>
        <pc:grpChg chg="add mod">
          <ac:chgData name="Moosa SHIFAZ" userId="e11b4210-9556-40a7-a384-51d27cdbe6d7" providerId="ADAL" clId="{3A124161-3FDA-4F27-96E4-B4111DE96DFC}" dt="2023-09-08T08:12:41.299" v="803" actId="1035"/>
          <ac:grpSpMkLst>
            <pc:docMk/>
            <pc:sldMk cId="0" sldId="4009"/>
            <ac:grpSpMk id="62480" creationId="{E5565C0A-EEB2-132C-7F94-DC9C4A7D075A}"/>
          </ac:grpSpMkLst>
        </pc:grpChg>
        <pc:grpChg chg="add mod">
          <ac:chgData name="Moosa SHIFAZ" userId="e11b4210-9556-40a7-a384-51d27cdbe6d7" providerId="ADAL" clId="{3A124161-3FDA-4F27-96E4-B4111DE96DFC}" dt="2023-09-08T08:12:47.540" v="812" actId="1035"/>
          <ac:grpSpMkLst>
            <pc:docMk/>
            <pc:sldMk cId="0" sldId="4009"/>
            <ac:grpSpMk id="62486" creationId="{8BEE09A7-FA2C-6429-3C14-2FE327A9D254}"/>
          </ac:grpSpMkLst>
        </pc:grpChg>
        <pc:picChg chg="add mod">
          <ac:chgData name="Moosa SHIFAZ" userId="e11b4210-9556-40a7-a384-51d27cdbe6d7" providerId="ADAL" clId="{3A124161-3FDA-4F27-96E4-B4111DE96DFC}" dt="2023-09-08T07:54:19.469" v="523" actId="164"/>
          <ac:picMkLst>
            <pc:docMk/>
            <pc:sldMk cId="0" sldId="4009"/>
            <ac:picMk id="6" creationId="{50050ED3-22E3-D37B-05D1-4B1625374A0A}"/>
          </ac:picMkLst>
        </pc:picChg>
        <pc:picChg chg="add mod">
          <ac:chgData name="Moosa SHIFAZ" userId="e11b4210-9556-40a7-a384-51d27cdbe6d7" providerId="ADAL" clId="{3A124161-3FDA-4F27-96E4-B4111DE96DFC}" dt="2023-09-08T07:54:19.469" v="523" actId="164"/>
          <ac:picMkLst>
            <pc:docMk/>
            <pc:sldMk cId="0" sldId="4009"/>
            <ac:picMk id="59397" creationId="{BEB8868F-AE4D-9A35-ED30-CA777DAEACCE}"/>
          </ac:picMkLst>
        </pc:picChg>
        <pc:picChg chg="add mod">
          <ac:chgData name="Moosa SHIFAZ" userId="e11b4210-9556-40a7-a384-51d27cdbe6d7" providerId="ADAL" clId="{3A124161-3FDA-4F27-96E4-B4111DE96DFC}" dt="2023-09-08T07:54:19.469" v="523" actId="164"/>
          <ac:picMkLst>
            <pc:docMk/>
            <pc:sldMk cId="0" sldId="4009"/>
            <ac:picMk id="59399" creationId="{1C7338FB-2290-533C-3EC8-1A6BC98E39AF}"/>
          </ac:picMkLst>
        </pc:picChg>
        <pc:picChg chg="add mod">
          <ac:chgData name="Moosa SHIFAZ" userId="e11b4210-9556-40a7-a384-51d27cdbe6d7" providerId="ADAL" clId="{3A124161-3FDA-4F27-96E4-B4111DE96DFC}" dt="2023-09-08T08:09:32.534" v="585" actId="164"/>
          <ac:picMkLst>
            <pc:docMk/>
            <pc:sldMk cId="0" sldId="4009"/>
            <ac:picMk id="62470" creationId="{A00445EB-AA4E-C6DE-FCB6-A9991B1C366B}"/>
          </ac:picMkLst>
        </pc:picChg>
        <pc:picChg chg="add mod">
          <ac:chgData name="Moosa SHIFAZ" userId="e11b4210-9556-40a7-a384-51d27cdbe6d7" providerId="ADAL" clId="{3A124161-3FDA-4F27-96E4-B4111DE96DFC}" dt="2023-09-08T08:09:32.534" v="585" actId="164"/>
          <ac:picMkLst>
            <pc:docMk/>
            <pc:sldMk cId="0" sldId="4009"/>
            <ac:picMk id="62473" creationId="{52294D36-3B46-EC45-5A3B-9AD40ECCDABA}"/>
          </ac:picMkLst>
        </pc:picChg>
        <pc:picChg chg="add mod">
          <ac:chgData name="Moosa SHIFAZ" userId="e11b4210-9556-40a7-a384-51d27cdbe6d7" providerId="ADAL" clId="{3A124161-3FDA-4F27-96E4-B4111DE96DFC}" dt="2023-09-08T08:09:32.534" v="585" actId="164"/>
          <ac:picMkLst>
            <pc:docMk/>
            <pc:sldMk cId="0" sldId="4009"/>
            <ac:picMk id="62475" creationId="{66CC67B2-B44C-ED44-D621-D7E2BC0429C9}"/>
          </ac:picMkLst>
        </pc:picChg>
        <pc:picChg chg="add mod">
          <ac:chgData name="Moosa SHIFAZ" userId="e11b4210-9556-40a7-a384-51d27cdbe6d7" providerId="ADAL" clId="{3A124161-3FDA-4F27-96E4-B4111DE96DFC}" dt="2023-09-08T08:09:32.534" v="585" actId="164"/>
          <ac:picMkLst>
            <pc:docMk/>
            <pc:sldMk cId="0" sldId="4009"/>
            <ac:picMk id="62477" creationId="{36F923CC-3BB4-14B0-A154-12BD30655F92}"/>
          </ac:picMkLst>
        </pc:picChg>
        <pc:picChg chg="add mod">
          <ac:chgData name="Moosa SHIFAZ" userId="e11b4210-9556-40a7-a384-51d27cdbe6d7" providerId="ADAL" clId="{3A124161-3FDA-4F27-96E4-B4111DE96DFC}" dt="2023-09-08T08:09:32.534" v="585" actId="164"/>
          <ac:picMkLst>
            <pc:docMk/>
            <pc:sldMk cId="0" sldId="4009"/>
            <ac:picMk id="62479" creationId="{4073BAFA-90F6-CDCC-E658-9A8DA2024B27}"/>
          </ac:picMkLst>
        </pc:picChg>
      </pc:sldChg>
      <pc:sldChg chg="addSp delSp modSp mod modNotesTx">
        <pc:chgData name="Moosa SHIFAZ" userId="e11b4210-9556-40a7-a384-51d27cdbe6d7" providerId="ADAL" clId="{3A124161-3FDA-4F27-96E4-B4111DE96DFC}" dt="2023-09-08T08:54:40.934" v="1152" actId="1037"/>
        <pc:sldMkLst>
          <pc:docMk/>
          <pc:sldMk cId="2251274106" sldId="4021"/>
        </pc:sldMkLst>
        <pc:spChg chg="mod">
          <ac:chgData name="Moosa SHIFAZ" userId="e11b4210-9556-40a7-a384-51d27cdbe6d7" providerId="ADAL" clId="{3A124161-3FDA-4F27-96E4-B4111DE96DFC}" dt="2023-09-08T08:15:30.339" v="813" actId="6549"/>
          <ac:spMkLst>
            <pc:docMk/>
            <pc:sldMk cId="2251274106" sldId="4021"/>
            <ac:spMk id="59410" creationId="{6CE621A6-2161-85CB-9DFB-92D55053F1A1}"/>
          </ac:spMkLst>
        </pc:spChg>
        <pc:spChg chg="mod">
          <ac:chgData name="Moosa SHIFAZ" userId="e11b4210-9556-40a7-a384-51d27cdbe6d7" providerId="ADAL" clId="{3A124161-3FDA-4F27-96E4-B4111DE96DFC}" dt="2023-09-08T08:19:39.337" v="841" actId="27803"/>
          <ac:spMkLst>
            <pc:docMk/>
            <pc:sldMk cId="2251274106" sldId="4021"/>
            <ac:spMk id="59420" creationId="{5E93DA23-1D3A-CAEA-88B4-CF294443CEDA}"/>
          </ac:spMkLst>
        </pc:spChg>
        <pc:spChg chg="mod">
          <ac:chgData name="Moosa SHIFAZ" userId="e11b4210-9556-40a7-a384-51d27cdbe6d7" providerId="ADAL" clId="{3A124161-3FDA-4F27-96E4-B4111DE96DFC}" dt="2023-09-08T08:19:39.337" v="841" actId="27803"/>
          <ac:spMkLst>
            <pc:docMk/>
            <pc:sldMk cId="2251274106" sldId="4021"/>
            <ac:spMk id="59421" creationId="{DB3B1243-68A9-6B64-9212-2176DEB91B69}"/>
          </ac:spMkLst>
        </pc:spChg>
        <pc:spChg chg="mod">
          <ac:chgData name="Moosa SHIFAZ" userId="e11b4210-9556-40a7-a384-51d27cdbe6d7" providerId="ADAL" clId="{3A124161-3FDA-4F27-96E4-B4111DE96DFC}" dt="2023-09-08T08:19:39.337" v="841" actId="27803"/>
          <ac:spMkLst>
            <pc:docMk/>
            <pc:sldMk cId="2251274106" sldId="4021"/>
            <ac:spMk id="59422" creationId="{AE109BC6-D1D8-81BF-2617-F07CEA7E3B7D}"/>
          </ac:spMkLst>
        </pc:spChg>
        <pc:spChg chg="mod">
          <ac:chgData name="Moosa SHIFAZ" userId="e11b4210-9556-40a7-a384-51d27cdbe6d7" providerId="ADAL" clId="{3A124161-3FDA-4F27-96E4-B4111DE96DFC}" dt="2023-09-08T08:15:47.402" v="824" actId="20577"/>
          <ac:spMkLst>
            <pc:docMk/>
            <pc:sldMk cId="2251274106" sldId="4021"/>
            <ac:spMk id="62466" creationId="{97E70C3D-E9DE-30A5-11E0-B2727B9D5BA4}"/>
          </ac:spMkLst>
        </pc:spChg>
        <pc:spChg chg="add mod">
          <ac:chgData name="Moosa SHIFAZ" userId="e11b4210-9556-40a7-a384-51d27cdbe6d7" providerId="ADAL" clId="{3A124161-3FDA-4F27-96E4-B4111DE96DFC}" dt="2023-09-08T08:54:40.934" v="1152" actId="1037"/>
          <ac:spMkLst>
            <pc:docMk/>
            <pc:sldMk cId="2251274106" sldId="4021"/>
            <ac:spMk id="62471" creationId="{E8A11ABB-C022-69E0-BF6F-5652150879FE}"/>
          </ac:spMkLst>
        </pc:spChg>
        <pc:spChg chg="add mod">
          <ac:chgData name="Moosa SHIFAZ" userId="e11b4210-9556-40a7-a384-51d27cdbe6d7" providerId="ADAL" clId="{3A124161-3FDA-4F27-96E4-B4111DE96DFC}" dt="2023-09-08T08:54:40.934" v="1152" actId="1037"/>
          <ac:spMkLst>
            <pc:docMk/>
            <pc:sldMk cId="2251274106" sldId="4021"/>
            <ac:spMk id="62473" creationId="{F53C2747-FEE3-B6AA-D344-FA0651250E90}"/>
          </ac:spMkLst>
        </pc:spChg>
        <pc:spChg chg="add mod">
          <ac:chgData name="Moosa SHIFAZ" userId="e11b4210-9556-40a7-a384-51d27cdbe6d7" providerId="ADAL" clId="{3A124161-3FDA-4F27-96E4-B4111DE96DFC}" dt="2023-09-08T08:54:40.934" v="1152" actId="1037"/>
          <ac:spMkLst>
            <pc:docMk/>
            <pc:sldMk cId="2251274106" sldId="4021"/>
            <ac:spMk id="62474" creationId="{F392F837-B6C7-12A9-6A75-5CE36BD4BFFA}"/>
          </ac:spMkLst>
        </pc:spChg>
        <pc:spChg chg="add mod">
          <ac:chgData name="Moosa SHIFAZ" userId="e11b4210-9556-40a7-a384-51d27cdbe6d7" providerId="ADAL" clId="{3A124161-3FDA-4F27-96E4-B4111DE96DFC}" dt="2023-09-08T08:54:40.934" v="1152" actId="1037"/>
          <ac:spMkLst>
            <pc:docMk/>
            <pc:sldMk cId="2251274106" sldId="4021"/>
            <ac:spMk id="62475" creationId="{DDAFE6F1-2D5B-0AEF-BB03-7A38030A1E6B}"/>
          </ac:spMkLst>
        </pc:spChg>
        <pc:grpChg chg="mod">
          <ac:chgData name="Moosa SHIFAZ" userId="e11b4210-9556-40a7-a384-51d27cdbe6d7" providerId="ADAL" clId="{3A124161-3FDA-4F27-96E4-B4111DE96DFC}" dt="2023-09-08T08:19:39.337" v="841" actId="27803"/>
          <ac:grpSpMkLst>
            <pc:docMk/>
            <pc:sldMk cId="2251274106" sldId="4021"/>
            <ac:grpSpMk id="59419" creationId="{9BEE50FA-D301-C793-E99C-C7E3DDD99C8A}"/>
          </ac:grpSpMkLst>
        </pc:grpChg>
        <pc:grpChg chg="del">
          <ac:chgData name="Moosa SHIFAZ" userId="e11b4210-9556-40a7-a384-51d27cdbe6d7" providerId="ADAL" clId="{3A124161-3FDA-4F27-96E4-B4111DE96DFC}" dt="2023-09-08T08:15:32.274" v="814" actId="478"/>
          <ac:grpSpMkLst>
            <pc:docMk/>
            <pc:sldMk cId="2251274106" sldId="4021"/>
            <ac:grpSpMk id="62467" creationId="{40909899-C2B4-BBF4-91AB-5943ACCA842F}"/>
          </ac:grpSpMkLst>
        </pc:grpChg>
        <pc:picChg chg="add del mod">
          <ac:chgData name="Moosa SHIFAZ" userId="e11b4210-9556-40a7-a384-51d27cdbe6d7" providerId="ADAL" clId="{3A124161-3FDA-4F27-96E4-B4111DE96DFC}" dt="2023-09-08T08:16:57.321" v="831" actId="478"/>
          <ac:picMkLst>
            <pc:docMk/>
            <pc:sldMk cId="2251274106" sldId="4021"/>
            <ac:picMk id="3" creationId="{A15E2FCA-5A92-0A31-EC09-FDEC35E5CE43}"/>
          </ac:picMkLst>
        </pc:picChg>
        <pc:picChg chg="add mod">
          <ac:chgData name="Moosa SHIFAZ" userId="e11b4210-9556-40a7-a384-51d27cdbe6d7" providerId="ADAL" clId="{3A124161-3FDA-4F27-96E4-B4111DE96DFC}" dt="2023-09-08T08:31:11.171" v="867" actId="207"/>
          <ac:picMkLst>
            <pc:docMk/>
            <pc:sldMk cId="2251274106" sldId="4021"/>
            <ac:picMk id="59394" creationId="{2ED7EA29-63F8-E0D8-3F80-656D8CE95638}"/>
          </ac:picMkLst>
        </pc:picChg>
        <pc:picChg chg="add mod">
          <ac:chgData name="Moosa SHIFAZ" userId="e11b4210-9556-40a7-a384-51d27cdbe6d7" providerId="ADAL" clId="{3A124161-3FDA-4F27-96E4-B4111DE96DFC}" dt="2023-09-08T08:31:56.211" v="870" actId="207"/>
          <ac:picMkLst>
            <pc:docMk/>
            <pc:sldMk cId="2251274106" sldId="4021"/>
            <ac:picMk id="59398" creationId="{8954F91F-1363-8250-6408-8F66C2F519DB}"/>
          </ac:picMkLst>
        </pc:picChg>
        <pc:picChg chg="add del mod">
          <ac:chgData name="Moosa SHIFAZ" userId="e11b4210-9556-40a7-a384-51d27cdbe6d7" providerId="ADAL" clId="{3A124161-3FDA-4F27-96E4-B4111DE96DFC}" dt="2023-09-08T08:21:19.673" v="845" actId="478"/>
          <ac:picMkLst>
            <pc:docMk/>
            <pc:sldMk cId="2251274106" sldId="4021"/>
            <ac:picMk id="59400" creationId="{AE109BC6-D1D8-81BF-2617-F07CEA7E3B7D}"/>
          </ac:picMkLst>
        </pc:picChg>
        <pc:picChg chg="add del mod">
          <ac:chgData name="Moosa SHIFAZ" userId="e11b4210-9556-40a7-a384-51d27cdbe6d7" providerId="ADAL" clId="{3A124161-3FDA-4F27-96E4-B4111DE96DFC}" dt="2023-09-08T08:21:18.900" v="844" actId="478"/>
          <ac:picMkLst>
            <pc:docMk/>
            <pc:sldMk cId="2251274106" sldId="4021"/>
            <ac:picMk id="59418" creationId="{D7AB4133-4084-8C36-31BF-CD810DD7D179}"/>
          </ac:picMkLst>
        </pc:picChg>
        <pc:picChg chg="add mod">
          <ac:chgData name="Moosa SHIFAZ" userId="e11b4210-9556-40a7-a384-51d27cdbe6d7" providerId="ADAL" clId="{3A124161-3FDA-4F27-96E4-B4111DE96DFC}" dt="2023-09-08T08:32:17.373" v="871" actId="1076"/>
          <ac:picMkLst>
            <pc:docMk/>
            <pc:sldMk cId="2251274106" sldId="4021"/>
            <ac:picMk id="62464" creationId="{5D2132A2-6FAF-19E9-5E2E-E3860F2FF11E}"/>
          </ac:picMkLst>
        </pc:picChg>
        <pc:picChg chg="add mod">
          <ac:chgData name="Moosa SHIFAZ" userId="e11b4210-9556-40a7-a384-51d27cdbe6d7" providerId="ADAL" clId="{3A124161-3FDA-4F27-96E4-B4111DE96DFC}" dt="2023-09-08T08:30:56.809" v="866" actId="14100"/>
          <ac:picMkLst>
            <pc:docMk/>
            <pc:sldMk cId="2251274106" sldId="4021"/>
            <ac:picMk id="62470" creationId="{4300FF7D-6368-B3EE-077C-423334B6310F}"/>
          </ac:picMkLst>
        </pc:picChg>
      </pc:sldChg>
      <pc:sldChg chg="add modNotesTx">
        <pc:chgData name="Moosa SHIFAZ" userId="e11b4210-9556-40a7-a384-51d27cdbe6d7" providerId="ADAL" clId="{3A124161-3FDA-4F27-96E4-B4111DE96DFC}" dt="2023-09-08T07:23:47.493" v="311" actId="20577"/>
        <pc:sldMkLst>
          <pc:docMk/>
          <pc:sldMk cId="87854288" sldId="402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8F2B9F5E-459F-657A-CBA2-FDA36BDF8C9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a:extLst>
              <a:ext uri="{FF2B5EF4-FFF2-40B4-BE49-F238E27FC236}">
                <a16:creationId xmlns:a16="http://schemas.microsoft.com/office/drawing/2014/main" id="{0D4E9608-CBCE-1180-D1E9-F5A6ECB287DB}"/>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982AEA-C959-4E21-BD8A-34F29B4C19F7}" type="datetimeFigureOut">
              <a:rPr lang="ru-RU"/>
              <a:pPr>
                <a:defRPr/>
              </a:pPr>
              <a:t>08.09.2023</a:t>
            </a:fld>
            <a:endParaRPr lang="ru-RU"/>
          </a:p>
        </p:txBody>
      </p:sp>
      <p:sp>
        <p:nvSpPr>
          <p:cNvPr id="4" name="Нижний колонтитул 3">
            <a:extLst>
              <a:ext uri="{FF2B5EF4-FFF2-40B4-BE49-F238E27FC236}">
                <a16:creationId xmlns:a16="http://schemas.microsoft.com/office/drawing/2014/main" id="{C6312B17-9B51-5FF1-8EA7-13C99F6E2322}"/>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5" name="Номер слайда 4">
            <a:extLst>
              <a:ext uri="{FF2B5EF4-FFF2-40B4-BE49-F238E27FC236}">
                <a16:creationId xmlns:a16="http://schemas.microsoft.com/office/drawing/2014/main" id="{15E69BE2-B1B4-30B0-751A-BD226B80B9FA}"/>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8C98C149-1E0C-4332-8525-F42F047AB37F}" type="slidenum">
              <a:rPr lang="ru-RU" altLang="ru-RU"/>
              <a:pPr>
                <a:defRPr/>
              </a:pPr>
              <a:t>‹#›</a:t>
            </a:fld>
            <a:endParaRPr lang="ru-RU" altLang="ru-RU"/>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16="http://schemas.microsoft.com/office/drawing/2014/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FB3C66-264F-5560-3768-D27C8ACEBF0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864854AD-99BB-B0D2-A647-05F5DE91079A}"/>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E9090D65-A3CB-48A6-BE19-6C8E49EB670F}" type="datetimeFigureOut">
              <a:rPr lang="en-US"/>
              <a:t>9/8/2023</a:t>
            </a:fld>
            <a:endParaRPr lang="en-US"/>
          </a:p>
        </p:txBody>
      </p:sp>
      <p:sp>
        <p:nvSpPr>
          <p:cNvPr id="4" name="Slide Image Placeholder 3">
            <a:extLst>
              <a:ext uri="{FF2B5EF4-FFF2-40B4-BE49-F238E27FC236}">
                <a16:creationId xmlns:a16="http://schemas.microsoft.com/office/drawing/2014/main" id="{18C01FB6-8CA1-7CF9-5213-E85CACDB392E}"/>
              </a:ext>
            </a:extLst>
          </p:cNvPr>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F6549A8C-431C-01F9-69BE-22584F9CEFD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انقر لتحرير أنماط النص الرئيسية</a:t>
            </a:r>
          </a:p>
          <a:p>
            <a:pPr lvl="1"/>
            <a:r>
              <a:rPr lang="en-US" noProof="0"/>
              <a:t>المستوى الثاني</a:t>
            </a:r>
          </a:p>
          <a:p>
            <a:pPr lvl="2"/>
            <a:r>
              <a:rPr lang="en-US" noProof="0"/>
              <a:t>المستوى الثالث</a:t>
            </a:r>
          </a:p>
          <a:p>
            <a:pPr lvl="3"/>
            <a:r>
              <a:rPr lang="en-US" noProof="0"/>
              <a:t>المستوى الرابع</a:t>
            </a:r>
          </a:p>
          <a:p>
            <a:pPr lvl="4"/>
            <a:r>
              <a:rPr lang="en-US" noProof="0"/>
              <a:t>المستوى الخامس</a:t>
            </a:r>
          </a:p>
        </p:txBody>
      </p:sp>
      <p:sp>
        <p:nvSpPr>
          <p:cNvPr id="6" name="Footer Placeholder 5">
            <a:extLst>
              <a:ext uri="{FF2B5EF4-FFF2-40B4-BE49-F238E27FC236}">
                <a16:creationId xmlns:a16="http://schemas.microsoft.com/office/drawing/2014/main" id="{F5FCD3E3-FA2E-3B42-E4B3-ED3AA85FE9C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8B03D482-D13B-F990-BA98-B223969DFA3E}"/>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4456499F-BF88-47E4-A28B-341B16C94FD9}" type="slidenum">
              <a:rPr lang="en-US" altLang="ru-RU"/>
              <a:t>‹#›</a:t>
            </a:fld>
            <a:endParaRPr lang="en-US" altLang="ru-RU"/>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ern="1200">
        <a:solidFill>
          <a:schemeClr val="tx1"/>
        </a:solidFill>
        <a:latin typeface="+mn-lt"/>
        <a:ea typeface="+mn-ea"/>
        <a:cs typeface="+mn-cs"/>
      </a:defRPr>
    </a:lvl1pPr>
    <a:lvl2pPr marL="687388" algn="l" rtl="0" eaLnBrk="0" fontAlgn="base" hangingPunct="0">
      <a:spcBef>
        <a:spcPct val="30000"/>
      </a:spcBef>
      <a:spcAft>
        <a:spcPct val="0"/>
      </a:spcAft>
      <a:defRPr kern="1200">
        <a:solidFill>
          <a:schemeClr val="tx1"/>
        </a:solidFill>
        <a:latin typeface="+mn-lt"/>
        <a:ea typeface="+mn-ea"/>
        <a:cs typeface="+mn-cs"/>
      </a:defRPr>
    </a:lvl2pPr>
    <a:lvl3pPr marL="1374775" algn="l" rtl="0" eaLnBrk="0" fontAlgn="base" hangingPunct="0">
      <a:spcBef>
        <a:spcPct val="30000"/>
      </a:spcBef>
      <a:spcAft>
        <a:spcPct val="0"/>
      </a:spcAft>
      <a:defRPr kern="1200">
        <a:solidFill>
          <a:schemeClr val="tx1"/>
        </a:solidFill>
        <a:latin typeface="+mn-lt"/>
        <a:ea typeface="+mn-ea"/>
        <a:cs typeface="+mn-cs"/>
      </a:defRPr>
    </a:lvl3pPr>
    <a:lvl4pPr marL="2062163" algn="l" rtl="0" eaLnBrk="0" fontAlgn="base" hangingPunct="0">
      <a:spcBef>
        <a:spcPct val="30000"/>
      </a:spcBef>
      <a:spcAft>
        <a:spcPct val="0"/>
      </a:spcAft>
      <a:defRPr kern="1200">
        <a:solidFill>
          <a:schemeClr val="tx1"/>
        </a:solidFill>
        <a:latin typeface="+mn-lt"/>
        <a:ea typeface="+mn-ea"/>
        <a:cs typeface="+mn-cs"/>
      </a:defRPr>
    </a:lvl4pPr>
    <a:lvl5pPr marL="2749550" algn="l" rtl="0" eaLnBrk="0" fontAlgn="base" hangingPunct="0">
      <a:spcBef>
        <a:spcPct val="30000"/>
      </a:spcBef>
      <a:spcAft>
        <a:spcPct val="0"/>
      </a:spcAft>
      <a:defRPr kern="1200">
        <a:solidFill>
          <a:schemeClr val="tx1"/>
        </a:solidFill>
        <a:latin typeface="+mn-lt"/>
        <a:ea typeface="+mn-ea"/>
        <a:cs typeface="+mn-cs"/>
      </a:defRPr>
    </a:lvl5pPr>
    <a:lvl6pPr marL="3438086" algn="l" defTabSz="1375235" rtl="0" eaLnBrk="1" latinLnBrk="0" hangingPunct="1">
      <a:defRPr sz="1805" kern="1200">
        <a:solidFill>
          <a:schemeClr val="tx1"/>
        </a:solidFill>
        <a:latin typeface="+mn-lt"/>
        <a:ea typeface="+mn-ea"/>
        <a:cs typeface="+mn-cs"/>
      </a:defRPr>
    </a:lvl6pPr>
    <a:lvl7pPr marL="4125703" algn="l" defTabSz="1375235" rtl="0" eaLnBrk="1" latinLnBrk="0" hangingPunct="1">
      <a:defRPr sz="1805" kern="1200">
        <a:solidFill>
          <a:schemeClr val="tx1"/>
        </a:solidFill>
        <a:latin typeface="+mn-lt"/>
        <a:ea typeface="+mn-ea"/>
        <a:cs typeface="+mn-cs"/>
      </a:defRPr>
    </a:lvl7pPr>
    <a:lvl8pPr marL="4813320" algn="l" defTabSz="1375235" rtl="0" eaLnBrk="1" latinLnBrk="0" hangingPunct="1">
      <a:defRPr sz="1805" kern="1200">
        <a:solidFill>
          <a:schemeClr val="tx1"/>
        </a:solidFill>
        <a:latin typeface="+mn-lt"/>
        <a:ea typeface="+mn-ea"/>
        <a:cs typeface="+mn-cs"/>
      </a:defRPr>
    </a:lvl8pPr>
    <a:lvl9pPr marL="5500937" algn="l" defTabSz="1375235" rtl="0" eaLnBrk="1" latinLnBrk="0" hangingPunct="1">
      <a:defRPr sz="180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lo.org/wcmsp5/groups/public/@ed_protect/@soc_sec/documents/publication/wcms_81757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cash-hub.org/wp-content/uploads/sites/3/2022/05/Red-Cross-Cash-Community_v11-1.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CD817F97-B4F5-30B5-86DE-D382E71E95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a:extLst>
              <a:ext uri="{FF2B5EF4-FFF2-40B4-BE49-F238E27FC236}">
                <a16:creationId xmlns:a16="http://schemas.microsoft.com/office/drawing/2014/main" id="{012B08E5-55CC-571E-8393-4C6A9797DF9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cs typeface="Calibri" panose="020F0502020204030204" pitchFamily="34" charset="0"/>
              </a:rPr>
              <a:t>رابط إلى مقطع فيديو قصير على YouTube (مرفق برابط في شريحة العرض التقديمي)</a:t>
            </a:r>
          </a:p>
          <a:p>
            <a:endParaRPr lang="en-CA" altLang="en-US" dirty="0">
              <a:cs typeface="Calibri" panose="020F0502020204030204" pitchFamily="34" charset="0"/>
            </a:endParaRPr>
          </a:p>
          <a:p>
            <a:r>
              <a:rPr lang="en-CA" altLang="en-US" dirty="0">
                <a:cs typeface="Calibri" panose="020F0502020204030204" pitchFamily="34" charset="0"/>
              </a:rPr>
              <a:t>https://www.youtube.com/watch?v=V08DZytvjXg</a:t>
            </a:r>
          </a:p>
          <a:p>
            <a:endParaRPr lang="en-CH" altLang="en-CH" dirty="0"/>
          </a:p>
        </p:txBody>
      </p:sp>
      <p:sp>
        <p:nvSpPr>
          <p:cNvPr id="47108" name="Slide Number Placeholder 3">
            <a:extLst>
              <a:ext uri="{FF2B5EF4-FFF2-40B4-BE49-F238E27FC236}">
                <a16:creationId xmlns:a16="http://schemas.microsoft.com/office/drawing/2014/main" id="{69B0458B-7FCA-3A42-6A09-3E076BB221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FB7DC98F-8FF8-4B6F-B316-5A93F4CB997A}" type="slidenum">
              <a:rPr lang="en-US" altLang="ru-RU" smtClean="0"/>
              <a:t>4</a:t>
            </a:fld>
            <a:endParaRPr lang="en-US" altLang="ru-RU"/>
          </a:p>
        </p:txBody>
      </p:sp>
    </p:spTree>
  </p:cSld>
  <p:clrMapOvr>
    <a:masterClrMapping/>
  </p:clrMapOvr>
</p:notes>
</file>

<file path=ppt/notesSlides/notesSlide10.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1D7F6D34-059F-2F4E-4AFC-A9EF916D0A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D262D72-F485-9A95-E043-78229646AECE}"/>
              </a:ext>
            </a:extLst>
          </p:cNvPr>
          <p:cNvSpPr>
            <a:spLocks noGrp="1"/>
          </p:cNvSpPr>
          <p:nvPr>
            <p:ph type="body" idx="1"/>
          </p:nvPr>
        </p:nvSpPr>
        <p:spPr/>
        <p:txBody>
          <a:bodyPr/>
          <a:lstStyle/>
          <a:p>
            <a:pPr>
              <a:defRPr/>
            </a:pPr>
            <a:endParaRPr lang="en-CA" sz="1805" dirty="0">
              <a:ea typeface="MS PGothic"/>
              <a:cs typeface="Calibri"/>
            </a:endParaRPr>
          </a:p>
        </p:txBody>
      </p:sp>
      <p:sp>
        <p:nvSpPr>
          <p:cNvPr id="67588" name="Slide Number Placeholder 3">
            <a:extLst>
              <a:ext uri="{FF2B5EF4-FFF2-40B4-BE49-F238E27FC236}">
                <a16:creationId xmlns:a16="http://schemas.microsoft.com/office/drawing/2014/main" id="{C5879271-6C9D-8045-934E-B361BA33B0E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9F5CC1A-256B-4756-AB27-6E565F1B59C8}" type="slidenum">
              <a:rPr lang="en-US" altLang="ru-RU" smtClean="0"/>
              <a:t>14</a:t>
            </a:fld>
            <a:endParaRPr lang="en-US" altLang="ru-RU"/>
          </a:p>
        </p:txBody>
      </p:sp>
    </p:spTree>
  </p:cSld>
  <p:clrMapOvr>
    <a:masterClrMapping/>
  </p:clrMapOvr>
</p:notes>
</file>

<file path=ppt/notesSlides/notesSlide11.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ADAE6111-0F40-6CA0-26E5-798CFA01B0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3726FB1-C373-14BE-1421-74D9F82647F2}"/>
              </a:ext>
            </a:extLst>
          </p:cNvPr>
          <p:cNvSpPr>
            <a:spLocks noGrp="1"/>
          </p:cNvSpPr>
          <p:nvPr>
            <p:ph type="body" idx="1"/>
          </p:nvPr>
        </p:nvSpPr>
        <p:spPr/>
        <p:txBody>
          <a:bodyPr/>
          <a:lstStyle/>
          <a:p>
            <a:pPr>
              <a:lnSpc>
                <a:spcPct val="90000"/>
              </a:lnSpc>
              <a:defRPr/>
            </a:pPr>
            <a:r>
              <a:rPr lang="en-GB" altLang="en-US" sz="1400" dirty="0">
                <a:ea typeface="MS PGothic"/>
                <a:cs typeface="Calibri"/>
              </a:rPr>
              <a:t>أدى فيروس كوفيد-19 إلى تسريع الجهود الرامية إلى إقامة شراكات جديدة ومبتكرة بين الجهات الفاعلة الدولية والمجتمع المدني المحلي. كما أنه يخلق الحاجة إلى التحول السريع إلى خيارات البرمجة عن بُعد، بما في ذلك القنوات الرقمية للتسجيل وتقديم المساعدة النقدية التعاقدية ومراقبتها.</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تعد أهمية تقييم/تحليل السوق أمراً أساسياً بالنسبة للمساعدات النقدية، لكن جائحة كوفيد-19 على وجه الخصوص تسلط الضوء على الحاجة إلى تحليل أفضل للسوق وفهم أفضل لكيفية تعزيز الاستجابة الإنسانية لنظم السوق.</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إن توسيع نطاق تقديم المساعدات النقدية يعني أن القطاع الخاص يلعب دوراً أكبر. كما تشير خارطة الطريق الأخيرة للاتحاد الدولي لجمعيات الصليب الأحمر والهلال الأحمر بشكل خاص إلى كيفية قيام الحركة باستثمار المزيد في تطوير علاقات أقوى مع القطاع الخاص (وكذلك مع الجهات الفاعلة الأخرى)، بحيث يمكن للجمعيات الوطنية أن تكون الشركاء المفضلين في الاستجابات المنسقة على الصعيدين الدولي والوطني.</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كان تقييم القيمة النقدية يُجرى في المقام الأول في قطاع الأمن الغذائي والزراعي، ولكن في السنوات الأخيرة تطور ليشمل استخدامات متعددة القطاعات، بما في ذلك المأوى، والمياه والصرف الصحي والنظافة الصحية، والصحة، وسبل العيش، والتعليم، والحماية، وبشكل متزايد التغذية. وينعكس ذلك أيضًا في استخدام الجمعيات الوطنية لتقييم القيمة النقدية.</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كما تشهد الحركة استخدامًا متزايدًا لـ CVA في الإنعاش المبكر والإنعاش، وهو مجال آخذ في النمو. ولا يزال هناك حاجة إلى مزيد من الوعي حول كيفية اختلاف CVA في الإنعاش عن CVA في حالات الطوارئ، وكيفية صلة CVA بكلا السياقين (وكذلك في البرمجة طويلة الأجل).</a:t>
            </a:r>
          </a:p>
          <a:p>
            <a:pPr>
              <a:lnSpc>
                <a:spcPct val="90000"/>
              </a:lnSpc>
              <a:defRPr/>
            </a:pPr>
            <a:endParaRPr lang="en-GB" altLang="en-US" sz="1400" dirty="0">
              <a:cs typeface="Calibri" panose="020F0502020204030204" pitchFamily="34" charset="0"/>
            </a:endParaRPr>
          </a:p>
          <a:p>
            <a:pPr>
              <a:lnSpc>
                <a:spcPct val="90000"/>
              </a:lnSpc>
              <a:defRPr/>
            </a:pPr>
            <a:r>
              <a:rPr lang="en-GB" altLang="en-US" sz="1400" dirty="0">
                <a:ea typeface="MS PGothic"/>
                <a:cs typeface="Calibri"/>
              </a:rPr>
              <a:t>أهمية الاستعداد النقدي ليست فقط شيء تركز عليه الحركة... بل </a:t>
            </a:r>
            <a:r>
              <a:rPr lang="en-GB" altLang="en-US" sz="1400" dirty="0">
                <a:ea typeface="MS PGothic"/>
                <a:cs typeface="Calibri"/>
              </a:rPr>
              <a:t>الوعي الواسع بأهمية الاستعداد، على الرغم من أن استثمار المانحين في تمويل الاستعداد لا يزال مجالاً يحتاج إلى تحسين.</a:t>
            </a:r>
            <a:endParaRPr lang="en-US" altLang="en-US" sz="1400" dirty="0">
              <a:ea typeface="MS PGothic"/>
              <a:cs typeface="Calibri"/>
            </a:endParaRPr>
          </a:p>
          <a:p>
            <a:pPr>
              <a:defRPr/>
            </a:pPr>
            <a:endParaRPr lang="en-CA" sz="1805" dirty="0">
              <a:ea typeface="MS PGothic"/>
              <a:cs typeface="Calibri"/>
            </a:endParaRPr>
          </a:p>
        </p:txBody>
      </p:sp>
      <p:sp>
        <p:nvSpPr>
          <p:cNvPr id="69636" name="Slide Number Placeholder 3">
            <a:extLst>
              <a:ext uri="{FF2B5EF4-FFF2-40B4-BE49-F238E27FC236}">
                <a16:creationId xmlns:a16="http://schemas.microsoft.com/office/drawing/2014/main" id="{3E0C5EB9-3F7A-A4D1-FB43-83AC7413BB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AA2C95D-8C89-4A64-A34A-B613B5DBB281}" type="slidenum">
              <a:rPr lang="en-US" altLang="ru-RU" smtClean="0"/>
              <a:t>15</a:t>
            </a:fld>
            <a:endParaRPr lang="en-US" altLang="ru-RU"/>
          </a:p>
        </p:txBody>
      </p:sp>
    </p:spTree>
  </p:cSld>
  <p:clrMapOvr>
    <a:masterClrMapping/>
  </p:clrMapOvr>
</p:notes>
</file>

<file path=ppt/notesSlides/notesSlide12.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C5817C4-7556-2E82-CE69-7748D86AE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9FDC19-AD28-FDD5-93CC-9837EB2BCD32}"/>
              </a:ext>
            </a:extLst>
          </p:cNvPr>
          <p:cNvSpPr>
            <a:spLocks noGrp="1"/>
          </p:cNvSpPr>
          <p:nvPr>
            <p:ph type="body" idx="1"/>
          </p:nvPr>
        </p:nvSpPr>
        <p:spPr/>
        <p:txBody>
          <a:bodyPr/>
          <a:lstStyle/>
          <a:p>
            <a:pPr marL="171450" indent="-171450">
              <a:buFontTx/>
              <a:buChar char="-"/>
              <a:defRPr/>
            </a:pPr>
            <a:r>
              <a:rPr lang="en-US" sz="1100" dirty="0">
                <a:solidFill>
                  <a:srgbClr val="FF0000"/>
                </a:solidFill>
                <a:ea typeface="MS PGothic" charset="0"/>
              </a:rPr>
              <a:t>تقدم هذه الشريحة لمحة عامة عن أهمية الحماية الاجتماعية والنقد. ويمكن </a:t>
            </a:r>
            <a:r>
              <a:rPr lang="en-US" sz="1100" dirty="0" err="1">
                <a:solidFill>
                  <a:srgbClr val="FF0000"/>
                </a:solidFill>
                <a:ea typeface="MS PGothic" charset="0"/>
              </a:rPr>
              <a:t>تكييف</a:t>
            </a:r>
            <a:r>
              <a:rPr lang="en-US" sz="1100" dirty="0">
                <a:solidFill>
                  <a:srgbClr val="FF0000"/>
                </a:solidFill>
                <a:ea typeface="MS PGothic" charset="0"/>
              </a:rPr>
              <a:t> هذه الشريحة </a:t>
            </a:r>
            <a:r>
              <a:rPr lang="en-US" sz="1100" dirty="0">
                <a:solidFill>
                  <a:srgbClr val="FF0000"/>
                </a:solidFill>
                <a:ea typeface="MS PGothic" charset="0"/>
              </a:rPr>
              <a:t>لتناسب الجمهور </a:t>
            </a:r>
            <a:r>
              <a:rPr lang="en-US" sz="1100" dirty="0">
                <a:solidFill>
                  <a:srgbClr val="FF0000"/>
                </a:solidFill>
                <a:ea typeface="MS PGothic" charset="0"/>
              </a:rPr>
              <a:t>حسب مستوى خبرة/مشاركة المشاركين الوطنيين في هذا المجال</a:t>
            </a:r>
            <a:r>
              <a:rPr lang="en-US" sz="1100" dirty="0">
                <a:solidFill>
                  <a:srgbClr val="FF0000"/>
                </a:solidFill>
                <a:ea typeface="MS PGothic" charset="0"/>
              </a:rPr>
              <a:t>.</a:t>
            </a:r>
            <a:endParaRPr lang="en-CH" sz="1100" dirty="0">
              <a:solidFill>
                <a:srgbClr val="FF0000"/>
              </a:solidFill>
              <a:ea typeface="MS PGothic" charset="0"/>
            </a:endParaRPr>
          </a:p>
          <a:p>
            <a:pPr marL="171450" indent="-171450">
              <a:buFontTx/>
              <a:buChar char="-"/>
              <a:defRPr/>
            </a:pPr>
            <a:endParaRPr lang="en-US" sz="1100" dirty="0">
              <a:solidFill>
                <a:srgbClr val="FF0000"/>
              </a:solidFill>
              <a:ea typeface="MS PGothic" charset="0"/>
              <a:cs typeface="Calibri"/>
            </a:endParaRPr>
          </a:p>
          <a:p>
            <a:pPr>
              <a:defRPr/>
            </a:pPr>
            <a:r>
              <a:rPr lang="fi-FI" sz="1100" dirty="0">
                <a:hlinkClick r:id="rId3"/>
              </a:rPr>
              <a:t>wcms_817572.pdf (ilo.org)</a:t>
            </a:r>
            <a:endParaRPr lang="en-CH" sz="1100" dirty="0"/>
          </a:p>
          <a:p>
            <a:pPr>
              <a:defRPr/>
            </a:pPr>
            <a:endParaRPr lang="en-CH" sz="1100" dirty="0">
              <a:ea typeface="MS PGothic"/>
              <a:cs typeface="Calibri"/>
            </a:endParaRPr>
          </a:p>
          <a:p>
            <a:pPr>
              <a:defRPr/>
            </a:pPr>
            <a:r>
              <a:rPr lang="en-GB" sz="1100" dirty="0">
                <a:ea typeface="MS PGothic"/>
                <a:cs typeface="Calibri"/>
              </a:rPr>
              <a:t>سيتم توفير بيانات خاصة بكل بلد ويمكن إضافتها إلى سياق النظام الوطني، بالإضافة إلى أي بيانات مجمعة عالمية مفيدة.</a:t>
            </a:r>
          </a:p>
          <a:p>
            <a:pPr>
              <a:defRPr/>
            </a:pPr>
            <a:endParaRPr lang="en-US" sz="1100" dirty="0">
              <a:ea typeface="MS PGothic" charset="0"/>
            </a:endParaRPr>
          </a:p>
          <a:p>
            <a:pPr>
              <a:defRPr/>
            </a:pPr>
            <a:r>
              <a:rPr lang="en-US" sz="1100" dirty="0">
                <a:ea typeface="MS PGothic" charset="0"/>
              </a:rPr>
              <a:t>بعض النقاط العامة التي توسع في الشريحة أعلاه والتي قد تكون مفيدة للمقدمين، خاصة إذا كانت المنظمات الوطنية تسأل وتحاول الإجابة على السؤال: </a:t>
            </a:r>
            <a:r>
              <a:rPr lang="en-US" sz="1100" b="1" dirty="0">
                <a:ea typeface="MS PGothic" charset="0"/>
              </a:rPr>
              <a:t>"لماذا يجب أن نهتم بالحماية الاجتماعية باعتبارنا جمعية الصليب الأحمر والهلال الأحمر"؟ </a:t>
            </a:r>
          </a:p>
          <a:p>
            <a:pPr>
              <a:defRPr/>
            </a:pPr>
            <a:endParaRPr lang="en-US" sz="1100" b="1" dirty="0">
              <a:ea typeface="MS PGothic" charset="0"/>
            </a:endParaRPr>
          </a:p>
          <a:p>
            <a:pPr>
              <a:buFontTx/>
              <a:buAutoNum type="arabicPeriod"/>
              <a:defRPr/>
            </a:pPr>
            <a:r>
              <a:rPr lang="en-US" sz="1100" dirty="0">
                <a:ea typeface="MS PGothic" charset="0"/>
              </a:rPr>
              <a:t> لقد دفع فيروس كوفيد-19 الحماية الاجتماعية إلى صدارة المناقشات حول العلاقة بين العمل الإنساني والتنمية على وجه الخصوص، ويبدو من الحكمة توقع أن تظل الحماية الاجتماعية عنصراً أساسياً في الجهود الحالية والمستقبلية التي تبذلها الحكومات والجهات المانحة والأمم المتحدة والمنظمات غير الحكومية الأخرى المنظمات غير الحكومية الدولية - ولذلك من الأهمية بمكان أن يكون لنا، بصفتنا الصليب الأحمر والهلال الأحمر، مقعد على طاولة المفاوضات، بوصفنا جهة مساعدة للسلطات العامة، وبوصفنا جهات فاعلة إنسانية ملتزمة بالمبادئ.</a:t>
            </a:r>
          </a:p>
          <a:p>
            <a:pPr>
              <a:defRPr/>
            </a:pPr>
            <a:endParaRPr lang="en-US" sz="1100" dirty="0">
              <a:ea typeface="MS PGothic" charset="0"/>
            </a:endParaRPr>
          </a:p>
          <a:p>
            <a:pPr>
              <a:buFontTx/>
              <a:buAutoNum type="arabicPeriod"/>
              <a:defRPr/>
            </a:pPr>
            <a:r>
              <a:rPr lang="en-US" sz="1100" dirty="0">
                <a:ea typeface="MS PGothic"/>
                <a:cs typeface="Calibri"/>
              </a:rPr>
              <a:t> فيما يتعلق بما سبق - أصبح المانحون أكثر وضوحًا وصراحةً بشأن اهتمامهم، بل وتفضيلهم، للحماية الاجتماعية والروابط بين المساعدات النقدية والحماية الاجتماعية. في ندوة عبر الإنترنت عقدت في يونيو 2021 واستضافتها ECHO بعنوان "</a:t>
            </a:r>
            <a:r>
              <a:rPr lang="en-GB" sz="1100" dirty="0">
                <a:ea typeface="MS PGothic"/>
                <a:cs typeface="Calibri"/>
              </a:rPr>
              <a:t>ربط المساعدات النقدية الإنسانية بالحماية الاجتماعية - </a:t>
            </a:r>
            <a:r>
              <a:rPr lang="en-US" sz="1100" dirty="0">
                <a:ea typeface="MS PGothic"/>
                <a:cs typeface="Calibri"/>
              </a:rPr>
              <a:t>رؤية</a:t>
            </a:r>
            <a:r>
              <a:rPr lang="en-GB" sz="1100" dirty="0">
                <a:ea typeface="MS PGothic"/>
                <a:cs typeface="Calibri"/>
              </a:rPr>
              <a:t> ECHO</a:t>
            </a:r>
            <a:r>
              <a:rPr lang="en-US" sz="1100" dirty="0">
                <a:ea typeface="MS PGothic"/>
                <a:cs typeface="Calibri"/>
              </a:rPr>
              <a:t>" (https://socialprotection.org/linking-humanitarian-cash-and-social-protection-%E2%80%93-echo%E2%80%99s-vision-and-practical-examples-somalia-and  انظر التسجيل وملف PowerPoint والملخص على هذا الرابط)، أوضحت ECHO موقفها بوضوح بأنها ترغب في التحرك نحو نهج متواصل يعطي الأولوية لتفضيلها لأنظمة الحماية الاجتماعية المستدامة والقادرة على الاستجابة للصدمات التي تقودها الحكومة. أو عندما لا يكون ذلك ممكنًا، رغبتها في أن ترى على الأقل روابط واضحة بين </a:t>
            </a:r>
            <a:r>
              <a:rPr lang="en-US" sz="1100" dirty="0" err="1">
                <a:ea typeface="MS PGothic"/>
                <a:cs typeface="Calibri"/>
              </a:rPr>
              <a:t>برامج</a:t>
            </a:r>
            <a:r>
              <a:rPr lang="en-US" sz="1100" dirty="0">
                <a:ea typeface="MS PGothic"/>
                <a:cs typeface="Calibri"/>
              </a:rPr>
              <a:t> النقد </a:t>
            </a:r>
            <a:r>
              <a:rPr lang="en-US" sz="1100" dirty="0">
                <a:ea typeface="MS PGothic"/>
                <a:cs typeface="Calibri"/>
              </a:rPr>
              <a:t>التي يجب تصميمها وتنفيذها مع 1. التركيز على الانتقال إلى </a:t>
            </a:r>
            <a:r>
              <a:rPr lang="en-US" sz="1100" dirty="0" err="1">
                <a:ea typeface="MS PGothic"/>
                <a:cs typeface="Calibri"/>
              </a:rPr>
              <a:t>برامج</a:t>
            </a:r>
            <a:r>
              <a:rPr lang="en-US" sz="1100" dirty="0">
                <a:ea typeface="MS PGothic"/>
                <a:cs typeface="Calibri"/>
              </a:rPr>
              <a:t> الحماية الاجتماعية </a:t>
            </a:r>
            <a:r>
              <a:rPr lang="en-US" sz="1100" dirty="0">
                <a:ea typeface="MS PGothic"/>
                <a:cs typeface="Calibri"/>
              </a:rPr>
              <a:t>في المستقبل؛ 2. المواءمة على طول سلسلة التنفيذ؛ و 3. الجهود المبذولة لتكييف </a:t>
            </a:r>
            <a:r>
              <a:rPr lang="en-US" sz="1100" dirty="0" err="1">
                <a:ea typeface="MS PGothic"/>
                <a:cs typeface="Calibri"/>
              </a:rPr>
              <a:t>أنظمة/برامج</a:t>
            </a:r>
            <a:r>
              <a:rPr lang="en-US" sz="1100" dirty="0">
                <a:ea typeface="MS PGothic"/>
                <a:cs typeface="Calibri"/>
              </a:rPr>
              <a:t> الحماية الاجتماعية الحالية </a:t>
            </a:r>
            <a:r>
              <a:rPr lang="en-US" sz="1100" dirty="0">
                <a:ea typeface="MS PGothic"/>
                <a:cs typeface="Calibri"/>
              </a:rPr>
              <a:t>لمواجهة الصدمات بشكل أفضل. ومن المثير للاهتمام أنها أعلنت أيضًا أن لديها الآن هدفًا شاملاً - سيتم إدراجه في "سياسة DG ECHO المواضيعية بشأن التحويلات النقدية" - وهو "التأثير على المانحين الآخرين" بشأن ما سبق. إذا كنا جادين في التزاماتنا بشأن تقديم CVA كاتحاد، ونرغب في تأمين التمويل من المانحين للقيام بذلك، فستصبح الحماية الاجتماعية والروابط بها أكثر أهمية. يجب أن نكون مستعدين.</a:t>
            </a:r>
          </a:p>
          <a:p>
            <a:pPr>
              <a:defRPr/>
            </a:pPr>
            <a:endParaRPr lang="en-US" sz="1100" dirty="0">
              <a:ea typeface="MS PGothic" charset="0"/>
            </a:endParaRPr>
          </a:p>
          <a:p>
            <a:pPr>
              <a:buFontTx/>
              <a:buAutoNum type="arabicPeriod"/>
              <a:defRPr/>
            </a:pPr>
            <a:r>
              <a:rPr lang="en-US" sz="1100" dirty="0">
                <a:ea typeface="MS PGothic"/>
                <a:cs typeface="Calibri"/>
              </a:rPr>
              <a:t> أخيرًا، يجب أن نهتم بالبرامج الاستراتيجية، نظرًا للأدلة المتزايدة على فعاليتها في تلبية الاحتياجات متعددة القطاعات للأشخاص الذين ندعمهم، سواء في سياق التنمية أو في السياق الإنساني المتزايد. من الملاحظ أن العديد من المنظمات المعاصرة لنا، مثل اليونيسف وبرنامج الأغذية العالمي ومنظمة الأغذية والزراعة وبرنامج الأمم المتحدة الإنمائي ومفوضية الأمم المتحدة لشؤون اللاجئين ومنظمة إنقاذ الطفولة ومنظمة أوكسفام ومنظمة كاثوليك ريليفيان سيرفيس ومنظمة كير، تبحث جميعها دورها ومساهمتها في البرامج الاستراتيجية. وعلى الرغم من أن الدور المساهم أو الرابط للمنظمات الوطنية سيكون خاصاً بكل بلد، وسيتعين إجراء تقييم شامل للمخاطر عند التخطيط لأي مشاركة (كما هو الحال مع جميع </a:t>
            </a:r>
            <a:r>
              <a:rPr lang="en-US" sz="1100" dirty="0" err="1">
                <a:ea typeface="MS PGothic"/>
                <a:cs typeface="Calibri"/>
              </a:rPr>
              <a:t>البرامج) </a:t>
            </a:r>
            <a:r>
              <a:rPr lang="en-US" sz="1100" dirty="0">
                <a:ea typeface="MS PGothic"/>
                <a:cs typeface="Calibri"/>
              </a:rPr>
              <a:t>للمنظمات الوطنية في الأنشطة المتعلقة بالبرامج الخاصة، لا يزال هناك عدد من الفرص المتاحة للمنظمات الوطنية فيما يتعلق بمساهمتها ومشاركتها في:</a:t>
            </a:r>
          </a:p>
          <a:p>
            <a:pPr marL="685800" lvl="1" indent="-228600">
              <a:buFontTx/>
              <a:buChar char="•"/>
              <a:defRPr/>
            </a:pPr>
            <a:r>
              <a:rPr lang="en-US" sz="1100" dirty="0">
                <a:ea typeface="MS PGothic" charset="0"/>
              </a:rPr>
              <a:t>سد الفجوة في تقييم المخاطر الإنسانية</a:t>
            </a:r>
          </a:p>
          <a:p>
            <a:pPr marL="685800" lvl="1" indent="-228600">
              <a:buFontTx/>
              <a:buChar char="•"/>
              <a:defRPr/>
            </a:pPr>
            <a:r>
              <a:rPr lang="en-US" sz="1100" dirty="0">
                <a:ea typeface="MS PGothic" charset="0"/>
              </a:rPr>
              <a:t>دعم التوسع الطارئ/المؤقت لبرامج SP (التوسع الأفقي/الرأسي، انظر الشريحة التالية)</a:t>
            </a:r>
          </a:p>
          <a:p>
            <a:pPr marL="685800" lvl="1" indent="-228600">
              <a:buFontTx/>
              <a:buChar char="•"/>
              <a:defRPr/>
            </a:pPr>
            <a:r>
              <a:rPr lang="en-US" sz="1100" dirty="0">
                <a:ea typeface="MS PGothic" charset="0"/>
              </a:rPr>
              <a:t>حملات الدعوة والإعلام لتحسين أنظمة الوصول/الإنصاف/الاستهداف/التغذية الراجعة</a:t>
            </a:r>
            <a:r>
              <a:rPr lang="en-US" sz="1100" dirty="0" err="1">
                <a:ea typeface="MS PGothic" charset="0"/>
              </a:rPr>
              <a:t>، إلخ</a:t>
            </a:r>
            <a:endParaRPr lang="en-US" sz="1100" dirty="0">
              <a:ea typeface="MS PGothic" charset="0"/>
            </a:endParaRPr>
          </a:p>
          <a:p>
            <a:pPr marL="685800" lvl="1" indent="-228600">
              <a:buFontTx/>
              <a:buChar char="•"/>
              <a:defRPr/>
            </a:pPr>
            <a:r>
              <a:rPr lang="en-US" sz="1100" dirty="0">
                <a:ea typeface="MS PGothic"/>
                <a:cs typeface="Calibri"/>
              </a:rPr>
              <a:t>الأنشطة المساهمة في تحسين تصميم وتنفيذ البرامج الحالية</a:t>
            </a:r>
          </a:p>
          <a:p>
            <a:pPr marL="685800" lvl="1" indent="-228600">
              <a:buFontTx/>
              <a:buChar char="•"/>
              <a:defRPr/>
            </a:pPr>
            <a:r>
              <a:rPr lang="en-US" sz="1100" dirty="0">
                <a:ea typeface="MS PGothic" charset="0"/>
              </a:rPr>
              <a:t>مواءمة و/أو دمج </a:t>
            </a:r>
            <a:r>
              <a:rPr lang="en-US" sz="1100" dirty="0">
                <a:ea typeface="MS PGothic" charset="0"/>
              </a:rPr>
              <a:t>الأنشطة </a:t>
            </a:r>
            <a:r>
              <a:rPr lang="en-US" sz="1100" dirty="0">
                <a:ea typeface="MS PGothic" charset="0"/>
              </a:rPr>
              <a:t>التكميلية "النقدية </a:t>
            </a:r>
            <a:r>
              <a:rPr lang="en-US" sz="1100" dirty="0" err="1">
                <a:ea typeface="MS PGothic" charset="0"/>
              </a:rPr>
              <a:t>الإضافية" </a:t>
            </a:r>
            <a:r>
              <a:rPr lang="en-US" sz="1100" dirty="0">
                <a:ea typeface="MS PGothic" charset="0"/>
              </a:rPr>
              <a:t>مع </a:t>
            </a:r>
            <a:r>
              <a:rPr lang="en-US" sz="1100" dirty="0" err="1">
                <a:ea typeface="MS PGothic" charset="0"/>
              </a:rPr>
              <a:t>برامج</a:t>
            </a:r>
            <a:r>
              <a:rPr lang="en-US" sz="1100" dirty="0">
                <a:ea typeface="MS PGothic" charset="0"/>
              </a:rPr>
              <a:t> SP</a:t>
            </a:r>
            <a:endParaRPr lang="en-US" sz="1100" dirty="0">
              <a:ea typeface="MS PGothic" charset="0"/>
            </a:endParaRPr>
          </a:p>
          <a:p>
            <a:pPr>
              <a:defRPr/>
            </a:pPr>
            <a:endParaRPr lang="en-US" sz="1100" dirty="0">
              <a:ea typeface="MS PGothic" charset="0"/>
            </a:endParaRPr>
          </a:p>
          <a:p>
            <a:pPr>
              <a:defRPr/>
            </a:pPr>
            <a:endParaRPr lang="en-CA" sz="1805" dirty="0">
              <a:ea typeface="MS PGothic"/>
              <a:cs typeface="Calibri"/>
            </a:endParaRPr>
          </a:p>
        </p:txBody>
      </p:sp>
      <p:sp>
        <p:nvSpPr>
          <p:cNvPr id="71684" name="Slide Number Placeholder 3">
            <a:extLst>
              <a:ext uri="{FF2B5EF4-FFF2-40B4-BE49-F238E27FC236}">
                <a16:creationId xmlns:a16="http://schemas.microsoft.com/office/drawing/2014/main" id="{CA01C392-E6BE-987E-C38C-DDEFC6AA7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t>16</a:t>
            </a:fld>
            <a:endParaRPr lang="en-US" altLang="ru-RU"/>
          </a:p>
        </p:txBody>
      </p:sp>
    </p:spTree>
  </p:cSld>
  <p:clrMapOvr>
    <a:masterClrMapping/>
  </p:clrMapOvr>
</p:notes>
</file>

<file path=ppt/notesSlides/notesSlide13.xml><?xml version="1.0" encoding="utf-8"?>
<p:notes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a:extLst>
              <a:ext uri="{FF2B5EF4-FFF2-40B4-BE49-F238E27FC236}">
                <a16:creationId xmlns:a16="http://schemas.microsoft.com/office/drawing/2014/main" id="{9C5817C4-7556-2E82-CE69-7748D86AE11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A9FDC19-AD28-FDD5-93CC-9837EB2BCD32}"/>
              </a:ext>
            </a:extLst>
          </p:cNvPr>
          <p:cNvSpPr>
            <a:spLocks noGrp="1"/>
          </p:cNvSpPr>
          <p:nvPr>
            <p:ph type="body" idx="1"/>
          </p:nvPr>
        </p:nvSpPr>
        <p:spPr/>
        <p:txBody>
          <a:bodyPr/>
          <a:lstStyle/>
          <a:p>
            <a:pPr marL="0" indent="0">
              <a:buFontTx/>
              <a:buNone/>
              <a:defRPr/>
            </a:pPr>
            <a:r>
              <a:rPr lang="en-US" sz="1100" dirty="0">
                <a:solidFill>
                  <a:srgbClr val="FF0000"/>
                </a:solidFill>
                <a:ea typeface="MS PGothic" charset="0"/>
              </a:rPr>
              <a:t>تقدم هذه الشريحة لمحة عامة </a:t>
            </a:r>
            <a:r>
              <a:rPr lang="en-CH" sz="1100" dirty="0">
                <a:solidFill>
                  <a:srgbClr val="FF0000"/>
                </a:solidFill>
                <a:ea typeface="MS PGothic" charset="0"/>
              </a:rPr>
              <a:t>عن </a:t>
            </a:r>
            <a:r>
              <a:rPr lang="en-CH" sz="1100" dirty="0">
                <a:solidFill>
                  <a:srgbClr val="FF0000"/>
                </a:solidFill>
                <a:ea typeface="MS PGothic" charset="0"/>
              </a:rPr>
              <a:t>تغطية برامج </a:t>
            </a:r>
            <a:r>
              <a:rPr lang="en-CH" sz="1100" dirty="0" err="1">
                <a:solidFill>
                  <a:srgbClr val="FF0000"/>
                </a:solidFill>
                <a:ea typeface="MS PGothic" charset="0"/>
              </a:rPr>
              <a:t>الحماية </a:t>
            </a:r>
            <a:r>
              <a:rPr lang="fi-FI" sz="1100" dirty="0">
                <a:solidFill>
                  <a:srgbClr val="FF0000"/>
                </a:solidFill>
                <a:ea typeface="MS PGothic" charset="0"/>
              </a:rPr>
              <a:t>الاجتماعية </a:t>
            </a:r>
            <a:r>
              <a:rPr lang="en-CH" sz="1100" dirty="0">
                <a:solidFill>
                  <a:srgbClr val="FF0000"/>
                </a:solidFill>
                <a:ea typeface="MS PGothic" charset="0"/>
              </a:rPr>
              <a:t>والبيانات المفصلة عن الفجوة التمويلية. </a:t>
            </a:r>
            <a:r>
              <a:rPr lang="en-CH" sz="1100" dirty="0">
                <a:solidFill>
                  <a:srgbClr val="FF0000"/>
                </a:solidFill>
                <a:ea typeface="MS PGothic" charset="0"/>
              </a:rPr>
              <a:t>ويبين ذلك أن هناك فرصًا </a:t>
            </a:r>
            <a:r>
              <a:rPr lang="en-CH" sz="1100" dirty="0">
                <a:solidFill>
                  <a:srgbClr val="FF0000"/>
                </a:solidFill>
                <a:ea typeface="MS PGothic" charset="0"/>
              </a:rPr>
              <a:t>يمكن أن تدعم فيها</a:t>
            </a:r>
            <a:r>
              <a:rPr lang="en-CH" sz="1100" dirty="0">
                <a:solidFill>
                  <a:srgbClr val="FF0000"/>
                </a:solidFill>
                <a:ea typeface="MS PGothic" charset="0"/>
              </a:rPr>
              <a:t> </a:t>
            </a:r>
            <a:r>
              <a:rPr lang="en-CH" sz="1100" dirty="0" err="1">
                <a:solidFill>
                  <a:srgbClr val="FF0000"/>
                </a:solidFill>
                <a:ea typeface="MS PGothic" charset="0"/>
              </a:rPr>
              <a:t>النظم الوطنية </a:t>
            </a:r>
            <a:r>
              <a:rPr lang="en-CH" sz="1100" dirty="0">
                <a:solidFill>
                  <a:srgbClr val="FF0000"/>
                </a:solidFill>
                <a:ea typeface="MS PGothic" charset="0"/>
              </a:rPr>
              <a:t>السلطات في </a:t>
            </a:r>
            <a:r>
              <a:rPr lang="en-CH" sz="1100" dirty="0">
                <a:solidFill>
                  <a:srgbClr val="FF0000"/>
                </a:solidFill>
                <a:ea typeface="MS PGothic" charset="0"/>
              </a:rPr>
              <a:t>تقديم الدعم للحماية الاجتماعية كعنصر مساعد </a:t>
            </a:r>
            <a:r>
              <a:rPr lang="en-US" sz="1100" dirty="0" err="1">
                <a:solidFill>
                  <a:srgbClr val="FF0000"/>
                </a:solidFill>
                <a:ea typeface="MS PGothic" charset="0"/>
              </a:rPr>
              <a:t>اعتمادًا </a:t>
            </a:r>
            <a:r>
              <a:rPr lang="en-US" sz="1100" dirty="0">
                <a:solidFill>
                  <a:srgbClr val="FF0000"/>
                </a:solidFill>
                <a:ea typeface="MS PGothic" charset="0"/>
              </a:rPr>
              <a:t>على مستوى خبرة/مشاركة النظام الوطني</a:t>
            </a:r>
            <a:r>
              <a:rPr lang="en-CH" sz="1100" dirty="0">
                <a:solidFill>
                  <a:srgbClr val="FF0000"/>
                </a:solidFill>
                <a:ea typeface="MS PGothic" charset="0"/>
              </a:rPr>
              <a:t>.</a:t>
            </a:r>
          </a:p>
          <a:p>
            <a:pPr marL="171450" indent="-171450">
              <a:buFontTx/>
              <a:buChar char="-"/>
              <a:defRPr/>
            </a:pPr>
            <a:endParaRPr lang="en-US" sz="1100" dirty="0">
              <a:solidFill>
                <a:srgbClr val="FF0000"/>
              </a:solidFill>
              <a:ea typeface="MS PGothic" charset="0"/>
              <a:cs typeface="Calibri"/>
            </a:endParaRPr>
          </a:p>
          <a:p>
            <a:pPr>
              <a:defRPr/>
            </a:pPr>
            <a:r>
              <a:rPr lang="fi-FI" sz="1100" dirty="0">
                <a:hlinkClick r:id="rId3"/>
              </a:rPr>
              <a:t>wcms_817572.pdf (ilo.org)</a:t>
            </a:r>
            <a:endParaRPr lang="en-CH" sz="1100" dirty="0">
              <a:ea typeface="MS PGothic"/>
              <a:cs typeface="Calibri"/>
            </a:endParaRPr>
          </a:p>
          <a:p>
            <a:pPr>
              <a:defRPr/>
            </a:pPr>
            <a:endParaRPr lang="en-US" sz="1100" dirty="0">
              <a:ea typeface="MS PGothic" charset="0"/>
            </a:endParaRPr>
          </a:p>
          <a:p>
            <a:pPr>
              <a:defRPr/>
            </a:pPr>
            <a:r>
              <a:rPr lang="en-US" sz="1100" dirty="0">
                <a:ea typeface="MS PGothic" charset="0"/>
              </a:rPr>
              <a:t>بعض النقاط العامة التي توسع في الشريحة أعلاه والتي قد تكون مفيدة للمقدمين، خاصة إذا كانت الشبكات الوطنية تطرح وتحاول الإجابة على السؤال: </a:t>
            </a:r>
            <a:r>
              <a:rPr lang="en-US" sz="1100" b="1" dirty="0">
                <a:ea typeface="MS PGothic" charset="0"/>
              </a:rPr>
              <a:t>"لماذا يجب أن نهتم بالحماية الاجتماعية باعتبارنا RCRC"؟ </a:t>
            </a:r>
          </a:p>
          <a:p>
            <a:pPr>
              <a:defRPr/>
            </a:pPr>
            <a:endParaRPr lang="en-US" sz="1100" b="1" dirty="0">
              <a:ea typeface="MS PGothic" charset="0"/>
            </a:endParaRPr>
          </a:p>
          <a:p>
            <a:pPr>
              <a:buFontTx/>
              <a:buAutoNum type="arabicPeriod"/>
              <a:defRPr/>
            </a:pPr>
            <a:r>
              <a:rPr lang="en-US" sz="1100" dirty="0"/>
              <a:t> هناك اتجاه تاريخي واضح في زيادة عدد البلدان التي تبني أنظمة الحماية الاجتماعية الخاصة بها، ولكن لا تزال هناك فجوات كبيرة في التغطية والشمولية والكفاية.</a:t>
            </a:r>
            <a:endParaRPr lang="en-CH" sz="1100" dirty="0"/>
          </a:p>
          <a:p>
            <a:pPr>
              <a:buFontTx/>
              <a:buAutoNum type="arabicPeriod"/>
              <a:defRPr/>
            </a:pPr>
            <a:endParaRPr lang="en-US" sz="1100" dirty="0">
              <a:ea typeface="MS PGothic" charset="0"/>
            </a:endParaRPr>
          </a:p>
          <a:p>
            <a:pPr>
              <a:buFontTx/>
              <a:buAutoNum type="arabicPeriod"/>
              <a:defRPr/>
            </a:pPr>
            <a:r>
              <a:rPr lang="en-US" sz="1100" dirty="0"/>
              <a:t> فقط 46.9 في المائة من سكان العالم مشمولون فعليًا بواحد على الأقل من مزايا الحماية الاجتماعية* (مؤشر SDG 1.3.1)، في حين أن الـ 53.1 في المائة المتبقية - ما يصل إلى 4.1 مليار شخص - لا يتمتعون بأي حماية على الإطلاق. وراء هذا المتوسط العالمي، هناك تباينات كبيرة بين المناطق وداخلها، حيث تزيد معدلات التغطية المتوسطة في أوروبا وآسيا الوسطى (83.9 في المائة) والأمريكتين (64.3 في المائة) عن المتوسط العالمي، في حين أن آسيا والمحيط الهادئ (44.1 في المائة) والدول العربية (40.0 في المائة) وأفريقيا (17.4 في المائة) تعاني من فجوات واضحة في التغطية.</a:t>
            </a:r>
            <a:endParaRPr lang="en-CH" sz="1100" dirty="0"/>
          </a:p>
          <a:p>
            <a:pPr>
              <a:buFontTx/>
              <a:buAutoNum type="arabicPeriod"/>
              <a:defRPr/>
            </a:pPr>
            <a:endParaRPr lang="en-US" sz="1100" dirty="0">
              <a:ea typeface="MS PGothic" charset="0"/>
            </a:endParaRPr>
          </a:p>
          <a:p>
            <a:pPr>
              <a:buFontTx/>
              <a:buAutoNum type="arabicPeriod"/>
              <a:defRPr/>
            </a:pPr>
            <a:r>
              <a:rPr lang="en-US" sz="1100" dirty="0"/>
              <a:t> ويؤدي الافتقار إلى الحماية إلى جعل الناس عرضة للخطر، ولا سيما العمال غير الرسميين والمهاجرين والمشردين قسراً، وخاصة النساء في تلك الفئات اللواتي يواجهن تمييزاً متعدداً. ومن الضروري توسيع نطاق تغطية الحماية الاجتماعية بسرعة لتشمل أولئك الذين لم يتم تغطيتهم بشكل كافٍ بعد، من خلال التأمين الاجتماعي أو النظم الممولة من الضرائب أو مزيج من الاثنين، وذلك للحد من ضعفهم وتعزيز العمل اللائق.</a:t>
            </a:r>
            <a:endParaRPr lang="en-CH" sz="1100" dirty="0"/>
          </a:p>
          <a:p>
            <a:pPr>
              <a:buFontTx/>
              <a:buAutoNum type="arabicPeriod"/>
              <a:defRPr/>
            </a:pPr>
            <a:endParaRPr lang="en-CH" sz="1100" dirty="0">
              <a:ea typeface="+mn-ea"/>
            </a:endParaRPr>
          </a:p>
          <a:p>
            <a:pPr>
              <a:buFontTx/>
              <a:buAutoNum type="arabicPeriod"/>
              <a:defRPr/>
            </a:pPr>
            <a:r>
              <a:rPr lang="en-US" sz="1100" dirty="0"/>
              <a:t>إن ضمان الحماية الاجتماعية الشاملة تدريجياً ضد جميع المخاطر والطوارئ أمر ضروري لإعمال حق الإنسان في الضمان الاجتماعي. وفي الوقت الحاضر، لا يغطي نظام الضمان الاجتماعي الشامل الذي يشمل جميع المزايا سوى 30.6 في المائة من السكان في سن العمل.</a:t>
            </a:r>
            <a:endParaRPr lang="en-CH" sz="1100" dirty="0"/>
          </a:p>
          <a:p>
            <a:pPr>
              <a:buFontTx/>
              <a:buAutoNum type="arabicPeriod"/>
              <a:defRPr/>
            </a:pPr>
            <a:endParaRPr lang="en-CH" sz="1100" dirty="0">
              <a:ea typeface="MS PGothic" charset="0"/>
            </a:endParaRPr>
          </a:p>
          <a:p>
            <a:pPr>
              <a:buFontTx/>
              <a:buAutoNum type="arabicPeriod"/>
              <a:defRPr/>
            </a:pPr>
            <a:r>
              <a:rPr lang="en-US" sz="1100" dirty="0"/>
              <a:t>وبالإضافة إلى التغطية الشاملة، فإن استحقاقات الحماية الاجتماعية الكافية والشاملة ضرورية لتحقيق أهداف التنمية المستدامة. ويكتسي توسيع نطاق الحماية الاجتماعية ليشمل العاملين في الاقتصاد غير الرسمي وتيسير انتقالهم إلى الاقتصاد الرسمي أهمية بالغة لمعالجة النقص في العمل اللائق وتخفيف الضغط على توفير الحماية الاجتماعية غير القائمة على الاشتراكات. ويتطلب ضمان الحماية الاجتماعية الكافية للنساء والرجال معالجة </a:t>
            </a:r>
            <a:r>
              <a:rPr lang="en-US" sz="1100" dirty="0"/>
              <a:t>انعدام الأمن والتفاوتات في سوق العمل، بما في ذلك الفجوات بين الجنسين في مجال التوظيف والأجور، التي تؤثر سلباً على القدرة على دفع الاشتراكات وبالتالي على مستويات الاستحقاقات. ويمكن أن تساعد ضمانات الحد الأدنى من الاستحقاقات أو ائتمانات الرعاية في توفير مستويات كافية من الاستحقاقات لأولئك الذين لديهم سجلات اشتراكات متقطعة أو دخل منخفض.</a:t>
            </a:r>
            <a:endParaRPr lang="en-US" sz="1100" dirty="0">
              <a:ea typeface="MS PGothic" charset="0"/>
            </a:endParaRPr>
          </a:p>
          <a:p>
            <a:pPr>
              <a:defRPr/>
            </a:pPr>
            <a:endParaRPr lang="en-CA" sz="1805" dirty="0">
              <a:ea typeface="MS PGothic"/>
              <a:cs typeface="Calibri"/>
            </a:endParaRPr>
          </a:p>
        </p:txBody>
      </p:sp>
      <p:sp>
        <p:nvSpPr>
          <p:cNvPr id="71684" name="Slide Number Placeholder 3">
            <a:extLst>
              <a:ext uri="{FF2B5EF4-FFF2-40B4-BE49-F238E27FC236}">
                <a16:creationId xmlns:a16="http://schemas.microsoft.com/office/drawing/2014/main" id="{CA01C392-E6BE-987E-C38C-DDEFC6AA74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8386F48-5986-48CD-862B-363B2F364981}" type="slidenum">
              <a:rPr lang="en-US" altLang="ru-RU" smtClean="0"/>
              <a:t>17</a:t>
            </a:fld>
            <a:endParaRPr lang="en-US" altLang="ru-RU"/>
          </a:p>
        </p:txBody>
      </p:sp>
    </p:spTree>
    <p:extLst>
      <p:ext uri="{BB962C8B-B14F-4D97-AF65-F5344CB8AC3E}">
        <p14:creationId xmlns:p14="http://schemas.microsoft.com/office/powerpoint/2010/main" val="222490608"/>
      </p:ext>
    </p:extLst>
  </p:cSld>
  <p:clrMapOvr>
    <a:masterClrMapping/>
  </p:clrMapOvr>
</p:notes>
</file>

<file path=ppt/notesSlides/notesSlide14.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ACF1D782-4DE4-32EC-D0AF-15AA7C58CB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7DFE232D-F7B0-CFFA-0FD3-11D80D8241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Aft>
                <a:spcPts val="600"/>
              </a:spcAft>
              <a:buClr>
                <a:srgbClr val="C8161A"/>
              </a:buClr>
              <a:buSzPct val="150000"/>
              <a:buFont typeface="Wingdings" panose="05000000000000000000" pitchFamily="2" charset="2"/>
              <a:buNone/>
            </a:pPr>
            <a:r>
              <a:rPr lang="en-GB" altLang="en-CH" sz="2000" dirty="0">
                <a:ea typeface="MS PGothic" panose="020B0600070205080204" pitchFamily="34" charset="-128"/>
                <a:cs typeface="Calibri" panose="020F0502020204030204" pitchFamily="34" charset="0"/>
              </a:rPr>
              <a:t>تقدم الملاحظات التالية لمحة موجزة عن كل خيار من خيارات الحماية الاجتماعية الخمسة المستجيبة للصدمات، كما طورتها شركة Oxford Policy Management في مجموعة أدوات SRSP الخاصة بها، المتاحة هنا: https://www.opml.co.uk/projects/shock-responsive-social-protection-systems</a:t>
            </a: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يعد </a:t>
            </a:r>
            <a:r>
              <a:rPr lang="en-US" altLang="en-CH" sz="2000" b="1" dirty="0">
                <a:ea typeface="MS PGothic" panose="020B0600070205080204" pitchFamily="34" charset="-128"/>
                <a:cs typeface="Calibri" panose="020F0502020204030204" pitchFamily="34" charset="0"/>
              </a:rPr>
              <a:t>الاستفادة من البرامج القائمة </a:t>
            </a:r>
            <a:r>
              <a:rPr lang="en-US" altLang="en-CH" sz="2000" dirty="0">
                <a:ea typeface="MS PGothic" panose="020B0600070205080204" pitchFamily="34" charset="-128"/>
                <a:cs typeface="Calibri" panose="020F0502020204030204" pitchFamily="34" charset="0"/>
              </a:rPr>
              <a:t>أمرًا شائعًا في الوقت الحالي – وهو عندما تستخدم المنظمات الإنسانية </a:t>
            </a:r>
            <a:r>
              <a:rPr lang="en-US" altLang="en-CH" sz="2000" dirty="0">
                <a:ea typeface="MS PGothic" panose="020B0600070205080204" pitchFamily="34" charset="-128"/>
                <a:cs typeface="Calibri" panose="020F0502020204030204" pitchFamily="34" charset="0"/>
              </a:rPr>
              <a:t>البنية التحتية </a:t>
            </a:r>
            <a:r>
              <a:rPr lang="en-US" altLang="en-CH" sz="2000" dirty="0" err="1">
                <a:ea typeface="MS PGothic" panose="020B0600070205080204" pitchFamily="34" charset="-128"/>
                <a:cs typeface="Calibri" panose="020F0502020204030204" pitchFamily="34" charset="0"/>
              </a:rPr>
              <a:t>للبرامج</a:t>
            </a:r>
            <a:r>
              <a:rPr lang="en-US" altLang="en-CH" sz="2000" dirty="0">
                <a:ea typeface="MS PGothic" panose="020B0600070205080204" pitchFamily="34" charset="-128"/>
                <a:cs typeface="Calibri" panose="020F0502020204030204" pitchFamily="34" charset="0"/>
              </a:rPr>
              <a:t> القائمة </a:t>
            </a:r>
            <a:r>
              <a:rPr lang="en-US" altLang="en-CH" sz="2000" dirty="0">
                <a:ea typeface="MS PGothic" panose="020B0600070205080204" pitchFamily="34" charset="-128"/>
                <a:cs typeface="Calibri" panose="020F0502020204030204" pitchFamily="34" charset="0"/>
              </a:rPr>
              <a:t>لتقديم دعم لمرة واحدة لمساعدة المجتمعات على التعامل مع حالات الطوارئ. </a:t>
            </a:r>
            <a:r>
              <a:rPr lang="en-US" altLang="en-CH" sz="2000" dirty="0">
                <a:ea typeface="MS PGothic" panose="020B0600070205080204" pitchFamily="34" charset="-128"/>
                <a:cs typeface="Calibri" panose="020F0502020204030204" pitchFamily="34" charset="0"/>
              </a:rPr>
              <a:t> أي </a:t>
            </a:r>
            <a:r>
              <a:rPr lang="en-US" altLang="en-CH" sz="2000" dirty="0">
                <a:ea typeface="MS PGothic" panose="020B0600070205080204" pitchFamily="34" charset="-128"/>
                <a:cs typeface="Calibri" panose="020F0502020204030204" pitchFamily="34" charset="0"/>
              </a:rPr>
              <a:t>استعارة </a:t>
            </a:r>
            <a:r>
              <a:rPr lang="en-US" altLang="en-CH" sz="2000" dirty="0">
                <a:ea typeface="MS PGothic" panose="020B0600070205080204" pitchFamily="34" charset="-128"/>
                <a:cs typeface="Calibri" panose="020F0502020204030204" pitchFamily="34" charset="0"/>
              </a:rPr>
              <a:t>قائمة مستفيدي </a:t>
            </a:r>
            <a:r>
              <a:rPr lang="en-US" altLang="en-CH" sz="2000" dirty="0" err="1">
                <a:ea typeface="MS PGothic" panose="020B0600070205080204" pitchFamily="34" charset="-128"/>
                <a:cs typeface="Calibri" panose="020F0502020204030204" pitchFamily="34" charset="0"/>
              </a:rPr>
              <a:t>برنامج</a:t>
            </a:r>
            <a:r>
              <a:rPr lang="en-US" altLang="en-CH" sz="2000" dirty="0">
                <a:ea typeface="MS PGothic" panose="020B0600070205080204" pitchFamily="34" charset="-128"/>
                <a:cs typeface="Calibri" panose="020F0502020204030204" pitchFamily="34" charset="0"/>
              </a:rPr>
              <a:t> معين</a:t>
            </a:r>
            <a:r>
              <a:rPr lang="en-US" altLang="en-CH" sz="2000" dirty="0">
                <a:ea typeface="MS PGothic" panose="020B0600070205080204" pitchFamily="34" charset="-128"/>
                <a:cs typeface="Calibri" panose="020F0502020204030204" pitchFamily="34" charset="0"/>
              </a:rPr>
              <a:t>، وموظفيه، وقاعدة بيانات وطنية و/أو آلية دفع معينة.</a:t>
            </a: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أمثلة:</a:t>
            </a:r>
          </a:p>
          <a:p>
            <a:pPr>
              <a:lnSpc>
                <a:spcPct val="80000"/>
              </a:lnSpc>
              <a:buFontTx/>
              <a:buChar char="•"/>
            </a:pPr>
            <a:r>
              <a:rPr lang="en-GB" altLang="en-CH" sz="2000" dirty="0">
                <a:ea typeface="MS PGothic" panose="020B0600070205080204" pitchFamily="34" charset="-128"/>
                <a:cs typeface="Calibri" panose="020F0502020204030204" pitchFamily="34" charset="0"/>
              </a:rPr>
              <a:t>في </a:t>
            </a:r>
            <a:r>
              <a:rPr lang="en-GB" altLang="en-CH" sz="2000" b="1" dirty="0">
                <a:ea typeface="MS PGothic" panose="020B0600070205080204" pitchFamily="34" charset="-128"/>
                <a:cs typeface="Calibri" panose="020F0502020204030204" pitchFamily="34" charset="0"/>
              </a:rPr>
              <a:t>العراق، </a:t>
            </a:r>
            <a:r>
              <a:rPr lang="en-GB" altLang="en-CH" sz="2000" dirty="0">
                <a:ea typeface="MS PGothic" panose="020B0600070205080204" pitchFamily="34" charset="-128"/>
                <a:cs typeface="Calibri" panose="020F0502020204030204" pitchFamily="34" charset="0"/>
              </a:rPr>
              <a:t>استفادت </a:t>
            </a:r>
            <a:r>
              <a:rPr lang="en-GB" altLang="en-CH" sz="2000" dirty="0">
                <a:ea typeface="MS PGothic" panose="020B0600070205080204" pitchFamily="34" charset="-128"/>
                <a:cs typeface="Calibri" panose="020F0502020204030204" pitchFamily="34" charset="0"/>
              </a:rPr>
              <a:t>اللجنة </a:t>
            </a:r>
            <a:r>
              <a:rPr lang="en-GB" altLang="en-CH" sz="2000" b="1" dirty="0">
                <a:ea typeface="MS PGothic" panose="020B0600070205080204" pitchFamily="34" charset="-128"/>
                <a:cs typeface="Calibri" panose="020F0502020204030204" pitchFamily="34" charset="0"/>
              </a:rPr>
              <a:t>الدولية للصليب الأحمر </a:t>
            </a:r>
            <a:r>
              <a:rPr lang="en-GB" altLang="en-CH" sz="2000" dirty="0">
                <a:ea typeface="MS PGothic" panose="020B0600070205080204" pitchFamily="34" charset="-128"/>
                <a:cs typeface="Calibri" panose="020F0502020204030204" pitchFamily="34" charset="0"/>
              </a:rPr>
              <a:t>من التمويل المشترك من خلال تقديم "منح انتقالية" حتى تتمكن الأرامل من الوصول إلى أنظمة الحماية الاجتماعية الحكومية.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u="sng" dirty="0">
                <a:ea typeface="MS PGothic" panose="020B0600070205080204" pitchFamily="34" charset="-128"/>
                <a:cs typeface="Calibri" panose="020F0502020204030204" pitchFamily="34" charset="0"/>
              </a:rPr>
              <a:t>تستفيد</a:t>
            </a:r>
            <a:r>
              <a:rPr lang="en-GB" altLang="en-CH" sz="2000" b="1" u="sng" dirty="0">
                <a:ea typeface="MS PGothic" panose="020B0600070205080204" pitchFamily="34" charset="-128"/>
                <a:cs typeface="Calibri" panose="020F0502020204030204" pitchFamily="34" charset="0"/>
              </a:rPr>
              <a:t> اللجنة الدولية للصليب الأحمر في كينيا </a:t>
            </a:r>
            <a:r>
              <a:rPr lang="en-GB" altLang="en-CH" sz="2000" u="sng" dirty="0">
                <a:ea typeface="MS PGothic" panose="020B0600070205080204" pitchFamily="34" charset="-128"/>
                <a:cs typeface="Calibri" panose="020F0502020204030204" pitchFamily="34" charset="0"/>
              </a:rPr>
              <a:t>من </a:t>
            </a:r>
            <a:r>
              <a:rPr lang="en-GB" altLang="en-CH" sz="2000" dirty="0">
                <a:ea typeface="MS PGothic" panose="020B0600070205080204" pitchFamily="34" charset="-128"/>
                <a:cs typeface="Calibri" panose="020F0502020204030204" pitchFamily="34" charset="0"/>
              </a:rPr>
              <a:t>برنامج شبكة الأمان الغذائي التابع </a:t>
            </a:r>
            <a:r>
              <a:rPr lang="en-GB" altLang="en-CH" sz="2000" b="1" u="sng" dirty="0">
                <a:ea typeface="MS PGothic" panose="020B0600070205080204" pitchFamily="34" charset="-128"/>
                <a:cs typeface="Calibri" panose="020F0502020204030204" pitchFamily="34" charset="0"/>
              </a:rPr>
              <a:t>للحكومة الكينية </a:t>
            </a:r>
            <a:r>
              <a:rPr lang="en-GB" altLang="en-CH" sz="2000" dirty="0">
                <a:ea typeface="MS PGothic" panose="020B0600070205080204" pitchFamily="34" charset="-128"/>
                <a:cs typeface="Calibri" panose="020F0502020204030204" pitchFamily="34" charset="0"/>
              </a:rPr>
              <a:t>للوصول إلى المجتمعات الأكثر ضعفاً المتضررة من الجفاف.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dirty="0">
                <a:ea typeface="MS PGothic" panose="020B0600070205080204" pitchFamily="34" charset="-128"/>
                <a:cs typeface="Calibri" panose="020F0502020204030204" pitchFamily="34" charset="0"/>
              </a:rPr>
              <a:t>(انخرطت جمعية الصليب الأحمر الكينية في عملية مراجعة السياسة الوطنية للحماية الاجتماعية (ركيزة الاستجابة للصدمات واستخدام منصة تسجيل المستفيدين الفرديين - تخطط جمعية الصليب الأحمر الكينية للمشاركة في عملية التسجيل والحصول على البيانات المجمعة واستخدامها لتقديم خدماتها).</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dirty="0">
                <a:ea typeface="MS PGothic" panose="020B0600070205080204" pitchFamily="34" charset="-128"/>
                <a:cs typeface="Calibri" panose="020F0502020204030204" pitchFamily="34" charset="0"/>
              </a:rPr>
              <a:t>ليسوتو</a:t>
            </a:r>
            <a:r>
              <a:rPr lang="en-GB" altLang="en-CH" sz="2000" dirty="0">
                <a:ea typeface="MS PGothic" panose="020B0600070205080204" pitchFamily="34" charset="-128"/>
                <a:cs typeface="Calibri" panose="020F0502020204030204" pitchFamily="34" charset="0"/>
              </a:rPr>
              <a:t>: الجفاف الناجم عن ظاهرة النينيو في عام 2016، استفادت منظمة الأغذية والزراعة/الصليب الأحمر الكيني من قائمة المستفيدين من برنامج منح الأطفال لتوزيع البذور والتدريب والقسائم.</a:t>
            </a:r>
          </a:p>
          <a:p>
            <a:pPr>
              <a:lnSpc>
                <a:spcPct val="80000"/>
              </a:lnSpc>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مع التوسع الرأسي والأفقي، يتم تغيير البرنامج الحالي لتقديم المزيد من المساعدة أو جذب أشخاص جدد إلى </a:t>
            </a:r>
            <a:r>
              <a:rPr lang="en-US" altLang="en-CH" sz="2000" dirty="0" err="1">
                <a:ea typeface="MS PGothic" panose="020B0600070205080204" pitchFamily="34" charset="-128"/>
                <a:cs typeface="Calibri" panose="020F0502020204030204" pitchFamily="34" charset="0"/>
              </a:rPr>
              <a:t>البرنامج</a:t>
            </a:r>
            <a:r>
              <a:rPr lang="en-US" altLang="en-CH" sz="2000" dirty="0">
                <a:ea typeface="MS PGothic" panose="020B0600070205080204" pitchFamily="34" charset="-128"/>
                <a:cs typeface="Calibri" panose="020F0502020204030204" pitchFamily="34" charset="0"/>
              </a:rPr>
              <a:t>. </a:t>
            </a:r>
          </a:p>
          <a:p>
            <a:pPr eaLnBrk="1" hangingPunct="1">
              <a:lnSpc>
                <a:spcPct val="80000"/>
              </a:lnSpc>
              <a:spcBef>
                <a:spcPct val="0"/>
              </a:spcBef>
              <a:buClr>
                <a:srgbClr val="000000"/>
              </a:buClr>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التوسع الرأسي </a:t>
            </a:r>
            <a:r>
              <a:rPr lang="en-US" altLang="en-CH" sz="2000" dirty="0">
                <a:ea typeface="MS PGothic" panose="020B0600070205080204" pitchFamily="34" charset="-128"/>
                <a:cs typeface="Calibri" panose="020F0502020204030204" pitchFamily="34" charset="0"/>
              </a:rPr>
              <a:t>شائع لأنه سهل الإدارة نسبيًا - استخدام المستفيدين الحاليين/آليات التحويل - قد يتلقى المستفيدون مبلغًا إضافيًا من برنامج المساعدة النقدية الطارئة (CVA) أو </a:t>
            </a:r>
            <a:r>
              <a:rPr lang="en-US" altLang="en-CH" sz="2000" dirty="0">
                <a:ea typeface="MS PGothic" panose="020B0600070205080204" pitchFamily="34" charset="-128"/>
                <a:cs typeface="Calibri" panose="020F0502020204030204" pitchFamily="34" charset="0"/>
              </a:rPr>
              <a:t>يتم زيادة مدة </a:t>
            </a:r>
            <a:r>
              <a:rPr lang="en-US" altLang="en-CH" sz="2000" dirty="0" err="1">
                <a:ea typeface="MS PGothic" panose="020B0600070205080204" pitchFamily="34" charset="-128"/>
                <a:cs typeface="Calibri" panose="020F0502020204030204" pitchFamily="34" charset="0"/>
              </a:rPr>
              <a:t>البرنامج </a:t>
            </a:r>
            <a:r>
              <a:rPr lang="en-US" altLang="en-CH" sz="2000" dirty="0">
                <a:ea typeface="MS PGothic" panose="020B0600070205080204" pitchFamily="34" charset="-128"/>
                <a:cs typeface="Calibri" panose="020F0502020204030204" pitchFamily="34" charset="0"/>
              </a:rPr>
              <a:t>مؤقتًا لبعض/جميع المستفيدين الحاليين </a:t>
            </a:r>
          </a:p>
          <a:p>
            <a:pPr>
              <a:lnSpc>
                <a:spcPct val="80000"/>
              </a:lnSpc>
              <a:buFontTx/>
              <a:buChar char="•"/>
            </a:pPr>
            <a:r>
              <a:rPr lang="en-GB" altLang="en-CH" sz="2000" dirty="0">
                <a:ea typeface="MS PGothic" panose="020B0600070205080204" pitchFamily="34" charset="-128"/>
                <a:cs typeface="Calibri" panose="020F0502020204030204" pitchFamily="34" charset="0"/>
              </a:rPr>
              <a:t>أكبر برنامج للمساعدة النقدية الإنسانية في العالم حاليًا - </a:t>
            </a:r>
            <a:r>
              <a:rPr lang="en-US" altLang="en-CH" sz="2000" dirty="0">
                <a:ea typeface="MS PGothic" panose="020B0600070205080204" pitchFamily="34" charset="-128"/>
                <a:cs typeface="Calibri" panose="020F0502020204030204" pitchFamily="34" charset="0"/>
              </a:rPr>
              <a:t>اللجنة التركية للصليب الأحمر أو </a:t>
            </a:r>
            <a:r>
              <a:rPr lang="en-GB" altLang="en-CH" sz="2000" b="1" dirty="0">
                <a:ea typeface="MS PGothic" panose="020B0600070205080204" pitchFamily="34" charset="-128"/>
                <a:cs typeface="Calibri" panose="020F0502020204030204" pitchFamily="34" charset="0"/>
              </a:rPr>
              <a:t>Turk </a:t>
            </a:r>
            <a:r>
              <a:rPr lang="en-GB" altLang="en-CH" sz="2000" b="1" dirty="0" err="1">
                <a:ea typeface="MS PGothic" panose="020B0600070205080204" pitchFamily="34" charset="-128"/>
                <a:cs typeface="Calibri" panose="020F0502020204030204" pitchFamily="34" charset="0"/>
              </a:rPr>
              <a:t>Kizilay </a:t>
            </a:r>
            <a:r>
              <a:rPr lang="en-GB" altLang="en-CH" sz="2000" b="1" dirty="0">
                <a:ea typeface="MS PGothic" panose="020B0600070205080204" pitchFamily="34" charset="-128"/>
                <a:cs typeface="Calibri" panose="020F0502020204030204" pitchFamily="34" charset="0"/>
              </a:rPr>
              <a:t>- </a:t>
            </a:r>
            <a:r>
              <a:rPr lang="en-GB" altLang="en-CH" sz="2000" dirty="0">
                <a:ea typeface="MS PGothic" panose="020B0600070205080204" pitchFamily="34" charset="-128"/>
                <a:cs typeface="Calibri" panose="020F0502020204030204" pitchFamily="34" charset="0"/>
              </a:rPr>
              <a:t>برنامج شبكة الأمان الاجتماعي الطارئة (ESSN) - </a:t>
            </a:r>
            <a:r>
              <a:rPr lang="en-GB" altLang="en-CH" sz="2000" b="1" dirty="0">
                <a:ea typeface="MS PGothic" panose="020B0600070205080204" pitchFamily="34" charset="-128"/>
                <a:cs typeface="Calibri" panose="020F0502020204030204" pitchFamily="34" charset="0"/>
              </a:rPr>
              <a:t>التوسع </a:t>
            </a:r>
            <a:r>
              <a:rPr lang="en-GB" altLang="en-CH" sz="2000" b="1" dirty="0">
                <a:ea typeface="MS PGothic" panose="020B0600070205080204" pitchFamily="34" charset="-128"/>
                <a:cs typeface="Calibri" panose="020F0502020204030204" pitchFamily="34" charset="0"/>
              </a:rPr>
              <a:t>الأفقي والرأسي </a:t>
            </a:r>
            <a:r>
              <a:rPr lang="en-GB" altLang="en-CH" sz="2000" dirty="0">
                <a:ea typeface="MS PGothic" panose="020B0600070205080204" pitchFamily="34" charset="-128"/>
                <a:cs typeface="Calibri" panose="020F0502020204030204" pitchFamily="34" charset="0"/>
              </a:rPr>
              <a:t>لبرنامج شبكة الأمان الحكومي الحالي يوفر النقد لتلبية الاحتياجات الأساسية - المهاجرون الذين يعيشون في تركيا </a:t>
            </a:r>
            <a:endParaRPr lang="en-US" altLang="en-CH" sz="2000" dirty="0">
              <a:ea typeface="MS PGothic" panose="020B0600070205080204" pitchFamily="34" charset="-128"/>
              <a:cs typeface="Calibri" panose="020F0502020204030204" pitchFamily="34" charset="0"/>
            </a:endParaRPr>
          </a:p>
          <a:p>
            <a:pPr>
              <a:lnSpc>
                <a:spcPct val="80000"/>
              </a:lnSpc>
              <a:buFontTx/>
              <a:buChar char="•"/>
            </a:pPr>
            <a:r>
              <a:rPr lang="en-GB" altLang="en-CH" sz="2000" b="1" dirty="0">
                <a:ea typeface="MS PGothic" panose="020B0600070205080204" pitchFamily="34" charset="-128"/>
                <a:cs typeface="Calibri" panose="020F0502020204030204" pitchFamily="34" charset="0"/>
              </a:rPr>
              <a:t>في نيبال، </a:t>
            </a:r>
            <a:r>
              <a:rPr lang="en-GB" altLang="en-CH" sz="2000" dirty="0">
                <a:ea typeface="MS PGothic" panose="020B0600070205080204" pitchFamily="34" charset="-128"/>
                <a:cs typeface="Calibri" panose="020F0502020204030204" pitchFamily="34" charset="0"/>
              </a:rPr>
              <a:t>بعد زلزال عام 2015، قدمت اليونيسف والحكومة مساعدات نقدية إضافية كجزء من منحة الحكومة للأطفال.</a:t>
            </a:r>
          </a:p>
          <a:p>
            <a:pPr>
              <a:lnSpc>
                <a:spcPct val="80000"/>
              </a:lnSpc>
              <a:buFontTx/>
              <a:buChar char="•"/>
            </a:pPr>
            <a:r>
              <a:rPr lang="en-GB" altLang="en-CH" sz="2000" b="1" dirty="0" err="1">
                <a:ea typeface="MS PGothic" panose="020B0600070205080204" pitchFamily="34" charset="-128"/>
                <a:cs typeface="Calibri" panose="020F0502020204030204" pitchFamily="34" charset="0"/>
              </a:rPr>
              <a:t>الفلبين </a:t>
            </a:r>
            <a:r>
              <a:rPr lang="en-GB" altLang="en-CH" sz="2000" dirty="0">
                <a:ea typeface="MS PGothic" panose="020B0600070205080204" pitchFamily="34" charset="-128"/>
                <a:cs typeface="Calibri" panose="020F0502020204030204" pitchFamily="34" charset="0"/>
              </a:rPr>
              <a:t>- إعصار هايان، برنامج الأغذية العالمي </a:t>
            </a:r>
            <a:r>
              <a:rPr lang="en-GB" altLang="en-CH" sz="2000" dirty="0">
                <a:ea typeface="MS PGothic" panose="020B0600070205080204" pitchFamily="34" charset="-128"/>
                <a:cs typeface="Calibri" panose="020F0502020204030204" pitchFamily="34" charset="0"/>
              </a:rPr>
              <a:t>وشراكة </a:t>
            </a:r>
            <a:r>
              <a:rPr lang="en-GB" altLang="en-CH" sz="2000" dirty="0" err="1">
                <a:ea typeface="MS PGothic" panose="020B0600070205080204" pitchFamily="34" charset="-128"/>
                <a:cs typeface="Calibri" panose="020F0502020204030204" pitchFamily="34" charset="0"/>
              </a:rPr>
              <a:t>Pantawid</a:t>
            </a:r>
          </a:p>
          <a:p>
            <a:pPr>
              <a:lnSpc>
                <a:spcPct val="80000"/>
              </a:lnSpc>
            </a:pPr>
            <a:endParaRPr lang="en-US" altLang="en-CH" sz="2000" b="1"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التوسع الأفقي - </a:t>
            </a:r>
            <a:r>
              <a:rPr lang="en-US" altLang="en-CH" sz="2000" dirty="0">
                <a:ea typeface="MS PGothic" panose="020B0600070205080204" pitchFamily="34" charset="-128"/>
                <a:cs typeface="Calibri" panose="020F0502020204030204" pitchFamily="34" charset="0"/>
              </a:rPr>
              <a:t>هو عندما </a:t>
            </a:r>
            <a:r>
              <a:rPr lang="en-US" altLang="en-CH" sz="2000" dirty="0">
                <a:ea typeface="MS PGothic" panose="020B0600070205080204" pitchFamily="34" charset="-128"/>
                <a:cs typeface="Calibri" panose="020F0502020204030204" pitchFamily="34" charset="0"/>
              </a:rPr>
              <a:t>يوسع </a:t>
            </a:r>
            <a:r>
              <a:rPr lang="en-US" altLang="en-CH" sz="2000" dirty="0" err="1">
                <a:ea typeface="MS PGothic" panose="020B0600070205080204" pitchFamily="34" charset="-128"/>
                <a:cs typeface="Calibri" panose="020F0502020204030204" pitchFamily="34" charset="0"/>
              </a:rPr>
              <a:t>البرنامج</a:t>
            </a:r>
            <a:r>
              <a:rPr lang="en-US" altLang="en-CH" sz="2000" dirty="0">
                <a:ea typeface="MS PGothic" panose="020B0600070205080204" pitchFamily="34" charset="-128"/>
                <a:cs typeface="Calibri" panose="020F0502020204030204" pitchFamily="34" charset="0"/>
              </a:rPr>
              <a:t> الحالي </a:t>
            </a:r>
            <a:r>
              <a:rPr lang="en-US" altLang="en-CH" sz="2000" dirty="0">
                <a:ea typeface="MS PGothic" panose="020B0600070205080204" pitchFamily="34" charset="-128"/>
                <a:cs typeface="Calibri" panose="020F0502020204030204" pitchFamily="34" charset="0"/>
              </a:rPr>
              <a:t>نطاقه الجغرافي، ويمكنه أيضًا إضافة مستفيدين (أي </a:t>
            </a:r>
            <a:r>
              <a:rPr lang="ja-JP" altLang="en-US" sz="2000" dirty="0">
                <a:cs typeface="Calibri" panose="020F0502020204030204" pitchFamily="34" charset="0"/>
              </a:rPr>
              <a:t>"شبه فقراء" </a:t>
            </a:r>
            <a:r>
              <a:rPr lang="en-US" altLang="en-CH" sz="2000" dirty="0">
                <a:ea typeface="MS PGothic" panose="020B0600070205080204" pitchFamily="34" charset="-128"/>
                <a:cs typeface="Calibri" panose="020F0502020204030204" pitchFamily="34" charset="0"/>
              </a:rPr>
              <a:t>أو </a:t>
            </a:r>
            <a:r>
              <a:rPr lang="ja-JP" altLang="en-US" sz="2000" dirty="0">
                <a:cs typeface="Calibri" panose="020F0502020204030204" pitchFamily="34" charset="0"/>
              </a:rPr>
              <a:t>"شبه مؤهلين" </a:t>
            </a:r>
            <a:r>
              <a:rPr lang="en-US" altLang="en-CH" sz="2000" dirty="0">
                <a:ea typeface="MS PGothic" panose="020B0600070205080204" pitchFamily="34" charset="-128"/>
                <a:cs typeface="Calibri" panose="020F0502020204030204" pitchFamily="34" charset="0"/>
              </a:rPr>
              <a:t>في المناطق المشمولة بالفعل - وفي حالات الطوارئ التي يتم فيها تعديل معايير الأهلية وتبسيطها للسماح مؤقتًا بإدراج مستفيدين جدد</a:t>
            </a:r>
            <a:endParaRPr lang="en-US" altLang="en-CH" sz="2000" b="1" dirty="0">
              <a:ea typeface="MS PGothic" panose="020B0600070205080204" pitchFamily="34" charset="-128"/>
              <a:cs typeface="Calibri" panose="020F0502020204030204" pitchFamily="34" charset="0"/>
            </a:endParaRPr>
          </a:p>
          <a:p>
            <a:pPr>
              <a:lnSpc>
                <a:spcPct val="80000"/>
              </a:lnSpc>
              <a:buFontTx/>
              <a:buChar char="•"/>
            </a:pPr>
            <a:r>
              <a:rPr lang="en-US" altLang="en-CH" sz="2000" dirty="0">
                <a:ea typeface="MS PGothic" panose="020B0600070205080204" pitchFamily="34" charset="-128"/>
                <a:cs typeface="Calibri" panose="020F0502020204030204" pitchFamily="34" charset="0"/>
              </a:rPr>
              <a:t>في عام 2008، </a:t>
            </a:r>
            <a:r>
              <a:rPr lang="en-US" altLang="en-CH" sz="2000" b="1" dirty="0">
                <a:ea typeface="MS PGothic" panose="020B0600070205080204" pitchFamily="34" charset="-128"/>
                <a:cs typeface="Calibri" panose="020F0502020204030204" pitchFamily="34" charset="0"/>
              </a:rPr>
              <a:t>وسعت </a:t>
            </a:r>
            <a:r>
              <a:rPr lang="en-US" altLang="en-CH" sz="2000" dirty="0">
                <a:ea typeface="MS PGothic" panose="020B0600070205080204" pitchFamily="34" charset="-128"/>
                <a:cs typeface="Calibri" panose="020F0502020204030204" pitchFamily="34" charset="0"/>
              </a:rPr>
              <a:t>العديد من البلدان في </a:t>
            </a:r>
            <a:r>
              <a:rPr lang="en-US" altLang="en-CH" sz="2000" b="1" dirty="0">
                <a:ea typeface="MS PGothic" panose="020B0600070205080204" pitchFamily="34" charset="-128"/>
                <a:cs typeface="Calibri" panose="020F0502020204030204" pitchFamily="34" charset="0"/>
              </a:rPr>
              <a:t>أمريكا اللاتينية والكاريبي نطاق تغطية </a:t>
            </a:r>
            <a:r>
              <a:rPr lang="en-US" altLang="en-CH" sz="2000" b="1" dirty="0" err="1">
                <a:ea typeface="MS PGothic" panose="020B0600070205080204" pitchFamily="34" charset="-128"/>
                <a:cs typeface="Calibri" panose="020F0502020204030204" pitchFamily="34" charset="0"/>
              </a:rPr>
              <a:t>برامج</a:t>
            </a:r>
            <a:r>
              <a:rPr lang="en-US" altLang="en-CH" sz="2000" b="1" dirty="0">
                <a:ea typeface="MS PGothic" panose="020B0600070205080204" pitchFamily="34" charset="-128"/>
                <a:cs typeface="Calibri" panose="020F0502020204030204" pitchFamily="34" charset="0"/>
              </a:rPr>
              <a:t> التحويلات النقدية</a:t>
            </a:r>
            <a:r>
              <a:rPr lang="en-US" altLang="en-CH" sz="2000" dirty="0">
                <a:ea typeface="MS PGothic" panose="020B0600070205080204" pitchFamily="34" charset="-128"/>
                <a:cs typeface="Calibri" panose="020F0502020204030204" pitchFamily="34" charset="0"/>
              </a:rPr>
              <a:t>.</a:t>
            </a:r>
          </a:p>
          <a:p>
            <a:pPr>
              <a:lnSpc>
                <a:spcPct val="80000"/>
              </a:lnSpc>
              <a:buFontTx/>
              <a:buChar char="•"/>
            </a:pPr>
            <a:r>
              <a:rPr lang="en-US" altLang="en-CH" sz="2000" b="1" dirty="0">
                <a:ea typeface="MS PGothic" panose="020B0600070205080204" pitchFamily="34" charset="-128"/>
                <a:cs typeface="Calibri" panose="020F0502020204030204" pitchFamily="34" charset="0"/>
              </a:rPr>
              <a:t>في الإكوادور</a:t>
            </a:r>
            <a:r>
              <a:rPr lang="en-US" altLang="en-CH" sz="2000" dirty="0">
                <a:ea typeface="MS PGothic" panose="020B0600070205080204" pitchFamily="34" charset="-128"/>
                <a:cs typeface="Calibri" panose="020F0502020204030204" pitchFamily="34" charset="0"/>
              </a:rPr>
              <a:t>، زادت تغطية BDH، وهي منحة للتنمية البشرية، من مليون إلى 1.2 مليون بين عامي 2008 و2009.</a:t>
            </a:r>
          </a:p>
          <a:p>
            <a:pPr>
              <a:lnSpc>
                <a:spcPct val="80000"/>
              </a:lnSpc>
              <a:buFontTx/>
              <a:buChar char="•"/>
            </a:pPr>
            <a:r>
              <a:rPr lang="en-US" altLang="en-CH" sz="2000" b="1" dirty="0">
                <a:ea typeface="MS PGothic" panose="020B0600070205080204" pitchFamily="34" charset="-128"/>
                <a:cs typeface="Calibri" panose="020F0502020204030204" pitchFamily="34" charset="0"/>
              </a:rPr>
              <a:t>في أعقاب زلزال نيبال عام 2015</a:t>
            </a:r>
            <a:r>
              <a:rPr lang="en-US" altLang="en-CH" sz="2000" dirty="0">
                <a:ea typeface="MS PGothic" panose="020B0600070205080204" pitchFamily="34" charset="-128"/>
                <a:cs typeface="Calibri" panose="020F0502020204030204" pitchFamily="34" charset="0"/>
              </a:rPr>
              <a:t>، تم توسيع نطاق منحة الأطفال، التي كانت متاحة فقط لبعض الأسر، لتشمل جميع الأطفال دون سن الخامسة في المناطق المتضررة بشكل خاص. والآن في عام 2021، يتم إحراز تقدم في توسيع نطاق هذه المنحة لتشمل جميع الأطفال دون سن الخامسة في نيبال.</a:t>
            </a:r>
          </a:p>
          <a:p>
            <a:pPr>
              <a:lnSpc>
                <a:spcPct val="80000"/>
              </a:lnSpc>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تعديلات على التصميم</a:t>
            </a:r>
          </a:p>
          <a:p>
            <a:pPr>
              <a:lnSpc>
                <a:spcPct val="80000"/>
              </a:lnSpc>
            </a:pPr>
            <a:r>
              <a:rPr lang="en-US" altLang="en-CH" sz="2000" dirty="0">
                <a:ea typeface="MS PGothic" panose="020B0600070205080204" pitchFamily="34" charset="-128"/>
                <a:cs typeface="Calibri" panose="020F0502020204030204" pitchFamily="34" charset="0"/>
              </a:rPr>
              <a:t>بعض الأمثلة على </a:t>
            </a:r>
            <a:r>
              <a:rPr lang="en-US" altLang="en-CH" sz="2000" b="1" dirty="0">
                <a:ea typeface="MS PGothic" panose="020B0600070205080204" pitchFamily="34" charset="-128"/>
                <a:cs typeface="Calibri" panose="020F0502020204030204" pitchFamily="34" charset="0"/>
              </a:rPr>
              <a:t>تعديلات التصميم: </a:t>
            </a:r>
            <a:r>
              <a:rPr lang="en-US" altLang="en-CH" sz="2000" dirty="0">
                <a:ea typeface="MS PGothic" panose="020B0600070205080204" pitchFamily="34" charset="-128"/>
                <a:cs typeface="Calibri" panose="020F0502020204030204" pitchFamily="34" charset="0"/>
              </a:rPr>
              <a:t>إذا </a:t>
            </a:r>
            <a:r>
              <a:rPr lang="en-US" altLang="en-CH" sz="2000" b="1" dirty="0">
                <a:ea typeface="MS PGothic" panose="020B0600070205080204" pitchFamily="34" charset="-128"/>
                <a:cs typeface="Calibri" panose="020F0502020204030204" pitchFamily="34" charset="0"/>
              </a:rPr>
              <a:t>توقف نظام الدفع الإلكتروني</a:t>
            </a:r>
            <a:r>
              <a:rPr lang="en-US" altLang="en-CH" sz="2000" dirty="0">
                <a:ea typeface="MS PGothic" panose="020B0600070205080204" pitchFamily="34" charset="-128"/>
                <a:cs typeface="Calibri" panose="020F0502020204030204" pitchFamily="34" charset="0"/>
              </a:rPr>
              <a:t> المعتاد </a:t>
            </a:r>
            <a:r>
              <a:rPr lang="en-US" altLang="en-CH" sz="2000" b="1" dirty="0">
                <a:ea typeface="MS PGothic" panose="020B0600070205080204" pitchFamily="34" charset="-128"/>
                <a:cs typeface="Calibri" panose="020F0502020204030204" pitchFamily="34" charset="0"/>
              </a:rPr>
              <a:t>عن العمل، </a:t>
            </a:r>
            <a:r>
              <a:rPr lang="en-US" altLang="en-CH" sz="2000" dirty="0">
                <a:ea typeface="MS PGothic" panose="020B0600070205080204" pitchFamily="34" charset="-128"/>
                <a:cs typeface="Calibri" panose="020F0502020204030204" pitchFamily="34" charset="0"/>
              </a:rPr>
              <a:t>يمكن دفع النقود نقدًا، أو </a:t>
            </a:r>
            <a:r>
              <a:rPr lang="en-US" altLang="en-CH" sz="2000" b="1" dirty="0">
                <a:ea typeface="MS PGothic" panose="020B0600070205080204" pitchFamily="34" charset="-128"/>
                <a:cs typeface="Calibri" panose="020F0502020204030204" pitchFamily="34" charset="0"/>
              </a:rPr>
              <a:t>يمكن التنازل عن الشروط </a:t>
            </a:r>
            <a:r>
              <a:rPr lang="en-US" altLang="en-CH" sz="2000" dirty="0">
                <a:ea typeface="MS PGothic" panose="020B0600070205080204" pitchFamily="34" charset="-128"/>
                <a:cs typeface="Calibri" panose="020F0502020204030204" pitchFamily="34" charset="0"/>
              </a:rPr>
              <a:t>مثل الحضور إلى المدرسة. وبالتالي، يتغير تصميم البرنامج، أي لتحسين التغطية والتوقيت والقدرة على التنبؤ في حالة حدوث أزمة. </a:t>
            </a:r>
          </a:p>
          <a:p>
            <a:pPr>
              <a:lnSpc>
                <a:spcPct val="80000"/>
              </a:lnSpc>
            </a:pPr>
            <a:r>
              <a:rPr lang="en-US" altLang="en-CH" sz="2000" dirty="0">
                <a:ea typeface="MS PGothic" panose="020B0600070205080204" pitchFamily="34" charset="-128"/>
                <a:cs typeface="Calibri" panose="020F0502020204030204" pitchFamily="34" charset="0"/>
              </a:rPr>
              <a:t>مثال</a:t>
            </a:r>
          </a:p>
          <a:p>
            <a:pPr>
              <a:lnSpc>
                <a:spcPct val="80000"/>
              </a:lnSpc>
              <a:buFontTx/>
              <a:buChar char="•"/>
            </a:pPr>
            <a:r>
              <a:rPr lang="en-US" altLang="en-CH" sz="2000" b="1" dirty="0">
                <a:ea typeface="MS PGothic" panose="020B0600070205080204" pitchFamily="34" charset="-128"/>
                <a:cs typeface="Calibri" panose="020F0502020204030204" pitchFamily="34" charset="0"/>
              </a:rPr>
              <a:t>موزمبيق – </a:t>
            </a:r>
            <a:r>
              <a:rPr lang="en-US" altLang="en-CH" sz="2000" dirty="0" err="1">
                <a:ea typeface="MS PGothic" panose="020B0600070205080204" pitchFamily="34" charset="-128"/>
                <a:cs typeface="Calibri" panose="020F0502020204030204" pitchFamily="34" charset="0"/>
              </a:rPr>
              <a:t>برنامج</a:t>
            </a:r>
            <a:r>
              <a:rPr lang="en-US" altLang="en-CH" sz="2000" dirty="0">
                <a:ea typeface="MS PGothic" panose="020B0600070205080204" pitchFamily="34" charset="-128"/>
                <a:cs typeface="Calibri" panose="020F0502020204030204" pitchFamily="34" charset="0"/>
              </a:rPr>
              <a:t> الإعانات الاجتماعية الأساسية </a:t>
            </a:r>
            <a:r>
              <a:rPr lang="en-US" altLang="en-CH" sz="2000" dirty="0">
                <a:ea typeface="MS PGothic" panose="020B0600070205080204" pitchFamily="34" charset="-128"/>
                <a:cs typeface="Calibri" panose="020F0502020204030204" pitchFamily="34" charset="0"/>
              </a:rPr>
              <a:t>(PSSB) التابع لبرنامج مكافحة الجوع </a:t>
            </a:r>
            <a:r>
              <a:rPr lang="en-US" altLang="en-CH" sz="2000" dirty="0">
                <a:ea typeface="MS PGothic" panose="020B0600070205080204" pitchFamily="34" charset="-128"/>
                <a:cs typeface="Calibri" panose="020F0502020204030204" pitchFamily="34" charset="0"/>
              </a:rPr>
              <a:t>(CTP) </a:t>
            </a:r>
            <a:r>
              <a:rPr lang="en-US" altLang="en-CH" sz="2000" dirty="0">
                <a:ea typeface="MS PGothic" panose="020B0600070205080204" pitchFamily="34" charset="-128"/>
                <a:cs typeface="Calibri" panose="020F0502020204030204" pitchFamily="34" charset="0"/>
              </a:rPr>
              <a:t>– تأخير في الصرف (السنة المالية الجديدة في يناير/الأعاصير والفيضانات): تعديل التصميم – كدفعة مزدوجة في ديسمبر. المصدر: </a:t>
            </a:r>
            <a:r>
              <a:rPr lang="en-US" altLang="en-CH" sz="2000" dirty="0" err="1">
                <a:ea typeface="MS PGothic" panose="020B0600070205080204" pitchFamily="34" charset="-128"/>
                <a:cs typeface="Calibri" panose="020F0502020204030204" pitchFamily="34" charset="0"/>
              </a:rPr>
              <a:t>Kardan </a:t>
            </a:r>
            <a:r>
              <a:rPr lang="en-US" altLang="en-CH" sz="2000" dirty="0">
                <a:ea typeface="MS PGothic" panose="020B0600070205080204" pitchFamily="34" charset="-128"/>
                <a:cs typeface="Calibri" panose="020F0502020204030204" pitchFamily="34" charset="0"/>
              </a:rPr>
              <a:t>et al. (2017)</a:t>
            </a:r>
          </a:p>
          <a:p>
            <a:pPr>
              <a:lnSpc>
                <a:spcPct val="80000"/>
              </a:lnSpc>
              <a:buFontTx/>
              <a:buChar char="•"/>
            </a:pPr>
            <a:endParaRPr lang="en-US" altLang="en-CH" sz="2000" dirty="0">
              <a:ea typeface="MS PGothic" panose="020B0600070205080204" pitchFamily="34" charset="-128"/>
              <a:cs typeface="Calibri" panose="020F0502020204030204" pitchFamily="34" charset="0"/>
            </a:endParaRPr>
          </a:p>
          <a:p>
            <a:pPr>
              <a:lnSpc>
                <a:spcPct val="80000"/>
              </a:lnSpc>
            </a:pPr>
            <a:r>
              <a:rPr lang="en-US" altLang="en-CH" sz="2000" b="1" dirty="0">
                <a:ea typeface="MS PGothic" panose="020B0600070205080204" pitchFamily="34" charset="-128"/>
                <a:cs typeface="Calibri" panose="020F0502020204030204" pitchFamily="34" charset="0"/>
              </a:rPr>
              <a:t>المواءمة</a:t>
            </a: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وأخيرًا، مع </a:t>
            </a:r>
            <a:r>
              <a:rPr lang="en-US" altLang="en-CH" sz="2000" b="1" dirty="0">
                <a:ea typeface="MS PGothic" panose="020B0600070205080204" pitchFamily="34" charset="-128"/>
                <a:cs typeface="Calibri" panose="020F0502020204030204" pitchFamily="34" charset="0"/>
              </a:rPr>
              <a:t>التوافق، </a:t>
            </a:r>
            <a:r>
              <a:rPr lang="en-US" altLang="en-CH" sz="2000" dirty="0">
                <a:ea typeface="MS PGothic" panose="020B0600070205080204" pitchFamily="34" charset="-128"/>
                <a:cs typeface="Calibri" panose="020F0502020204030204" pitchFamily="34" charset="0"/>
              </a:rPr>
              <a:t>يتم تخطيط التدخلات لتتوافق مع </a:t>
            </a:r>
            <a:r>
              <a:rPr lang="en-US" altLang="en-CH" sz="2000" dirty="0" err="1">
                <a:ea typeface="MS PGothic" panose="020B0600070205080204" pitchFamily="34" charset="-128"/>
                <a:cs typeface="Calibri" panose="020F0502020204030204" pitchFamily="34" charset="0"/>
              </a:rPr>
              <a:t>برامج</a:t>
            </a:r>
            <a:r>
              <a:rPr lang="en-US" altLang="en-CH" sz="2000" dirty="0">
                <a:ea typeface="MS PGothic" panose="020B0600070205080204" pitchFamily="34" charset="-128"/>
                <a:cs typeface="Calibri" panose="020F0502020204030204" pitchFamily="34" charset="0"/>
              </a:rPr>
              <a:t> الحماية الاجتماعية الحالية</a:t>
            </a:r>
            <a:r>
              <a:rPr lang="en-US" altLang="en-CH" sz="2000" dirty="0">
                <a:ea typeface="MS PGothic" panose="020B0600070205080204" pitchFamily="34" charset="-128"/>
                <a:cs typeface="Calibri" panose="020F0502020204030204" pitchFamily="34" charset="0"/>
              </a:rPr>
              <a:t>، والتي غالبًا ما تستخدم عندما تكون الحكومة غير قادرة على دعم حالات إضافية. هذا هو البرنامج الإنساني الكلاسيكي، ولكن بالإضافة إلى ذلك، مع </a:t>
            </a:r>
            <a:r>
              <a:rPr lang="en-US" altLang="en-CH" sz="2000" b="1" dirty="0">
                <a:ea typeface="MS PGothic" panose="020B0600070205080204" pitchFamily="34" charset="-128"/>
                <a:cs typeface="Calibri" panose="020F0502020204030204" pitchFamily="34" charset="0"/>
              </a:rPr>
              <a:t>التوافق، </a:t>
            </a:r>
            <a:r>
              <a:rPr lang="en-US" altLang="en-CH" sz="2000" dirty="0">
                <a:ea typeface="MS PGothic" panose="020B0600070205080204" pitchFamily="34" charset="-128"/>
                <a:cs typeface="Calibri" panose="020F0502020204030204" pitchFamily="34" charset="0"/>
              </a:rPr>
              <a:t>يحاول العاملون في المجال الإنساني تصميم </a:t>
            </a:r>
            <a:r>
              <a:rPr lang="en-US" altLang="en-CH" sz="2000" dirty="0" err="1">
                <a:ea typeface="MS PGothic" panose="020B0600070205080204" pitchFamily="34" charset="-128"/>
                <a:cs typeface="Calibri" panose="020F0502020204030204" pitchFamily="34" charset="0"/>
              </a:rPr>
              <a:t>برامج </a:t>
            </a:r>
            <a:r>
              <a:rPr lang="en-US" altLang="en-CH" sz="2000" dirty="0">
                <a:ea typeface="MS PGothic" panose="020B0600070205080204" pitchFamily="34" charset="-128"/>
                <a:cs typeface="Calibri" panose="020F0502020204030204" pitchFamily="34" charset="0"/>
              </a:rPr>
              <a:t>بحيث تكون موازية/مطابقة </a:t>
            </a:r>
            <a:r>
              <a:rPr lang="en-US" altLang="en-CH" sz="2000" dirty="0" err="1">
                <a:ea typeface="MS PGothic" panose="020B0600070205080204" pitchFamily="34" charset="-128"/>
                <a:cs typeface="Calibri" panose="020F0502020204030204" pitchFamily="34" charset="0"/>
              </a:rPr>
              <a:t>لبرامج</a:t>
            </a:r>
            <a:r>
              <a:rPr lang="en-US" altLang="en-CH" sz="2000" dirty="0">
                <a:ea typeface="MS PGothic" panose="020B0600070205080204" pitchFamily="34" charset="-128"/>
                <a:cs typeface="Calibri" panose="020F0502020204030204" pitchFamily="34" charset="0"/>
              </a:rPr>
              <a:t> الحماية الاجتماعية الحالية</a:t>
            </a:r>
            <a:r>
              <a:rPr lang="en-US" altLang="en-CH" sz="2000" dirty="0">
                <a:ea typeface="MS PGothic" panose="020B0600070205080204" pitchFamily="34" charset="-128"/>
                <a:cs typeface="Calibri" panose="020F0502020204030204" pitchFamily="34" charset="0"/>
              </a:rPr>
              <a:t>. لذلك، هناك توافق في الأهداف وطريقة الاستهداف وقيمة التحويل أو آلية التسليم. وهذا يسهل على الحكومة في نهاية المطاف تولي </a:t>
            </a:r>
            <a:r>
              <a:rPr lang="en-US" altLang="en-CH" sz="2000" dirty="0" err="1">
                <a:ea typeface="MS PGothic" panose="020B0600070205080204" pitchFamily="34" charset="-128"/>
                <a:cs typeface="Calibri" panose="020F0502020204030204" pitchFamily="34" charset="0"/>
              </a:rPr>
              <a:t>البرنامج </a:t>
            </a:r>
            <a:r>
              <a:rPr lang="en-US" altLang="en-CH" sz="2000" dirty="0">
                <a:ea typeface="MS PGothic" panose="020B0600070205080204" pitchFamily="34" charset="-128"/>
                <a:cs typeface="Calibri" panose="020F0502020204030204" pitchFamily="34" charset="0"/>
              </a:rPr>
              <a:t>عندما تكون قادرة على ذلك.</a:t>
            </a:r>
          </a:p>
          <a:p>
            <a:pPr eaLnBrk="1" hangingPunct="1">
              <a:lnSpc>
                <a:spcPct val="80000"/>
              </a:lnSpc>
              <a:spcBef>
                <a:spcPct val="0"/>
              </a:spcBef>
              <a:buClr>
                <a:srgbClr val="000000"/>
              </a:buClr>
            </a:pPr>
            <a:r>
              <a:rPr lang="en-US" altLang="en-CH" sz="2000" dirty="0">
                <a:ea typeface="MS PGothic" panose="020B0600070205080204" pitchFamily="34" charset="-128"/>
                <a:cs typeface="Calibri" panose="020F0502020204030204" pitchFamily="34" charset="0"/>
              </a:rPr>
              <a:t>مثال:</a:t>
            </a:r>
          </a:p>
          <a:p>
            <a:pPr>
              <a:lnSpc>
                <a:spcPct val="80000"/>
              </a:lnSpc>
              <a:buFontTx/>
              <a:buChar char="•"/>
            </a:pPr>
            <a:r>
              <a:rPr lang="en-US" altLang="en-CH" sz="2000" dirty="0">
                <a:ea typeface="MS PGothic" panose="020B0600070205080204" pitchFamily="34" charset="-128"/>
                <a:cs typeface="Calibri" panose="020F0502020204030204" pitchFamily="34" charset="0"/>
              </a:rPr>
              <a:t>يدعم اتحاد CARE و ACF و WFP و WV حكومة هايتي في </a:t>
            </a:r>
            <a:r>
              <a:rPr lang="en-US" altLang="en-CH" sz="2000" dirty="0" err="1">
                <a:ea typeface="MS PGothic" panose="020B0600070205080204" pitchFamily="34" charset="-128"/>
                <a:cs typeface="Calibri" panose="020F0502020204030204" pitchFamily="34" charset="0"/>
              </a:rPr>
              <a:t>إنشاء </a:t>
            </a:r>
            <a:r>
              <a:rPr lang="en-US" altLang="en-CH" sz="2000" dirty="0">
                <a:ea typeface="MS PGothic" panose="020B0600070205080204" pitchFamily="34" charset="-128"/>
                <a:cs typeface="Calibri" panose="020F0502020204030204" pitchFamily="34" charset="0"/>
              </a:rPr>
              <a:t>نظام شبكة أمان قابل للتكرار للحد من انعدام الأمن الغذائي والضعف مع بناء القدرة على الصمود. </a:t>
            </a:r>
            <a:r>
              <a:rPr lang="en-US" altLang="en-CH" sz="2000" dirty="0">
                <a:ea typeface="MS PGothic" panose="020B0600070205080204" pitchFamily="34" charset="-128"/>
                <a:cs typeface="Calibri" panose="020F0502020204030204" pitchFamily="34" charset="0"/>
              </a:rPr>
              <a:t>يتم تنفيذ </a:t>
            </a:r>
            <a:r>
              <a:rPr lang="en-US" altLang="en-CH" sz="2000" dirty="0" err="1">
                <a:ea typeface="MS PGothic" panose="020B0600070205080204" pitchFamily="34" charset="-128"/>
                <a:cs typeface="Calibri" panose="020F0502020204030204" pitchFamily="34" charset="0"/>
              </a:rPr>
              <a:t>برنامج</a:t>
            </a:r>
            <a:r>
              <a:rPr lang="en-US" altLang="en-CH" sz="2000" dirty="0">
                <a:ea typeface="MS PGothic" panose="020B0600070205080204" pitchFamily="34" charset="-128"/>
                <a:cs typeface="Calibri" panose="020F0502020204030204" pitchFamily="34" charset="0"/>
              </a:rPr>
              <a:t> Kore Lavi </a:t>
            </a:r>
            <a:r>
              <a:rPr lang="en-US" altLang="en-CH" sz="2000" dirty="0">
                <a:ea typeface="MS PGothic" panose="020B0600070205080204" pitchFamily="34" charset="-128"/>
                <a:cs typeface="Calibri" panose="020F0502020204030204" pitchFamily="34" charset="0"/>
              </a:rPr>
              <a:t>في 24 بلدية</a:t>
            </a:r>
          </a:p>
          <a:p>
            <a:pPr>
              <a:lnSpc>
                <a:spcPct val="80000"/>
              </a:lnSpc>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CH" sz="2000" b="1" dirty="0">
                <a:ea typeface="MS PGothic" panose="020B0600070205080204" pitchFamily="34" charset="-128"/>
                <a:cs typeface="Calibri" panose="020F0502020204030204" pitchFamily="34" charset="0"/>
              </a:rPr>
              <a:t>ملاحظة بشأن تعديلات التصميم</a:t>
            </a:r>
          </a:p>
          <a:p>
            <a:pPr>
              <a:lnSpc>
                <a:spcPct val="80000"/>
              </a:lnSpc>
              <a:spcAft>
                <a:spcPts val="600"/>
              </a:spcAft>
              <a:buClr>
                <a:srgbClr val="C8161A"/>
              </a:buClr>
              <a:buSzPct val="150000"/>
              <a:buFont typeface="Wingdings" panose="05000000000000000000" pitchFamily="2" charset="2"/>
              <a:buNone/>
            </a:pPr>
            <a:r>
              <a:rPr lang="en-US" altLang="en-CH" sz="2000" dirty="0">
                <a:ea typeface="MS PGothic" panose="020B0600070205080204" pitchFamily="34" charset="-128"/>
                <a:cs typeface="Calibri" panose="020F0502020204030204" pitchFamily="34" charset="0"/>
              </a:rPr>
              <a:t>فيما يتعلق بتعديلات التصميم، قد يكون من المفيد تشجيع شبكات الأمان على استكشاف كيفية المشاركة في تصميم وتنفيذ </a:t>
            </a:r>
            <a:r>
              <a:rPr lang="en-US" altLang="en-CH" sz="2000" dirty="0" err="1">
                <a:ea typeface="MS PGothic" panose="020B0600070205080204" pitchFamily="34" charset="-128"/>
                <a:cs typeface="Calibri" panose="020F0502020204030204" pitchFamily="34" charset="0"/>
              </a:rPr>
              <a:t>برامج</a:t>
            </a:r>
            <a:r>
              <a:rPr lang="en-US" altLang="en-CH" sz="2000" dirty="0">
                <a:ea typeface="MS PGothic" panose="020B0600070205080204" pitchFamily="34" charset="-128"/>
                <a:cs typeface="Calibri" panose="020F0502020204030204" pitchFamily="34" charset="0"/>
              </a:rPr>
              <a:t> الدعم النقدي </a:t>
            </a:r>
            <a:r>
              <a:rPr lang="en-US" altLang="en-CH" sz="2000" dirty="0">
                <a:ea typeface="MS PGothic" panose="020B0600070205080204" pitchFamily="34" charset="-128"/>
                <a:cs typeface="Calibri" panose="020F0502020204030204" pitchFamily="34" charset="0"/>
              </a:rPr>
              <a:t>(عند الاقتضاء بالطبع بما يتماشى مع المبادئ والدور المساعد)، وكذلك الاستفادة، على سبيل المثال، من سجلات الهوية الوطنية والسجلات الاجتماعية، وقدرات الخدمات المالية، وآليات الاتصال والتغذية الراجعة، </a:t>
            </a:r>
            <a:r>
              <a:rPr lang="en-US" altLang="en-CH" sz="2000" dirty="0" err="1">
                <a:ea typeface="MS PGothic" panose="020B0600070205080204" pitchFamily="34" charset="-128"/>
                <a:cs typeface="Calibri" panose="020F0502020204030204" pitchFamily="34" charset="0"/>
              </a:rPr>
              <a:t>وما </a:t>
            </a:r>
            <a:r>
              <a:rPr lang="en-US" altLang="en-CH" sz="2000" dirty="0">
                <a:ea typeface="MS PGothic" panose="020B0600070205080204" pitchFamily="34" charset="-128"/>
                <a:cs typeface="Calibri" panose="020F0502020204030204" pitchFamily="34" charset="0"/>
              </a:rPr>
              <a:t>إلى ذلك، التي يتم بناؤها وتعزيزها لخدمة </a:t>
            </a:r>
            <a:r>
              <a:rPr lang="en-US" altLang="en-CH" sz="2000" dirty="0" err="1">
                <a:ea typeface="MS PGothic" panose="020B0600070205080204" pitchFamily="34" charset="-128"/>
                <a:cs typeface="Calibri" panose="020F0502020204030204" pitchFamily="34" charset="0"/>
              </a:rPr>
              <a:t>برامج</a:t>
            </a:r>
            <a:r>
              <a:rPr lang="en-US" altLang="en-CH" sz="2000" dirty="0">
                <a:ea typeface="MS PGothic" panose="020B0600070205080204" pitchFamily="34" charset="-128"/>
                <a:cs typeface="Calibri" panose="020F0502020204030204" pitchFamily="34" charset="0"/>
              </a:rPr>
              <a:t> المساعدة الاجتماعية واسعة النطاق التي تديرها الحكومة</a:t>
            </a:r>
            <a:r>
              <a:rPr lang="en-US" altLang="en-CH" sz="2000" dirty="0">
                <a:ea typeface="MS PGothic" panose="020B0600070205080204" pitchFamily="34" charset="-128"/>
                <a:cs typeface="Calibri" panose="020F0502020204030204" pitchFamily="34" charset="0"/>
              </a:rPr>
              <a:t>. هناك الكثير مما يمكن أن تقوم به الشبكات الوطنية من حيث المواءمة وسد الثغرات والتوسعات الطارئة مع CVA بالتأكيد، ولكن أيضًا من حيث الاستفادة من هذه الأنظمة وميزاتها، والمساهمة في تعزيز تصميمها وتنفيذها، من حيث تعزيز إمكانية الوصول (حملات الإحالة والمعلومات العامة)، والإنصاف (الدعوة لصالح الفئات المستبعدة)، والكفاءة (دعم عمليات الأعمال الخاصة ببرامج الدعم الاجتماعي) وما إلى ذلك. أي بالطريقة نفسها التي نساهم بها في تعزيز النظام الصحي في قطاع الصحة العامة، على سبيل المثال.</a:t>
            </a: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US" altLang="en-CH" sz="2000" dirty="0">
                <a:ea typeface="MS PGothic" panose="020B0600070205080204" pitchFamily="34" charset="-128"/>
                <a:cs typeface="Calibri" panose="020F0502020204030204" pitchFamily="34" charset="0"/>
              </a:rPr>
              <a:t>------------</a:t>
            </a:r>
          </a:p>
          <a:p>
            <a:pPr>
              <a:lnSpc>
                <a:spcPct val="80000"/>
              </a:lnSpc>
              <a:spcAft>
                <a:spcPts val="600"/>
              </a:spcAft>
              <a:buClr>
                <a:srgbClr val="C8161A"/>
              </a:buClr>
              <a:buSzPct val="150000"/>
              <a:buFont typeface="Wingdings" panose="05000000000000000000" pitchFamily="2" charset="2"/>
              <a:buNone/>
            </a:pP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r>
              <a:rPr lang="en-GB" altLang="en-CH" sz="2000" dirty="0">
                <a:ea typeface="MS PGothic" panose="020B0600070205080204" pitchFamily="34" charset="-128"/>
                <a:cs typeface="Calibri" panose="020F0502020204030204" pitchFamily="34" charset="0"/>
              </a:rPr>
              <a:t>بعد وصف النهج، اعتمادًا على خبرة ومستوى مشاركة NS في مجال الحماية الاجتماعية، ناقش بإيجاز أي من النهج المذكورة أعلاه تستخدمه NS أو من المرجح أن تستخدمه.</a:t>
            </a:r>
            <a:endParaRPr lang="en-US" altLang="en-CH" sz="2000" dirty="0">
              <a:ea typeface="MS PGothic" panose="020B0600070205080204" pitchFamily="34" charset="-128"/>
              <a:cs typeface="Calibri" panose="020F0502020204030204" pitchFamily="34" charset="0"/>
            </a:endParaRPr>
          </a:p>
          <a:p>
            <a:pPr>
              <a:lnSpc>
                <a:spcPct val="80000"/>
              </a:lnSpc>
              <a:spcAft>
                <a:spcPts val="600"/>
              </a:spcAft>
              <a:buClr>
                <a:srgbClr val="C8161A"/>
              </a:buClr>
              <a:buSzPct val="150000"/>
              <a:buFont typeface="Wingdings" panose="05000000000000000000" pitchFamily="2" charset="2"/>
              <a:buNone/>
            </a:pPr>
            <a:endParaRPr lang="en-GB" altLang="en-CH" sz="2000" dirty="0">
              <a:ea typeface="MS PGothic" panose="020B0600070205080204" pitchFamily="34" charset="-128"/>
              <a:cs typeface="Calibri" panose="020F0502020204030204" pitchFamily="34" charset="0"/>
            </a:endParaRPr>
          </a:p>
          <a:p>
            <a:endParaRPr lang="en-CA" altLang="en-CH" dirty="0">
              <a:ea typeface="MS PGothic" panose="020B0600070205080204" pitchFamily="34" charset="-128"/>
              <a:cs typeface="Calibri" panose="020F0502020204030204" pitchFamily="34" charset="0"/>
            </a:endParaRPr>
          </a:p>
        </p:txBody>
      </p:sp>
      <p:sp>
        <p:nvSpPr>
          <p:cNvPr id="73732" name="Slide Number Placeholder 3">
            <a:extLst>
              <a:ext uri="{FF2B5EF4-FFF2-40B4-BE49-F238E27FC236}">
                <a16:creationId xmlns:a16="http://schemas.microsoft.com/office/drawing/2014/main" id="{2D94B582-14A6-FB2F-147A-61D510DBDD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58A167D-D49B-47DB-8C66-56DE654FD74A}" type="slidenum">
              <a:rPr lang="en-US" altLang="ru-RU" smtClean="0"/>
              <a:t>18</a:t>
            </a:fld>
            <a:endParaRPr lang="en-US" altLang="ru-RU"/>
          </a:p>
        </p:txBody>
      </p:sp>
    </p:spTree>
  </p:cSld>
  <p:clrMapOvr>
    <a:masterClrMapping/>
  </p:clrMapOvr>
</p:notes>
</file>

<file path=ppt/notesSlides/notesSlide15.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D8F473B7-A0D9-05C7-A591-E3C2C80911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7D06EE3-4DD3-C0B2-01F9-9269CD1D03DA}"/>
              </a:ext>
            </a:extLst>
          </p:cNvPr>
          <p:cNvSpPr>
            <a:spLocks noGrp="1"/>
          </p:cNvSpPr>
          <p:nvPr>
            <p:ph type="body" idx="1"/>
          </p:nvPr>
        </p:nvSpPr>
        <p:spPr/>
        <p:txBody>
          <a:bodyPr/>
          <a:lstStyle/>
          <a:p>
            <a:pPr>
              <a:defRPr/>
            </a:pPr>
            <a:r>
              <a:rPr lang="en-US" sz="1400" dirty="0">
                <a:solidFill>
                  <a:srgbClr val="FF0000"/>
                </a:solidFill>
                <a:ea typeface="MS PGothic" charset="0"/>
              </a:rPr>
              <a:t>يحتوي </a:t>
            </a:r>
            <a:r>
              <a:rPr lang="en-US" sz="1400" dirty="0" err="1">
                <a:solidFill>
                  <a:srgbClr val="FF0000"/>
                </a:solidFill>
                <a:ea typeface="MS PGothic" charset="0"/>
              </a:rPr>
              <a:t>CashHub</a:t>
            </a:r>
            <a:r>
              <a:rPr lang="en-US" sz="1400" dirty="0">
                <a:solidFill>
                  <a:srgbClr val="FF0000"/>
                </a:solidFill>
                <a:ea typeface="MS PGothic" charset="0"/>
              </a:rPr>
              <a:t> </a:t>
            </a:r>
            <a:r>
              <a:rPr lang="en-US" sz="1400" dirty="0">
                <a:solidFill>
                  <a:srgbClr val="FF0000"/>
                </a:solidFill>
                <a:ea typeface="MS PGothic" charset="0"/>
              </a:rPr>
              <a:t>على صفحة مخصصة لـ CVA والحماية الاجتماعية تتضمن موارد متنوعة حول موضوع الحماية الاجتماعية، بما في ذلك مقالات الدعوة والمبادئ التوجيهية ودراسات الحالة الإضافية مع أمثلة عملية على مشاركة الشبكات الوطنية في </a:t>
            </a:r>
            <a:r>
              <a:rPr lang="en-US" sz="1400" dirty="0" err="1">
                <a:solidFill>
                  <a:srgbClr val="FF0000"/>
                </a:solidFill>
                <a:ea typeface="MS PGothic" charset="0"/>
              </a:rPr>
              <a:t>برامج</a:t>
            </a:r>
            <a:r>
              <a:rPr lang="en-US" sz="1400" dirty="0">
                <a:solidFill>
                  <a:srgbClr val="FF0000"/>
                </a:solidFill>
                <a:ea typeface="MS PGothic" charset="0"/>
              </a:rPr>
              <a:t> الحماية الاجتماعية وشبكات الأمان الحكومية</a:t>
            </a:r>
            <a:r>
              <a:rPr lang="en-US" sz="1400" dirty="0">
                <a:solidFill>
                  <a:srgbClr val="FF0000"/>
                </a:solidFill>
                <a:ea typeface="MS PGothic" charset="0"/>
              </a:rPr>
              <a:t>. </a:t>
            </a:r>
          </a:p>
          <a:p>
            <a:pPr>
              <a:defRPr/>
            </a:pPr>
            <a:endParaRPr lang="en-CA" sz="1805" dirty="0">
              <a:ea typeface="MS PGothic"/>
              <a:cs typeface="Calibri"/>
            </a:endParaRPr>
          </a:p>
        </p:txBody>
      </p:sp>
      <p:sp>
        <p:nvSpPr>
          <p:cNvPr id="75780" name="Slide Number Placeholder 3">
            <a:extLst>
              <a:ext uri="{FF2B5EF4-FFF2-40B4-BE49-F238E27FC236}">
                <a16:creationId xmlns:a16="http://schemas.microsoft.com/office/drawing/2014/main" id="{A280DFF4-A30B-A2A0-359D-A5FC7972AC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D321A5-7EDF-4983-95EC-02492AA8EDAF}" type="slidenum">
              <a:rPr lang="en-US" altLang="ru-RU" smtClean="0"/>
              <a:t>19</a:t>
            </a:fld>
            <a:endParaRPr lang="en-US" altLang="ru-RU"/>
          </a:p>
        </p:txBody>
      </p:sp>
    </p:spTree>
  </p:cSld>
  <p:clrMapOvr>
    <a:masterClrMapping/>
  </p:clrMapOvr>
</p:notes>
</file>

<file path=ppt/notesSlides/notesSlide16.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B7BB163D-09A3-BDB6-2D08-629E45C0C7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8271251-484D-2168-8337-4F5269F100C7}"/>
              </a:ext>
            </a:extLst>
          </p:cNvPr>
          <p:cNvSpPr>
            <a:spLocks noGrp="1"/>
          </p:cNvSpPr>
          <p:nvPr>
            <p:ph type="body" idx="1"/>
          </p:nvPr>
        </p:nvSpPr>
        <p:spPr/>
        <p:txBody>
          <a:bodyPr/>
          <a:lstStyle/>
          <a:p>
            <a:pPr>
              <a:defRPr/>
            </a:pPr>
            <a:r>
              <a:rPr lang="en-US" altLang="en-US" sz="1400" dirty="0"/>
              <a:t>شرائح عن العمل مع القطاع الخاص </a:t>
            </a:r>
            <a:r>
              <a:rPr lang="mr-IN" altLang="en-US" sz="1400" dirty="0">
                <a:latin typeface="Mangal" panose="02040503050203030202" pitchFamily="18" charset="0"/>
              </a:rPr>
              <a:t>– </a:t>
            </a:r>
            <a:r>
              <a:rPr lang="en-US" altLang="en-US" sz="1400" dirty="0"/>
              <a:t>يمكن </a:t>
            </a:r>
            <a:r>
              <a:rPr lang="en-US" altLang="en-US" sz="1400" dirty="0" err="1"/>
              <a:t>تكييفها </a:t>
            </a:r>
            <a:r>
              <a:rPr lang="en-US" altLang="en-US" sz="1400" dirty="0"/>
              <a:t>بشكل أكبر مع سياق NS</a:t>
            </a:r>
          </a:p>
          <a:p>
            <a:pPr>
              <a:defRPr/>
            </a:pPr>
            <a:endParaRPr lang="en-CA" sz="1805" dirty="0">
              <a:ea typeface="MS PGothic"/>
              <a:cs typeface="Calibri"/>
            </a:endParaRPr>
          </a:p>
        </p:txBody>
      </p:sp>
      <p:sp>
        <p:nvSpPr>
          <p:cNvPr id="77828" name="Slide Number Placeholder 3">
            <a:extLst>
              <a:ext uri="{FF2B5EF4-FFF2-40B4-BE49-F238E27FC236}">
                <a16:creationId xmlns:a16="http://schemas.microsoft.com/office/drawing/2014/main" id="{6AA8D006-FD97-22E2-C536-9965C89CEA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66F1786-5A00-4C1C-97A1-2C724CFFFF44}" type="slidenum">
              <a:rPr lang="en-US" altLang="ru-RU" smtClean="0"/>
              <a:t>20</a:t>
            </a:fld>
            <a:endParaRPr lang="en-US" altLang="ru-RU"/>
          </a:p>
        </p:txBody>
      </p:sp>
    </p:spTree>
  </p:cSld>
  <p:clrMapOvr>
    <a:masterClrMapping/>
  </p:clrMapOvr>
</p:notes>
</file>

<file path=ppt/notesSlides/notesSlide17.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F5E59CF-F5D1-91E2-1EC3-D829DB6412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0C8B288-9644-5E11-F908-D8F5E31F90BD}"/>
              </a:ext>
            </a:extLst>
          </p:cNvPr>
          <p:cNvSpPr>
            <a:spLocks noGrp="1"/>
          </p:cNvSpPr>
          <p:nvPr>
            <p:ph type="body" idx="1"/>
          </p:nvPr>
        </p:nvSpPr>
        <p:spPr/>
        <p:txBody>
          <a:bodyPr/>
          <a:lstStyle/>
          <a:p>
            <a:pPr>
              <a:defRPr/>
            </a:pPr>
            <a:r>
              <a:rPr lang="en-CH" sz="1805" dirty="0">
                <a:ea typeface="MS PGothic"/>
                <a:cs typeface="Calibri"/>
              </a:rPr>
              <a:t>يرجى تحديث هذا ووضعه إقليمياً إذا كان ذلك مناسباً</a:t>
            </a:r>
          </a:p>
          <a:p>
            <a:pPr>
              <a:defRPr/>
            </a:pPr>
            <a:endParaRPr lang="en-CH" sz="1805" dirty="0">
              <a:ea typeface="MS PGothic"/>
              <a:cs typeface="Calibri"/>
            </a:endParaRPr>
          </a:p>
          <a:p>
            <a:pPr>
              <a:defRPr/>
            </a:pPr>
            <a:r>
              <a:rPr lang="en-CH" sz="1805" dirty="0" err="1">
                <a:ea typeface="MS PGothic"/>
                <a:cs typeface="Calibri"/>
              </a:rPr>
              <a:t>تم التحديث </a:t>
            </a:r>
            <a:r>
              <a:rPr lang="en-CH" sz="1805" dirty="0">
                <a:ea typeface="MS PGothic"/>
                <a:cs typeface="Calibri"/>
              </a:rPr>
              <a:t>لعام 2021 - 2022</a:t>
            </a:r>
            <a:endParaRPr lang="en-CA" sz="1805" dirty="0">
              <a:ea typeface="MS PGothic"/>
              <a:cs typeface="Calibri"/>
            </a:endParaRPr>
          </a:p>
        </p:txBody>
      </p:sp>
      <p:sp>
        <p:nvSpPr>
          <p:cNvPr id="79876" name="Slide Number Placeholder 3">
            <a:extLst>
              <a:ext uri="{FF2B5EF4-FFF2-40B4-BE49-F238E27FC236}">
                <a16:creationId xmlns:a16="http://schemas.microsoft.com/office/drawing/2014/main" id="{39AFEBD3-CF86-F236-65BC-43F156FA3C2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B1100089-498D-4068-A99C-3F29BA6F56E2}" type="slidenum">
              <a:rPr lang="en-US" altLang="ru-RU" smtClean="0"/>
              <a:t>21</a:t>
            </a:fld>
            <a:endParaRPr lang="en-US" altLang="ru-RU"/>
          </a:p>
        </p:txBody>
      </p:sp>
    </p:spTree>
  </p:cSld>
  <p:clrMapOvr>
    <a:masterClrMapping/>
  </p:clrMapOvr>
</p:notes>
</file>

<file path=ppt/notesSlides/notesSlide18.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63918C22-6F34-4730-950F-C07C0D20DB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120A96F-128F-CBDA-1A17-97BD2C1F5CAF}"/>
              </a:ext>
            </a:extLst>
          </p:cNvPr>
          <p:cNvSpPr>
            <a:spLocks noGrp="1"/>
          </p:cNvSpPr>
          <p:nvPr>
            <p:ph type="body" idx="1"/>
          </p:nvPr>
        </p:nvSpPr>
        <p:spPr/>
        <p:txBody>
          <a:bodyPr/>
          <a:lstStyle/>
          <a:p>
            <a:pPr>
              <a:defRPr/>
            </a:pPr>
            <a:r>
              <a:rPr lang="en-US" altLang="en-US" sz="1400" dirty="0"/>
              <a:t>شريحة اختيارية (إذا كان NS أكثر خبرة في CVA) حول استخدام الأنظمة والمنصات التكنولوجية والنقد الرقمي.</a:t>
            </a:r>
          </a:p>
          <a:p>
            <a:pPr>
              <a:defRPr/>
            </a:pPr>
            <a:endParaRPr lang="en-CA" sz="1805" dirty="0">
              <a:ea typeface="MS PGothic"/>
              <a:cs typeface="Calibri"/>
            </a:endParaRPr>
          </a:p>
        </p:txBody>
      </p:sp>
      <p:sp>
        <p:nvSpPr>
          <p:cNvPr id="81924" name="Slide Number Placeholder 3">
            <a:extLst>
              <a:ext uri="{FF2B5EF4-FFF2-40B4-BE49-F238E27FC236}">
                <a16:creationId xmlns:a16="http://schemas.microsoft.com/office/drawing/2014/main" id="{27A22082-1B15-AD86-7C36-EA3E934F2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65F76EB-D26E-478E-8323-1B4A1932C814}" type="slidenum">
              <a:rPr lang="en-US" altLang="ru-RU" smtClean="0"/>
              <a:t>22</a:t>
            </a:fld>
            <a:endParaRPr lang="en-US" altLang="ru-RU"/>
          </a:p>
        </p:txBody>
      </p:sp>
    </p:spTree>
  </p:cSld>
  <p:clrMapOvr>
    <a:masterClrMapping/>
  </p:clrMapOvr>
</p:notes>
</file>

<file path=ppt/notesSlides/notesSlide19.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a:extLst>
              <a:ext uri="{FF2B5EF4-FFF2-40B4-BE49-F238E27FC236}">
                <a16:creationId xmlns:a16="http://schemas.microsoft.com/office/drawing/2014/main" id="{15560074-A77A-6D19-35EB-3A2F16F603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70CEB62-782B-461E-BB5E-502315B8F675}"/>
              </a:ext>
            </a:extLst>
          </p:cNvPr>
          <p:cNvSpPr>
            <a:spLocks noGrp="1"/>
          </p:cNvSpPr>
          <p:nvPr>
            <p:ph type="body" idx="1"/>
          </p:nvPr>
        </p:nvSpPr>
        <p:spPr/>
        <p:txBody>
          <a:bodyPr/>
          <a:lstStyle/>
          <a:p>
            <a:pPr>
              <a:defRPr/>
            </a:pPr>
            <a:r>
              <a:rPr lang="fr-FR" altLang="en-US" sz="1805" dirty="0">
                <a:ea typeface="MS PGothic"/>
                <a:cs typeface="Calibri"/>
              </a:rPr>
              <a:t>كجزء من الخطة العالمية للاتحاد الدولي لجمعيات الصليب الأحمر والهلال الأحمر للفترة 2021-2025، </a:t>
            </a:r>
            <a:r>
              <a:rPr lang="fr-FR" altLang="en-US" sz="1805" dirty="0" err="1">
                <a:ea typeface="MS PGothic"/>
                <a:cs typeface="Calibri"/>
              </a:rPr>
              <a:t>تمت </a:t>
            </a:r>
            <a:r>
              <a:rPr lang="fr-FR" altLang="en-US" sz="1805" dirty="0" err="1">
                <a:ea typeface="MS PGothic"/>
                <a:cs typeface="Calibri"/>
              </a:rPr>
              <a:t>صياغة </a:t>
            </a:r>
            <a:r>
              <a:rPr lang="fr-FR" altLang="en-US" sz="1805" dirty="0" err="1">
                <a:ea typeface="MS PGothic"/>
                <a:cs typeface="Calibri"/>
              </a:rPr>
              <a:t>عدد </a:t>
            </a:r>
            <a:r>
              <a:rPr lang="fr-FR" altLang="en-US" sz="1805" dirty="0">
                <a:ea typeface="MS PGothic"/>
                <a:cs typeface="Calibri"/>
              </a:rPr>
              <a:t>من المبادرات الرئيسية</a:t>
            </a:r>
            <a:r>
              <a:rPr lang="fr-FR" altLang="en-US" sz="1805" dirty="0">
                <a:ea typeface="MS PGothic"/>
                <a:cs typeface="Calibri"/>
              </a:rPr>
              <a:t>. أحد </a:t>
            </a:r>
            <a:r>
              <a:rPr lang="fr-FR" altLang="en-US" sz="1805" dirty="0" err="1">
                <a:ea typeface="MS PGothic"/>
                <a:cs typeface="Calibri"/>
              </a:rPr>
              <a:t>الأهداف</a:t>
            </a:r>
            <a:r>
              <a:rPr lang="fr-FR" altLang="en-US" sz="1805" dirty="0">
                <a:ea typeface="MS PGothic"/>
                <a:cs typeface="Calibri"/>
              </a:rPr>
              <a:t> </a:t>
            </a:r>
            <a:r>
              <a:rPr lang="fr-FR" altLang="en-US" sz="1805" dirty="0" err="1">
                <a:ea typeface="MS PGothic"/>
                <a:cs typeface="Calibri"/>
              </a:rPr>
              <a:t>في </a:t>
            </a:r>
            <a:r>
              <a:rPr lang="fr-FR" altLang="en-US" sz="1805" dirty="0">
                <a:ea typeface="MS PGothic"/>
                <a:cs typeface="Calibri"/>
              </a:rPr>
              <a:t>إطار المبادرات الرئيسية </a:t>
            </a:r>
            <a:r>
              <a:rPr lang="fr-FR" altLang="en-US" sz="1805" dirty="0" err="1">
                <a:ea typeface="MS PGothic"/>
                <a:cs typeface="Calibri"/>
              </a:rPr>
              <a:t>هو </a:t>
            </a:r>
            <a:r>
              <a:rPr lang="fr-FR" altLang="en-US" sz="1805" dirty="0" err="1">
                <a:ea typeface="MS PGothic"/>
                <a:cs typeface="Calibri"/>
              </a:rPr>
              <a:t>أن</a:t>
            </a:r>
            <a:r>
              <a:rPr lang="fr-FR" altLang="en-US" sz="1805" dirty="0">
                <a:ea typeface="MS PGothic"/>
                <a:cs typeface="Calibri"/>
              </a:rPr>
              <a:t> 50٪ من </a:t>
            </a:r>
            <a:r>
              <a:rPr lang="fr-FR" altLang="en-US" sz="1805" dirty="0">
                <a:ea typeface="MS PGothic"/>
                <a:cs typeface="Calibri"/>
              </a:rPr>
              <a:t>المساعدة </a:t>
            </a:r>
            <a:r>
              <a:rPr lang="fr-FR" altLang="en-US" sz="1805" dirty="0" err="1">
                <a:ea typeface="MS PGothic"/>
                <a:cs typeface="Calibri"/>
              </a:rPr>
              <a:t>الإنسانية</a:t>
            </a:r>
            <a:r>
              <a:rPr lang="fr-FR" altLang="en-US" sz="1805" dirty="0">
                <a:ea typeface="MS PGothic"/>
                <a:cs typeface="Calibri"/>
              </a:rPr>
              <a:t> المباشرة </a:t>
            </a:r>
            <a:r>
              <a:rPr lang="fr-FR" altLang="en-US" sz="1805" dirty="0">
                <a:ea typeface="MS PGothic"/>
                <a:cs typeface="Calibri"/>
              </a:rPr>
              <a:t>(</a:t>
            </a:r>
            <a:r>
              <a:rPr lang="fr-FR" altLang="en-US" sz="1805" dirty="0">
                <a:ea typeface="MS PGothic"/>
                <a:cs typeface="Calibri"/>
              </a:rPr>
              <a:t>باستثناء الخدمات) </a:t>
            </a:r>
            <a:r>
              <a:rPr lang="fr-FR" altLang="en-US" sz="1805" dirty="0" err="1">
                <a:ea typeface="MS PGothic"/>
                <a:cs typeface="Calibri"/>
              </a:rPr>
              <a:t>يجب </a:t>
            </a:r>
            <a:r>
              <a:rPr lang="fr-FR" altLang="en-US" sz="1805" dirty="0" err="1">
                <a:ea typeface="MS PGothic"/>
                <a:cs typeface="Calibri"/>
              </a:rPr>
              <a:t>أن تتم </a:t>
            </a:r>
            <a:r>
              <a:rPr lang="fr-FR" altLang="en-US" sz="1805" dirty="0" err="1">
                <a:ea typeface="MS PGothic"/>
                <a:cs typeface="Calibri"/>
              </a:rPr>
              <a:t>من خلال </a:t>
            </a:r>
            <a:r>
              <a:rPr lang="fr-FR" altLang="en-US" sz="1805" dirty="0">
                <a:ea typeface="MS PGothic"/>
                <a:cs typeface="Calibri"/>
              </a:rPr>
              <a:t>CVA بحلول عام 2025.</a:t>
            </a:r>
          </a:p>
          <a:p>
            <a:pPr>
              <a:defRPr/>
            </a:pPr>
            <a:endParaRPr lang="fr-FR" altLang="en-US" sz="1805" dirty="0">
              <a:ea typeface="MS PGothic"/>
              <a:cs typeface="Calibri"/>
            </a:endParaRPr>
          </a:p>
          <a:p>
            <a:pPr>
              <a:defRPr/>
            </a:pPr>
            <a:r>
              <a:rPr lang="fr-FR" altLang="en-US" sz="1805" dirty="0" err="1">
                <a:ea typeface="MS PGothic"/>
                <a:cs typeface="Calibri"/>
              </a:rPr>
              <a:t>وقبل </a:t>
            </a:r>
            <a:r>
              <a:rPr lang="fr-FR" altLang="en-US" sz="1805" dirty="0" err="1">
                <a:ea typeface="MS PGothic"/>
                <a:cs typeface="Calibri"/>
              </a:rPr>
              <a:t>ذلك</a:t>
            </a:r>
            <a:r>
              <a:rPr lang="fr-FR" altLang="en-US" sz="1805" dirty="0">
                <a:ea typeface="MS PGothic"/>
                <a:cs typeface="Calibri"/>
              </a:rPr>
              <a:t>، </a:t>
            </a:r>
            <a:r>
              <a:rPr lang="fr-FR" sz="1805" dirty="0" err="1">
                <a:ea typeface="MS PGothic"/>
                <a:cs typeface="Calibri"/>
              </a:rPr>
              <a:t>تعهدت</a:t>
            </a:r>
            <a:r>
              <a:rPr lang="fr-FR" sz="1805" dirty="0">
                <a:ea typeface="MS PGothic"/>
                <a:cs typeface="Calibri"/>
              </a:rPr>
              <a:t> الاتحاد الدولي لجمعيات الصليب الأحمر والهلال الأحمر واللجنة الدولية للصليب الأحمر </a:t>
            </a:r>
            <a:r>
              <a:rPr lang="fr-FR" sz="1805" dirty="0" err="1">
                <a:ea typeface="MS PGothic"/>
                <a:cs typeface="Calibri"/>
              </a:rPr>
              <a:t>نيابة </a:t>
            </a:r>
            <a:r>
              <a:rPr lang="fr-FR" sz="1805" dirty="0">
                <a:ea typeface="MS PGothic"/>
                <a:cs typeface="Calibri"/>
              </a:rPr>
              <a:t>عن </a:t>
            </a:r>
            <a:r>
              <a:rPr lang="fr-FR" sz="1805" dirty="0" err="1">
                <a:ea typeface="MS PGothic"/>
                <a:cs typeface="Calibri"/>
              </a:rPr>
              <a:t>الحركة </a:t>
            </a:r>
            <a:r>
              <a:rPr lang="fr-FR" sz="1805" u="sng" dirty="0">
                <a:ea typeface="MS PGothic"/>
                <a:cs typeface="Calibri"/>
              </a:rPr>
              <a:t>بالالتزام </a:t>
            </a:r>
            <a:r>
              <a:rPr lang="fr-FR" sz="1805" u="sng" dirty="0" err="1">
                <a:ea typeface="MS PGothic"/>
                <a:cs typeface="Calibri"/>
              </a:rPr>
              <a:t>بالصفقة</a:t>
            </a:r>
            <a:r>
              <a:rPr lang="fr-FR" sz="1805" u="sng" dirty="0">
                <a:ea typeface="MS PGothic"/>
                <a:cs typeface="Calibri"/>
              </a:rPr>
              <a:t> الكبرى </a:t>
            </a:r>
            <a:r>
              <a:rPr lang="fr-FR" sz="1805" u="sng" dirty="0" err="1">
                <a:ea typeface="MS PGothic"/>
                <a:cs typeface="Calibri"/>
              </a:rPr>
              <a:t>خلال </a:t>
            </a:r>
            <a:r>
              <a:rPr lang="fr-FR" sz="1805" u="sng" dirty="0" err="1">
                <a:ea typeface="MS PGothic"/>
                <a:cs typeface="Calibri"/>
              </a:rPr>
              <a:t>القمة</a:t>
            </a:r>
            <a:r>
              <a:rPr lang="fr-FR" sz="1805" u="sng" dirty="0">
                <a:ea typeface="MS PGothic"/>
                <a:cs typeface="Calibri"/>
              </a:rPr>
              <a:t> </a:t>
            </a:r>
            <a:r>
              <a:rPr lang="fr-FR" sz="1805" u="sng" dirty="0" err="1">
                <a:ea typeface="MS PGothic"/>
                <a:cs typeface="Calibri"/>
              </a:rPr>
              <a:t>الإنسانية</a:t>
            </a:r>
            <a:r>
              <a:rPr lang="fr-FR" sz="1805" u="sng" dirty="0">
                <a:ea typeface="MS PGothic"/>
                <a:cs typeface="Calibri"/>
              </a:rPr>
              <a:t> العالمية </a:t>
            </a:r>
            <a:r>
              <a:rPr lang="fr-FR" sz="1805" u="sng" dirty="0">
                <a:ea typeface="MS PGothic"/>
                <a:cs typeface="Calibri"/>
              </a:rPr>
              <a:t>في عام 2016، </a:t>
            </a:r>
            <a:r>
              <a:rPr lang="fr-FR" sz="1805" u="sng" dirty="0" err="1">
                <a:ea typeface="MS PGothic"/>
                <a:cs typeface="Calibri"/>
              </a:rPr>
              <a:t>حيث </a:t>
            </a:r>
            <a:r>
              <a:rPr lang="fr-FR" sz="1805" u="sng" dirty="0" err="1">
                <a:ea typeface="MS PGothic"/>
                <a:cs typeface="Calibri"/>
              </a:rPr>
              <a:t>تعهدوا </a:t>
            </a:r>
            <a:r>
              <a:rPr lang="fr-FR" sz="1805" u="sng" dirty="0">
                <a:ea typeface="MS PGothic"/>
                <a:cs typeface="Calibri"/>
              </a:rPr>
              <a:t>بتوسيع نطاق استخدام التقييمات القائمة على التبرعات.</a:t>
            </a:r>
            <a:endParaRPr lang="fr-FR" sz="1805" dirty="0">
              <a:ea typeface="MS PGothic"/>
              <a:cs typeface="Calibri"/>
            </a:endParaRPr>
          </a:p>
          <a:p>
            <a:pPr>
              <a:defRPr/>
            </a:pPr>
            <a:endParaRPr lang="fr-FR" sz="1805" dirty="0"/>
          </a:p>
          <a:p>
            <a:pPr>
              <a:defRPr/>
            </a:pPr>
            <a:r>
              <a:rPr lang="fr-FR" altLang="en-US" sz="1805" u="sng" dirty="0">
                <a:ea typeface="MS PGothic"/>
                <a:cs typeface="Calibri"/>
              </a:rPr>
              <a:t>على أساس </a:t>
            </a:r>
            <a:r>
              <a:rPr lang="fr-FR" altLang="en-US" sz="1805" u="sng" dirty="0" err="1">
                <a:ea typeface="MS PGothic"/>
                <a:cs typeface="Calibri"/>
              </a:rPr>
              <a:t>ذلك، </a:t>
            </a:r>
            <a:r>
              <a:rPr lang="fr-FR" altLang="en-US" sz="1805" u="sng" dirty="0" err="1">
                <a:ea typeface="MS PGothic"/>
                <a:cs typeface="Calibri"/>
              </a:rPr>
              <a:t>تم </a:t>
            </a:r>
            <a:r>
              <a:rPr lang="fr-FR" altLang="en-US" sz="1805" u="sng" dirty="0" err="1">
                <a:ea typeface="MS PGothic"/>
                <a:cs typeface="Calibri"/>
              </a:rPr>
              <a:t>وضع </a:t>
            </a:r>
            <a:r>
              <a:rPr lang="fr-FR" altLang="en-US" sz="1805" u="sng" dirty="0">
                <a:ea typeface="MS PGothic"/>
                <a:cs typeface="Calibri"/>
              </a:rPr>
              <a:t>خارطة طريق</a:t>
            </a:r>
            <a:r>
              <a:rPr lang="fr-FR" altLang="en-US" sz="1805" u="sng" dirty="0">
                <a:ea typeface="MS PGothic"/>
                <a:cs typeface="Calibri"/>
              </a:rPr>
              <a:t> </a:t>
            </a:r>
            <a:r>
              <a:rPr lang="fr-FR" altLang="en-US" sz="1805" u="sng" dirty="0" err="1">
                <a:ea typeface="MS PGothic"/>
                <a:cs typeface="Calibri"/>
              </a:rPr>
              <a:t>مدتها</a:t>
            </a:r>
            <a:r>
              <a:rPr lang="fr-FR" altLang="en-US" sz="1805" u="sng" dirty="0">
                <a:ea typeface="MS PGothic"/>
                <a:cs typeface="Calibri"/>
              </a:rPr>
              <a:t> 5 </a:t>
            </a:r>
            <a:r>
              <a:rPr lang="fr-FR" altLang="en-US" sz="1805" u="sng" dirty="0" err="1">
                <a:ea typeface="MS PGothic"/>
                <a:cs typeface="Calibri"/>
              </a:rPr>
              <a:t>سنوات</a:t>
            </a:r>
            <a:r>
              <a:rPr lang="fr-FR" altLang="en-US" sz="1805" u="sng" dirty="0">
                <a:ea typeface="MS PGothic"/>
                <a:cs typeface="Calibri"/>
              </a:rPr>
              <a:t> </a:t>
            </a:r>
            <a:r>
              <a:rPr lang="fr-FR" altLang="en-US" sz="1805" u="sng" dirty="0">
                <a:ea typeface="MS PGothic"/>
                <a:cs typeface="Calibri"/>
              </a:rPr>
              <a:t>للجنة الدولية للصليب الأحمر والهلال الأحمر (IFRC) </a:t>
            </a:r>
            <a:r>
              <a:rPr lang="fr-FR" altLang="en-US" sz="1805" u="sng" dirty="0">
                <a:ea typeface="MS PGothic"/>
                <a:cs typeface="Calibri"/>
              </a:rPr>
              <a:t>في عام 2017 </a:t>
            </a:r>
            <a:r>
              <a:rPr lang="fr-FR" altLang="en-US" sz="1805" u="sng" dirty="0">
                <a:ea typeface="MS PGothic"/>
                <a:cs typeface="Calibri"/>
              </a:rPr>
              <a:t>(</a:t>
            </a:r>
            <a:r>
              <a:rPr lang="fr-FR" altLang="en-US" sz="1805" dirty="0">
                <a:ea typeface="MS PGothic"/>
                <a:cs typeface="Calibri"/>
              </a:rPr>
              <a:t>من المقرر تحديثها في نهاية عام 2021) تحدد </a:t>
            </a:r>
            <a:r>
              <a:rPr lang="fr-FR" altLang="en-US" sz="1805" dirty="0" err="1">
                <a:ea typeface="MS PGothic"/>
                <a:cs typeface="Calibri"/>
              </a:rPr>
              <a:t>الاستثمارات </a:t>
            </a:r>
            <a:r>
              <a:rPr lang="fr-FR" altLang="en-US" sz="1805" dirty="0" err="1">
                <a:ea typeface="MS PGothic"/>
                <a:cs typeface="Calibri"/>
              </a:rPr>
              <a:t>اللازمة </a:t>
            </a:r>
            <a:r>
              <a:rPr lang="fr-FR" altLang="en-US" sz="1805" dirty="0">
                <a:ea typeface="MS PGothic"/>
                <a:cs typeface="Calibri"/>
              </a:rPr>
              <a:t>للجنة الدولية للصليب الأحمر والهلال الأحمر لدعم </a:t>
            </a:r>
            <a:r>
              <a:rPr lang="fr-FR" altLang="en-US" sz="1805" dirty="0" err="1">
                <a:ea typeface="MS PGothic"/>
                <a:cs typeface="Calibri"/>
              </a:rPr>
              <a:t>الجمعيات</a:t>
            </a:r>
            <a:r>
              <a:rPr lang="fr-FR" altLang="en-US" sz="1805" dirty="0">
                <a:ea typeface="MS PGothic"/>
                <a:cs typeface="Calibri"/>
              </a:rPr>
              <a:t> الوطنية </a:t>
            </a:r>
            <a:r>
              <a:rPr lang="fr-FR" altLang="en-US" sz="1805" dirty="0" err="1">
                <a:ea typeface="MS PGothic"/>
                <a:cs typeface="Calibri"/>
              </a:rPr>
              <a:t>لتوفير </a:t>
            </a:r>
            <a:r>
              <a:rPr lang="fr-FR" altLang="en-US" sz="1805" dirty="0">
                <a:ea typeface="MS PGothic"/>
                <a:cs typeface="Calibri"/>
              </a:rPr>
              <a:t>المزيد من المساعدة النقدية. </a:t>
            </a:r>
            <a:r>
              <a:rPr lang="fr-FR" altLang="en-US" sz="1805" dirty="0" err="1">
                <a:ea typeface="MS PGothic"/>
                <a:cs typeface="Calibri"/>
              </a:rPr>
              <a:t>وقد </a:t>
            </a:r>
            <a:r>
              <a:rPr lang="fr-FR" altLang="en-US" sz="1805" dirty="0" err="1">
                <a:ea typeface="MS PGothic"/>
                <a:cs typeface="Calibri"/>
              </a:rPr>
              <a:t>تم وضع </a:t>
            </a:r>
            <a:r>
              <a:rPr lang="fr-FR" altLang="en-US" sz="1805" dirty="0">
                <a:ea typeface="MS PGothic"/>
                <a:cs typeface="Calibri"/>
              </a:rPr>
              <a:t>خارطة الطريق </a:t>
            </a:r>
            <a:r>
              <a:rPr lang="fr-FR" altLang="en-US" sz="1805" dirty="0">
                <a:ea typeface="MS PGothic"/>
                <a:cs typeface="Calibri"/>
              </a:rPr>
              <a:t>في وقت </a:t>
            </a:r>
            <a:r>
              <a:rPr lang="fr-FR" altLang="en-US" sz="1805" dirty="0" err="1">
                <a:ea typeface="MS PGothic"/>
                <a:cs typeface="Calibri"/>
              </a:rPr>
              <a:t>بدأ فيه</a:t>
            </a:r>
            <a:r>
              <a:rPr lang="fr-FR" altLang="en-US" sz="1805" dirty="0" err="1">
                <a:ea typeface="MS PGothic"/>
                <a:cs typeface="Calibri"/>
              </a:rPr>
              <a:t> المانحون </a:t>
            </a:r>
            <a:r>
              <a:rPr lang="fr-FR" altLang="en-US" sz="1805" dirty="0">
                <a:ea typeface="MS PGothic"/>
                <a:cs typeface="Calibri"/>
              </a:rPr>
              <a:t>يطالبون </a:t>
            </a:r>
            <a:r>
              <a:rPr lang="fr-FR" altLang="en-US" sz="1805" dirty="0" err="1">
                <a:ea typeface="MS PGothic"/>
                <a:cs typeface="Calibri"/>
              </a:rPr>
              <a:t>بشكل متزايد </a:t>
            </a:r>
            <a:r>
              <a:rPr lang="fr-FR" altLang="en-US" sz="1805" dirty="0">
                <a:ea typeface="MS PGothic"/>
                <a:cs typeface="Calibri"/>
              </a:rPr>
              <a:t>ببرامج نقدية</a:t>
            </a:r>
            <a:r>
              <a:rPr lang="fr-FR" altLang="en-US" sz="1805" dirty="0" err="1">
                <a:ea typeface="MS PGothic"/>
                <a:cs typeface="Calibri"/>
              </a:rPr>
              <a:t> على نطاق</a:t>
            </a:r>
            <a:r>
              <a:rPr lang="fr-FR" altLang="en-US" sz="1805" dirty="0" err="1">
                <a:ea typeface="MS PGothic"/>
                <a:cs typeface="Calibri"/>
              </a:rPr>
              <a:t> أوسع</a:t>
            </a:r>
            <a:r>
              <a:rPr lang="fr-FR" altLang="en-US" sz="1805" dirty="0">
                <a:ea typeface="MS PGothic"/>
                <a:cs typeface="Calibri"/>
              </a:rPr>
              <a:t>، </a:t>
            </a:r>
            <a:r>
              <a:rPr lang="fr-FR" altLang="en-US" sz="1805" dirty="0" err="1">
                <a:ea typeface="MS PGothic"/>
                <a:cs typeface="Calibri"/>
              </a:rPr>
              <a:t>كما </a:t>
            </a:r>
            <a:r>
              <a:rPr lang="fr-FR" altLang="en-US" sz="1805" dirty="0" err="1">
                <a:ea typeface="MS PGothic"/>
                <a:cs typeface="Calibri"/>
              </a:rPr>
              <a:t>قامت </a:t>
            </a:r>
            <a:r>
              <a:rPr lang="fr-FR" altLang="en-US" sz="1805" dirty="0">
                <a:ea typeface="MS PGothic"/>
                <a:cs typeface="Calibri"/>
              </a:rPr>
              <a:t>منظمات</a:t>
            </a:r>
            <a:r>
              <a:rPr lang="fr-FR" altLang="en-US" sz="1805" dirty="0" err="1">
                <a:ea typeface="MS PGothic"/>
                <a:cs typeface="Calibri"/>
              </a:rPr>
              <a:t> أخرى </a:t>
            </a:r>
            <a:r>
              <a:rPr lang="fr-FR" altLang="en-US" sz="1805" dirty="0">
                <a:ea typeface="MS PGothic"/>
                <a:cs typeface="Calibri"/>
              </a:rPr>
              <a:t>(</a:t>
            </a:r>
            <a:r>
              <a:rPr lang="fr-FR" altLang="en-US" sz="1805" dirty="0" err="1">
                <a:ea typeface="MS PGothic"/>
                <a:cs typeface="Calibri"/>
              </a:rPr>
              <a:t>مثل </a:t>
            </a:r>
            <a:r>
              <a:rPr lang="fr-FR" altLang="en-US" sz="1805" dirty="0">
                <a:ea typeface="MS PGothic"/>
                <a:cs typeface="Calibri"/>
              </a:rPr>
              <a:t>برنامج الأغذية العالمي والمفوضية السامية للأمم المتحدة لشؤون اللاجئين) </a:t>
            </a:r>
            <a:r>
              <a:rPr lang="fr-FR" altLang="en-US" sz="1805" dirty="0" err="1">
                <a:ea typeface="MS PGothic"/>
                <a:cs typeface="Calibri"/>
              </a:rPr>
              <a:t>باستثمارات</a:t>
            </a:r>
            <a:r>
              <a:rPr lang="fr-FR" altLang="en-US" sz="1805" dirty="0">
                <a:ea typeface="MS PGothic"/>
                <a:cs typeface="Calibri"/>
              </a:rPr>
              <a:t> كبيرة </a:t>
            </a:r>
            <a:r>
              <a:rPr lang="fr-FR" altLang="en-US" sz="1805" dirty="0">
                <a:ea typeface="MS PGothic"/>
                <a:cs typeface="Calibri"/>
              </a:rPr>
              <a:t>في </a:t>
            </a:r>
            <a:r>
              <a:rPr lang="fr-FR" altLang="en-US" sz="1805" dirty="0" err="1">
                <a:ea typeface="MS PGothic"/>
                <a:cs typeface="Calibri"/>
              </a:rPr>
              <a:t>قدرتها </a:t>
            </a:r>
            <a:r>
              <a:rPr lang="fr-FR" altLang="en-US" sz="1805" dirty="0">
                <a:ea typeface="MS PGothic"/>
                <a:cs typeface="Calibri"/>
              </a:rPr>
              <a:t>على </a:t>
            </a:r>
            <a:r>
              <a:rPr lang="fr-FR" altLang="en-US" sz="1805" dirty="0" err="1">
                <a:ea typeface="MS PGothic"/>
                <a:cs typeface="Calibri"/>
              </a:rPr>
              <a:t>تقديم </a:t>
            </a:r>
            <a:r>
              <a:rPr lang="fr-FR" altLang="en-US" sz="1805" dirty="0">
                <a:ea typeface="MS PGothic"/>
                <a:cs typeface="Calibri"/>
              </a:rPr>
              <a:t>المساعدة النقدية في حالات الطوارئ على </a:t>
            </a:r>
            <a:r>
              <a:rPr lang="fr-FR" altLang="en-US" sz="1805" dirty="0" err="1">
                <a:ea typeface="MS PGothic"/>
                <a:cs typeface="Calibri"/>
              </a:rPr>
              <a:t>نطاق واسع.</a:t>
            </a:r>
          </a:p>
          <a:p>
            <a:pPr>
              <a:defRPr/>
            </a:pPr>
            <a:endParaRPr lang="fr-FR" altLang="en-US" sz="1805" dirty="0"/>
          </a:p>
          <a:p>
            <a:pPr>
              <a:defRPr/>
            </a:pPr>
            <a:r>
              <a:rPr lang="fr-FR" altLang="en-US" sz="1805" dirty="0" err="1"/>
              <a:t>اتفق المشاركون في</a:t>
            </a:r>
            <a:r>
              <a:rPr lang="fr-FR" altLang="en-US" sz="1805" dirty="0"/>
              <a:t> عملية التشاور حول خارطة الطريق </a:t>
            </a:r>
            <a:r>
              <a:rPr lang="fr-FR" altLang="en-US" sz="1805" dirty="0" err="1"/>
              <a:t>على أن </a:t>
            </a:r>
            <a:r>
              <a:rPr lang="fr-FR" altLang="en-US" sz="1805" dirty="0" err="1"/>
              <a:t>الحركة </a:t>
            </a:r>
            <a:r>
              <a:rPr lang="fr-FR" altLang="en-US" sz="1805" dirty="0" err="1"/>
              <a:t>تحتل </a:t>
            </a:r>
            <a:r>
              <a:rPr lang="fr-FR" altLang="en-US" sz="1805" dirty="0" err="1"/>
              <a:t>مكانة </a:t>
            </a:r>
            <a:r>
              <a:rPr lang="fr-FR" altLang="en-US" sz="1805" dirty="0" err="1"/>
              <a:t>جيدة </a:t>
            </a:r>
            <a:r>
              <a:rPr lang="fr-FR" altLang="en-US" sz="1805" dirty="0" err="1"/>
              <a:t>ضمن </a:t>
            </a:r>
            <a:r>
              <a:rPr lang="fr-FR" altLang="en-US" sz="1805" dirty="0"/>
              <a:t>النظام</a:t>
            </a:r>
            <a:r>
              <a:rPr lang="fr-FR" altLang="en-US" sz="1805" dirty="0"/>
              <a:t> </a:t>
            </a:r>
            <a:r>
              <a:rPr lang="fr-FR" altLang="en-US" sz="1805" dirty="0" err="1"/>
              <a:t>الإنساني </a:t>
            </a:r>
            <a:r>
              <a:rPr lang="fr-FR" altLang="en-US" sz="1805" dirty="0" err="1"/>
              <a:t>وينبغي عليها </a:t>
            </a:r>
            <a:r>
              <a:rPr lang="fr-FR" altLang="en-US" sz="1805" dirty="0"/>
              <a:t>أن تبذل المزيد من الجهود في مجال </a:t>
            </a:r>
            <a:r>
              <a:rPr lang="fr-FR" altLang="en-US" sz="1805" dirty="0"/>
              <a:t>تقييم الحاجة إلى المساعدة الإنسانية</a:t>
            </a:r>
            <a:r>
              <a:rPr lang="fr-FR" altLang="en-US" sz="1805" dirty="0"/>
              <a:t> وأن </a:t>
            </a:r>
            <a:r>
              <a:rPr lang="fr-FR" altLang="en-US" sz="1805" dirty="0" err="1"/>
              <a:t>تظل </a:t>
            </a:r>
            <a:r>
              <a:rPr lang="fr-FR" altLang="en-US" sz="1805" dirty="0" err="1"/>
              <a:t>لاعباً </a:t>
            </a:r>
            <a:r>
              <a:rPr lang="fr-FR" altLang="en-US" sz="1805" dirty="0"/>
              <a:t>وقائداً </a:t>
            </a:r>
            <a:r>
              <a:rPr lang="fr-FR" altLang="en-US" sz="1805" dirty="0"/>
              <a:t>فعالاً </a:t>
            </a:r>
            <a:r>
              <a:rPr lang="fr-FR" altLang="en-US" sz="1805" dirty="0"/>
              <a:t>في هذا المجال. إن </a:t>
            </a:r>
            <a:r>
              <a:rPr lang="fr-FR" altLang="en-US" sz="1805" dirty="0" err="1"/>
              <a:t>الانتشار</a:t>
            </a:r>
            <a:r>
              <a:rPr lang="fr-FR" altLang="en-US" sz="1805" dirty="0"/>
              <a:t> العالمي </a:t>
            </a:r>
            <a:r>
              <a:rPr lang="fr-FR" altLang="en-US" sz="1805" dirty="0" err="1"/>
              <a:t>للحركة</a:t>
            </a:r>
            <a:r>
              <a:rPr lang="fr-FR" altLang="en-US" sz="1805" dirty="0"/>
              <a:t>، </a:t>
            </a:r>
            <a:r>
              <a:rPr lang="fr-FR" altLang="en-US" sz="1805" dirty="0" err="1"/>
              <a:t>مقترنا</a:t>
            </a:r>
            <a:r>
              <a:rPr lang="fr-FR" altLang="en-US" sz="1805" dirty="0" err="1"/>
              <a:t>ً </a:t>
            </a:r>
            <a:r>
              <a:rPr lang="fr-FR" altLang="en-US" sz="1805" dirty="0" err="1"/>
              <a:t>بوجودها</a:t>
            </a:r>
            <a:r>
              <a:rPr lang="fr-FR" altLang="en-US" sz="1805" dirty="0"/>
              <a:t> المحلي </a:t>
            </a:r>
            <a:r>
              <a:rPr lang="fr-FR" altLang="en-US" sz="1805" dirty="0" err="1"/>
              <a:t>من خلال </a:t>
            </a:r>
            <a:r>
              <a:rPr lang="fr-FR" altLang="en-US" sz="1805" dirty="0" err="1"/>
              <a:t>الدور</a:t>
            </a:r>
            <a:r>
              <a:rPr lang="fr-FR" altLang="en-US" sz="1805" dirty="0"/>
              <a:t> الفريد </a:t>
            </a:r>
            <a:r>
              <a:rPr lang="fr-FR" altLang="en-US" sz="1805" dirty="0"/>
              <a:t>الذي يضطلع به موظفو </a:t>
            </a:r>
            <a:r>
              <a:rPr lang="fr-FR" altLang="en-US" sz="1805" dirty="0" err="1"/>
              <a:t>ومتطوعو</a:t>
            </a:r>
            <a:r>
              <a:rPr lang="fr-FR" altLang="en-US" sz="1805" dirty="0"/>
              <a:t> الجمعيات الوطنية، </a:t>
            </a:r>
            <a:r>
              <a:rPr lang="fr-FR" altLang="en-US" sz="1805" dirty="0" err="1"/>
              <a:t>يعني </a:t>
            </a:r>
            <a:r>
              <a:rPr lang="fr-FR" altLang="en-US" sz="1805" dirty="0"/>
              <a:t>أن </a:t>
            </a:r>
            <a:r>
              <a:rPr lang="fr-FR" altLang="en-US" sz="1805" dirty="0" err="1"/>
              <a:t>الحركة </a:t>
            </a:r>
            <a:r>
              <a:rPr lang="fr-FR" altLang="en-US" sz="1805" dirty="0"/>
              <a:t>لها </a:t>
            </a:r>
            <a:r>
              <a:rPr lang="fr-FR" altLang="en-US" sz="1805" dirty="0"/>
              <a:t>مكانة</a:t>
            </a:r>
            <a:r>
              <a:rPr lang="fr-FR" altLang="en-US" sz="1805" dirty="0"/>
              <a:t> </a:t>
            </a:r>
            <a:r>
              <a:rPr lang="fr-FR" altLang="en-US" sz="1805" dirty="0" err="1"/>
              <a:t>واضحة </a:t>
            </a:r>
            <a:r>
              <a:rPr lang="fr-FR" altLang="en-US" sz="1805" dirty="0"/>
              <a:t>وقيمة </a:t>
            </a:r>
            <a:r>
              <a:rPr lang="fr-FR" altLang="en-US" sz="1805" dirty="0" err="1"/>
              <a:t>مضافة </a:t>
            </a:r>
            <a:r>
              <a:rPr lang="fr-FR" altLang="en-US" sz="1805" dirty="0" err="1"/>
              <a:t>فيما </a:t>
            </a:r>
            <a:r>
              <a:rPr lang="fr-FR" altLang="en-US" sz="1805" dirty="0"/>
              <a:t>يتعلق بتوفير تقييم الحاجة إلى المساعدة الإنسانية.</a:t>
            </a:r>
          </a:p>
          <a:p>
            <a:pPr>
              <a:defRPr/>
            </a:pPr>
            <a:endParaRPr lang="fr-FR" altLang="en-US" sz="1805" dirty="0"/>
          </a:p>
          <a:p>
            <a:pPr>
              <a:defRPr/>
            </a:pPr>
            <a:endParaRPr lang="fr-FR" altLang="en-US" sz="1805" dirty="0"/>
          </a:p>
          <a:p>
            <a:pPr>
              <a:defRPr/>
            </a:pPr>
            <a:endParaRPr lang="en-CH" sz="1805" dirty="0"/>
          </a:p>
        </p:txBody>
      </p:sp>
      <p:sp>
        <p:nvSpPr>
          <p:cNvPr id="84996" name="Slide Number Placeholder 3">
            <a:extLst>
              <a:ext uri="{FF2B5EF4-FFF2-40B4-BE49-F238E27FC236}">
                <a16:creationId xmlns:a16="http://schemas.microsoft.com/office/drawing/2014/main" id="{09C79A14-F42E-B2E5-5CBB-0F9FE94A6A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DD67A01-DC85-484A-8A68-E74065FA7EA2}" type="slidenum">
              <a:rPr lang="en-US" altLang="ru-RU" smtClean="0"/>
              <a:t>24</a:t>
            </a:fld>
            <a:endParaRPr lang="en-US" altLang="ru-RU"/>
          </a:p>
        </p:txBody>
      </p:sp>
    </p:spTree>
  </p:cSld>
  <p:clrMapOvr>
    <a:masterClrMapping/>
  </p:clrMapOvr>
</p:notes>
</file>

<file path=ppt/notesSlides/notesSlide2.xml><?xml version="1.0" encoding="utf-8"?>
<p:notes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الشكل 4: يوضح مدى استعداد NS ضمن سلسلة إدارة مخاطر الكوارث. </a:t>
            </a:r>
          </a:p>
          <a:p>
            <a:endParaRPr lang="en-CH" dirty="0"/>
          </a:p>
          <a:p>
            <a:r>
              <a:rPr lang="en-CH" dirty="0"/>
              <a:t>قبل وقوع الصدمة أو الخطر، يتم استخدام CVA في الإجراءات الاستباقية للحد من تأثير الخطر. </a:t>
            </a:r>
            <a:r>
              <a:rPr lang="en-CH" dirty="0"/>
              <a:t>مثل حماية سبل العيش، والإجلاء، وإعادة تخزين المواد الغذائية.</a:t>
            </a:r>
          </a:p>
          <a:p>
            <a:endParaRPr lang="en-CH" dirty="0"/>
          </a:p>
          <a:p>
            <a:r>
              <a:rPr lang="en-CH" dirty="0"/>
              <a:t>أثناء الاستجابة، يمكن أيضًا استخدام CVA لتلبية احتياجات السكان المتضررين. </a:t>
            </a:r>
            <a:r>
              <a:rPr lang="en-CH" dirty="0" err="1"/>
              <a:t>في الغالب، </a:t>
            </a:r>
            <a:r>
              <a:rPr lang="en-CH" dirty="0"/>
              <a:t>يتم استخدام النقد متعدد الأغراض في هذه المرحلة. </a:t>
            </a:r>
          </a:p>
          <a:p>
            <a:endParaRPr lang="en-CH" dirty="0"/>
          </a:p>
          <a:p>
            <a:r>
              <a:rPr lang="en-CH" dirty="0"/>
              <a:t>أثناء مرحلة التعافي، يتم استخدام CVA داخل القطاعات لتلبية احتياجات الأنشطة القطاعية.</a:t>
            </a:r>
          </a:p>
          <a:p>
            <a:endParaRPr lang="en-CH" dirty="0"/>
          </a:p>
          <a:p>
            <a:r>
              <a:rPr lang="en-CH" dirty="0"/>
              <a:t>قبل الاستجابة، يتم تنفيذ مبادرات الاستعداد لـ CVA لزيادة كفاءة ومرونة تدخل CVA. </a:t>
            </a:r>
          </a:p>
        </p:txBody>
      </p:sp>
      <p:sp>
        <p:nvSpPr>
          <p:cNvPr id="4" name="Slide Number Placeholder 3"/>
          <p:cNvSpPr>
            <a:spLocks noGrp="1"/>
          </p:cNvSpPr>
          <p:nvPr>
            <p:ph type="sldNum" sz="quarter" idx="5"/>
          </p:nvPr>
        </p:nvSpPr>
        <p:spPr/>
        <p:txBody>
          <a:bodyPr/>
          <a:lstStyle/>
          <a:p>
            <a:pPr>
              <a:defRPr/>
            </a:pPr>
            <a:fld id="{4456499F-BF88-47E4-A28B-341B16C94FD9}" type="slidenum">
              <a:rPr lang="en-US" altLang="ru-RU" smtClean="0"/>
              <a:t>5</a:t>
            </a:fld>
            <a:endParaRPr lang="en-US" altLang="ru-RU"/>
          </a:p>
        </p:txBody>
      </p:sp>
    </p:spTree>
    <p:extLst>
      <p:ext uri="{BB962C8B-B14F-4D97-AF65-F5344CB8AC3E}">
        <p14:creationId xmlns:p14="http://schemas.microsoft.com/office/powerpoint/2010/main" val="2062799884"/>
      </p:ext>
    </p:extLst>
  </p:cSld>
  <p:clrMapOvr>
    <a:masterClrMapping/>
  </p:clrMapOvr>
</p:notes>
</file>

<file path=ppt/notesSlides/notesSlide20.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3F68EE5-04A8-D0A1-B78F-31927D71D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48B4FD9-632F-8F8C-9DA3-9C508C00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H" altLang="en-CH" sz="1400" dirty="0"/>
              <a:t>الإطار الاستراتيجي </a:t>
            </a:r>
            <a:r>
              <a:rPr lang="en-CH" altLang="en-CH" sz="1400" dirty="0" err="1"/>
              <a:t>لحركة </a:t>
            </a:r>
            <a:r>
              <a:rPr lang="en-CH" altLang="en-CH" sz="1400" dirty="0"/>
              <a:t>CVA لعام 2030</a:t>
            </a:r>
            <a:endParaRPr lang="en-US" altLang="en-CH" sz="1400" dirty="0">
              <a:ea typeface="MS PGothic" panose="020B0600070205080204" pitchFamily="34" charset="-128"/>
              <a:cs typeface="Calibri" panose="020F0502020204030204" pitchFamily="34" charset="0"/>
            </a:endParaRPr>
          </a:p>
          <a:p>
            <a:endParaRPr lang="en-US" altLang="en-US" sz="1400" dirty="0"/>
          </a:p>
          <a:p>
            <a:r>
              <a:rPr lang="en-CH" sz="1800" b="0" i="0" u="none" strike="noStrike" baseline="0" dirty="0">
                <a:solidFill>
                  <a:srgbClr val="000000"/>
                </a:solidFill>
                <a:latin typeface="Calibri" panose="020F0502020204030204" pitchFamily="34" charset="0"/>
              </a:rPr>
              <a:t>يهدف </a:t>
            </a:r>
            <a:r>
              <a:rPr lang="en-US" sz="1800" b="0" i="0" u="none" strike="noStrike" baseline="0" dirty="0">
                <a:solidFill>
                  <a:srgbClr val="000000"/>
                </a:solidFill>
                <a:latin typeface="Calibri" panose="020F0502020204030204" pitchFamily="34" charset="0"/>
              </a:rPr>
              <a:t>هذا </a:t>
            </a:r>
            <a:r>
              <a:rPr lang="en-CH" sz="1800" b="0" i="0" u="none" strike="noStrike" baseline="0" dirty="0">
                <a:solidFill>
                  <a:srgbClr val="000000"/>
                </a:solidFill>
                <a:latin typeface="Calibri" panose="020F0502020204030204" pitchFamily="34" charset="0"/>
              </a:rPr>
              <a:t>الإطار </a:t>
            </a:r>
            <a:r>
              <a:rPr lang="en-US" sz="1800" b="0" i="0" u="none" strike="noStrike" baseline="0" dirty="0">
                <a:solidFill>
                  <a:srgbClr val="000000"/>
                </a:solidFill>
                <a:latin typeface="Calibri" panose="020F0502020204030204" pitchFamily="34" charset="0"/>
              </a:rPr>
              <a:t>إلى تحقيق طموح الحركة في أن تصبح CVA خيار الاستجابة الافتراضي لجميع القطاعات، وقادرة على توفير CVA يقودها المجتمع المحلي ويدعمها شبكتها العالمية الفريدة</a:t>
            </a:r>
            <a:r>
              <a:rPr lang="en-US" altLang="en-US" sz="1400" dirty="0">
                <a:ea typeface="MS PGothic" panose="020B0600070205080204" pitchFamily="34" charset="-128"/>
              </a:rPr>
              <a:t>.</a:t>
            </a:r>
            <a:endParaRPr lang="en-CH" altLang="en-US" sz="1400" dirty="0">
              <a:ea typeface="MS PGothic" panose="020B0600070205080204" pitchFamily="34" charset="-128"/>
            </a:endParaRPr>
          </a:p>
          <a:p>
            <a:endParaRPr lang="en-CH" altLang="en-US" sz="1400" dirty="0">
              <a:ea typeface="MS PGothic" panose="020B0600070205080204" pitchFamily="34" charset="-128"/>
            </a:endParaRPr>
          </a:p>
          <a:p>
            <a:r>
              <a:rPr lang="en-CH" altLang="en-US" sz="1400" dirty="0">
                <a:ea typeface="MS PGothic" panose="020B0600070205080204" pitchFamily="34" charset="-128"/>
              </a:rPr>
              <a:t>تعريف الأهداف:</a:t>
            </a:r>
          </a:p>
          <a:p>
            <a:endParaRPr lang="en-CH" altLang="en-US" sz="1400"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التوطين </a:t>
            </a:r>
            <a:r>
              <a:rPr lang="en-CH" sz="1800" b="1" i="0" u="none" strike="noStrike" baseline="0" dirty="0">
                <a:solidFill>
                  <a:srgbClr val="C00000"/>
                </a:solidFill>
                <a:latin typeface="Calibri" panose="020F0502020204030204" pitchFamily="34" charset="0"/>
              </a:rPr>
              <a:t>- </a:t>
            </a:r>
            <a:r>
              <a:rPr lang="en-US" sz="1800" b="0" i="0" u="none" strike="noStrike" baseline="0" dirty="0">
                <a:solidFill>
                  <a:srgbClr val="000000"/>
                </a:solidFill>
                <a:latin typeface="Calibri" panose="020F0502020204030204" pitchFamily="34" charset="0"/>
              </a:rPr>
              <a:t>الجمعيات الوطنية هي جهات فاعلة محلية ملتزمة بالاستثمار في التواجد الدائم والوصول والعلاقات الموثوقة المتجذرة في المجتمعات المحلية. تتمتع الجمعيات الوطنية في جميع أنحاء العالم بولاية قانونية لخدمة المجتمعات المحلية من خلال دورها المساعد، إلى جانب السلطات الوطنية والمحلية. ومن الأمور الأساسية لضمان كفاءة وفعالية ومساءلة الجمعيات الوطنية، الحاجة إلى الحفاظ على القوة المؤسسية الأساسية على المستوى الوطني ومستوى الفروع وتحسينها باستمرار من خلال تنمية الجمعيات الوطنية والاستعداد لتقديم المساعدة النقدية والقسائم (CVAP). يتمثل أحد الأهداف الأساسية لهذا الإطار الاستراتيجي في التزام قيادة الجمعية الوطنية بتعميم المساعدة النقدية والقسائم، من خلال الإجراءات المحلية الجاهزة النقدية والانتشار العالمي، وربط المساعدة الإنسانية، حيثما أمكن، بهياكل الحماية الاجتماعية الوطنية الموجودة مسبقًا.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الانتشار العالمي </a:t>
            </a:r>
            <a:r>
              <a:rPr lang="en-CH"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يمكن للحركة تقديم المساعدة الإنسانية من خلال المساعدة النقدية والقسائم في مختلف البلدان والظروف، مما يوفر إجراءات محلية ذات انتشار عالمي. في إطار الالتزام بهذا الانتشار العالمي، يهدف كل من الاتحاد الدولي لجمعيات الصليب الأحمر والهلال الأحمر (IFRC) واللجنة الدولية للصليب الأحمر (ICRC) إلى وضع مجموعة من الأنظمة المناسبة التي تلائم الغرض ويمكن الاستفادة منها من قبل شبكة الحركة من أجل تقديم عمليات قابلة للتطوير ومسؤولة في الوقت المناسب باستخدام المساعدة النقدية والقسائم. </a:t>
            </a:r>
          </a:p>
          <a:p>
            <a:r>
              <a:rPr lang="en-US" sz="1800" b="0" i="0" u="none" strike="noStrike" baseline="0" dirty="0">
                <a:solidFill>
                  <a:srgbClr val="000000"/>
                </a:solidFill>
                <a:latin typeface="Calibri" panose="020F0502020204030204" pitchFamily="34" charset="0"/>
              </a:rPr>
              <a:t>تكمن قوة بصمة CVA للحركة في العمليات التي تناسب الغرض، وتكون اجتماعية، وتتوافق مع معايير ومتطلبات وظائف الدعم، وتضمن أدواراً ومسؤوليات واضحة، وبالتالي تعزز الجودة والمساءلة في تصميم وتنفيذ العمليات باستخدام CVA.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fi-FI" sz="1800" b="1" i="0" u="none" strike="noStrike" baseline="0" dirty="0">
                <a:solidFill>
                  <a:srgbClr val="000000"/>
                </a:solidFill>
              </a:rPr>
              <a:t>التعميم </a:t>
            </a:r>
            <a:r>
              <a:rPr lang="en-CH" sz="1800" b="1" i="0" u="none" strike="noStrike" baseline="0" dirty="0">
                <a:solidFill>
                  <a:srgbClr val="000000"/>
                </a:solidFill>
              </a:rPr>
              <a:t>- </a:t>
            </a:r>
            <a:r>
              <a:rPr lang="en-US" sz="1800" b="0" i="0" u="none" strike="noStrike" baseline="0" dirty="0">
                <a:solidFill>
                  <a:srgbClr val="000000"/>
                </a:solidFill>
                <a:latin typeface="Calibri" panose="020F0502020204030204" pitchFamily="34" charset="0"/>
              </a:rPr>
              <a:t>تعتبر CVA طريقة افتراضية في جميع مراحل العمل الإنساني في الحركة، بما في ذلك الإجراءات الاستباقية والاستجابة والتعافي وبناء القدرة على الصمود. يتم ضمان الجودة والمساءلة من خلال دمج CVA في مجموعة واسعة من مهام الدعم في تصميم </a:t>
            </a:r>
            <a:r>
              <a:rPr lang="en-US" sz="1800" b="0" i="0" u="none" strike="noStrike" baseline="0" dirty="0" err="1">
                <a:solidFill>
                  <a:srgbClr val="000000"/>
                </a:solidFill>
                <a:latin typeface="Calibri" panose="020F0502020204030204" pitchFamily="34" charset="0"/>
              </a:rPr>
              <a:t>البرامج</a:t>
            </a:r>
            <a:r>
              <a:rPr lang="en-US" sz="1800" b="0" i="0" u="none" strike="noStrike" baseline="0" dirty="0">
                <a:solidFill>
                  <a:srgbClr val="000000"/>
                </a:solidFill>
                <a:latin typeface="Calibri" panose="020F0502020204030204" pitchFamily="34" charset="0"/>
              </a:rPr>
              <a:t> وتنفيذها ومراقبتها</a:t>
            </a:r>
            <a:r>
              <a:rPr lang="en-US" sz="1800" b="0" i="0" u="none" strike="noStrike" baseline="0" dirty="0">
                <a:solidFill>
                  <a:srgbClr val="000000"/>
                </a:solidFill>
                <a:latin typeface="Calibri" panose="020F0502020204030204" pitchFamily="34" charset="0"/>
              </a:rPr>
              <a:t>. </a:t>
            </a:r>
          </a:p>
          <a:p>
            <a:r>
              <a:rPr lang="en-US" sz="1800" b="0" i="0" u="none" strike="noStrike" baseline="0" dirty="0">
                <a:solidFill>
                  <a:srgbClr val="000000"/>
                </a:solidFill>
                <a:latin typeface="Calibri" panose="020F0502020204030204" pitchFamily="34" charset="0"/>
              </a:rPr>
              <a:t>من الأمور الأساسية لتوفير CVA كطريقة افتراضية تعميم CVA في جميع عمليات وأنظمة الحركة، وبناء CVA كخيار استجابة متعدد القطاعات ومتعدد الاستخدامات. </a:t>
            </a:r>
            <a:endParaRPr lang="en-CH" sz="1800" b="0" i="0" u="none" strike="noStrike" baseline="0" dirty="0">
              <a:solidFill>
                <a:srgbClr val="000000"/>
              </a:solidFill>
              <a:latin typeface="Calibri" panose="020F0502020204030204" pitchFamily="34" charset="0"/>
            </a:endParaRPr>
          </a:p>
          <a:p>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r>
              <a:rPr lang="en-CH" altLang="en-US" sz="1800" b="0" i="0" u="none" strike="noStrike" baseline="0" dirty="0">
                <a:solidFill>
                  <a:srgbClr val="000000"/>
                </a:solidFill>
                <a:latin typeface="Calibri" panose="020F0502020204030204" pitchFamily="34" charset="0"/>
                <a:ea typeface="MS PGothic" panose="020B0600070205080204" pitchFamily="34" charset="-128"/>
              </a:rPr>
              <a:t>العوامل المساعدة:</a:t>
            </a:r>
          </a:p>
          <a:p>
            <a:r>
              <a:rPr lang="fi-FI" sz="1800" b="1" i="0" u="none" strike="noStrike" baseline="0" dirty="0">
                <a:solidFill>
                  <a:srgbClr val="C00000"/>
                </a:solidFill>
                <a:latin typeface="Calibri" panose="020F0502020204030204" pitchFamily="34" charset="0"/>
              </a:rPr>
              <a:t>قيادة التغيير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تُظهر قيادة الحركة التزامها بتعزيز وتعميم النقدية كوسيلة استجابة من خلال تخصيص الموارد اللازمة لبناء الاستعداد النقدي ومن خلال الدعوة الخارجية للدور التحويلي للنقدية كوسيلة استجابة.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تدرج الجمعيات الوطنية برنامج الاستجابة النقدية كأحد الموضوعات ذات الأولوية في </a:t>
            </a:r>
            <a:r>
              <a:rPr lang="en-US" sz="1800" b="0" i="0" u="none" strike="noStrike" baseline="0" dirty="0">
                <a:solidFill>
                  <a:srgbClr val="006FC0"/>
                </a:solidFill>
                <a:latin typeface="Calibri" panose="020F0502020204030204" pitchFamily="34" charset="0"/>
              </a:rPr>
              <a:t>خططها للتنمية </a:t>
            </a:r>
            <a:r>
              <a:rPr lang="en-US" sz="1800" b="0" i="0" u="none" strike="noStrike" baseline="0" dirty="0" err="1">
                <a:solidFill>
                  <a:srgbClr val="006FC0"/>
                </a:solidFill>
                <a:latin typeface="Calibri" panose="020F0502020204030204" pitchFamily="34" charset="0"/>
              </a:rPr>
              <a:t>التنظيمية</a:t>
            </a:r>
            <a:r>
              <a:rPr lang="en-US" sz="1800" b="0" i="0" u="none" strike="noStrike" baseline="0" dirty="0">
                <a:solidFill>
                  <a:srgbClr val="006FC0"/>
                </a:solidFill>
                <a:latin typeface="Calibri" panose="020F0502020204030204" pitchFamily="34" charset="0"/>
              </a:rPr>
              <a:t>، وتخصص التمويل والموارد البشرية اللازمة لأنشطة الاستعداد النقدي.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تضع الجمعيات الوطنية CVA </a:t>
            </a:r>
            <a:r>
              <a:rPr lang="en-US" sz="1800" b="0" i="0" u="none" strike="noStrike" baseline="0" dirty="0">
                <a:solidFill>
                  <a:srgbClr val="006FC0"/>
                </a:solidFill>
                <a:latin typeface="Calibri" panose="020F0502020204030204" pitchFamily="34" charset="0"/>
              </a:rPr>
              <a:t>كعنصر</a:t>
            </a:r>
            <a:r>
              <a:rPr lang="en-US" sz="1800" b="0" i="0" u="none" strike="noStrike" baseline="0" dirty="0">
                <a:solidFill>
                  <a:srgbClr val="006FC0"/>
                </a:solidFill>
                <a:latin typeface="Calibri" panose="020F0502020204030204" pitchFamily="34" charset="0"/>
              </a:rPr>
              <a:t> </a:t>
            </a:r>
            <a:r>
              <a:rPr lang="en-US" sz="1800" b="0" i="0" u="none" strike="noStrike" baseline="0" dirty="0" err="1">
                <a:solidFill>
                  <a:srgbClr val="006FC0"/>
                </a:solidFill>
                <a:latin typeface="Calibri" panose="020F0502020204030204" pitchFamily="34" charset="0"/>
              </a:rPr>
              <a:t>معترف به </a:t>
            </a:r>
            <a:r>
              <a:rPr lang="en-US" sz="1800" b="0" i="0" u="none" strike="noStrike" baseline="0" dirty="0">
                <a:solidFill>
                  <a:srgbClr val="006FC0"/>
                </a:solidFill>
                <a:latin typeface="Calibri" panose="020F0502020204030204" pitchFamily="34" charset="0"/>
              </a:rPr>
              <a:t>في دورها المساعد للسلطات العامة وكجزء لا يتجزأ من التزامها </a:t>
            </a:r>
            <a:r>
              <a:rPr lang="en-US" sz="1800" b="0" i="0" u="none" strike="noStrike" baseline="0" dirty="0" err="1">
                <a:solidFill>
                  <a:srgbClr val="006FC0"/>
                </a:solidFill>
                <a:latin typeface="Calibri" panose="020F0502020204030204" pitchFamily="34" charset="0"/>
              </a:rPr>
              <a:t>بالتوطين </a:t>
            </a:r>
            <a:r>
              <a:rPr lang="en-US" sz="1800" b="0" i="0" u="none" strike="noStrike" baseline="0" dirty="0">
                <a:solidFill>
                  <a:srgbClr val="006FC0"/>
                </a:solidFill>
                <a:latin typeface="Calibri" panose="020F0502020204030204" pitchFamily="34" charset="0"/>
              </a:rPr>
              <a:t>مع الجهات الفاعلة الإنسانية الأخرى.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(L&amp;M) تعتبر CVA خيار استجابة افتراضي لجميع القطاعات وعبرها، مع دعم قيادة الجمعية الوطنية </a:t>
            </a:r>
            <a:r>
              <a:rPr lang="en-US" sz="1800" b="0" i="0" u="none" strike="noStrike" baseline="0" dirty="0">
                <a:solidFill>
                  <a:srgbClr val="6F2F9F"/>
                </a:solidFill>
                <a:latin typeface="Calibri" panose="020F0502020204030204" pitchFamily="34" charset="0"/>
              </a:rPr>
              <a:t>لدمج CVA المسؤولة وفي الوقت المناسب في خدمات الفروع المحلية.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تدعو الاتحاد الدولي لجمعيات الصليب الأحمر والهلال الأحمر واللجنة الدولية للصليب الأحمر المانحين والشركاء الدوليين الآخرين إلى الاستثمار في قدرات الحركة في مجال تقييم الاحتياجات النقدية </a:t>
            </a:r>
            <a:r>
              <a:rPr lang="en-US" sz="1800" b="0" i="0" u="none" strike="noStrike" baseline="0" dirty="0">
                <a:solidFill>
                  <a:srgbClr val="00AF50"/>
                </a:solidFill>
                <a:latin typeface="Calibri" panose="020F0502020204030204" pitchFamily="34" charset="0"/>
              </a:rPr>
              <a:t>كاستثمار</a:t>
            </a:r>
            <a:r>
              <a:rPr lang="en-US" sz="1800" b="0" i="0" u="none" strike="noStrike" baseline="0" dirty="0">
                <a:solidFill>
                  <a:srgbClr val="00AF50"/>
                </a:solidFill>
                <a:latin typeface="Calibri" panose="020F0502020204030204" pitchFamily="34" charset="0"/>
              </a:rPr>
              <a:t> رئيسي </a:t>
            </a:r>
            <a:r>
              <a:rPr lang="en-US" sz="1800" b="0" i="0" u="none" strike="noStrike" baseline="0" dirty="0" err="1">
                <a:solidFill>
                  <a:srgbClr val="00AF50"/>
                </a:solidFill>
                <a:latin typeface="Calibri" panose="020F0502020204030204" pitchFamily="34" charset="0"/>
              </a:rPr>
              <a:t>في التوطين</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(L/G/M) تقود القيادة المبدئية عملية صنع القرار بشأن تعميم CVA وتضع الحركة في </a:t>
            </a:r>
            <a:r>
              <a:rPr lang="en-US" sz="1800" b="0" i="0" u="none" strike="noStrike" baseline="0" dirty="0">
                <a:solidFill>
                  <a:srgbClr val="006FC0"/>
                </a:solidFill>
                <a:latin typeface="Calibri" panose="020F0502020204030204" pitchFamily="34" charset="0"/>
              </a:rPr>
              <a:t>موقع الريادة الفكرية</a:t>
            </a:r>
            <a:r>
              <a:rPr lang="en-US" sz="1800" b="0" i="0" u="none" strike="noStrike" baseline="0" dirty="0">
                <a:solidFill>
                  <a:srgbClr val="00AF50"/>
                </a:solidFill>
                <a:latin typeface="Calibri" panose="020F0502020204030204" pitchFamily="34" charset="0"/>
              </a:rPr>
              <a:t> الرئيسية </a:t>
            </a:r>
            <a:r>
              <a:rPr lang="en-US" sz="1800" b="0" i="0" u="none" strike="noStrike" baseline="0" dirty="0">
                <a:solidFill>
                  <a:srgbClr val="006FC0"/>
                </a:solidFill>
                <a:latin typeface="Calibri" panose="020F0502020204030204" pitchFamily="34" charset="0"/>
              </a:rPr>
              <a:t>في مجال</a:t>
            </a:r>
            <a:r>
              <a:rPr lang="en-US" sz="1800" b="0" i="0" u="none" strike="noStrike" baseline="0" dirty="0">
                <a:solidFill>
                  <a:srgbClr val="00AF50"/>
                </a:solidFill>
                <a:latin typeface="Calibri" panose="020F0502020204030204" pitchFamily="34" charset="0"/>
              </a:rPr>
              <a:t> CVA </a:t>
            </a:r>
            <a:r>
              <a:rPr lang="en-US" sz="1800" b="0" i="0" u="none" strike="noStrike" baseline="0" dirty="0">
                <a:solidFill>
                  <a:srgbClr val="006FC0"/>
                </a:solidFill>
                <a:latin typeface="Calibri" panose="020F0502020204030204" pitchFamily="34" charset="0"/>
              </a:rPr>
              <a:t>في كل من السياقين الإنساني والتنموي. </a:t>
            </a:r>
            <a:endParaRPr lang="en-CH" sz="1800" b="0" i="0" u="none" strike="noStrike" baseline="0" dirty="0">
              <a:solidFill>
                <a:srgbClr val="006FC0"/>
              </a:solidFill>
              <a:latin typeface="Calibri" panose="020F0502020204030204" pitchFamily="34" charset="0"/>
            </a:endParaRPr>
          </a:p>
          <a:p>
            <a:endParaRPr lang="en-CH" altLang="en-US" sz="1800" b="0" i="0" u="none" strike="noStrike" baseline="0" dirty="0">
              <a:solidFill>
                <a:srgbClr val="006FC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تحويل النظم والعمليات والأدوات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من خلال تحويل النظم والعمليات والأدوات، يتم تعميم CVA في جميع أنحاء الحركة، مع قيام خدمات الدعم بدور متقدم في تصميم وتقديم CVA.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(M) يتم تطوير عمليات صنع قرار مرنة ومناسبة تكون مرنة بما يكفي للاستجابة للسياقات سريعة التغير والاحتياجات المتطورة على أرض الواقع، مع الحفاظ على المساءلة والشفافية في تقديم CVA.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يتم تعزيز أدوار ومسؤوليات خدمات الدعم، بما في ذلك المشتريات والمالية والشؤون القانونية وإدارة المعلومات، </a:t>
            </a:r>
            <a:r>
              <a:rPr lang="en-US" sz="1800" b="0" i="0" u="none" strike="noStrike" baseline="0" dirty="0">
                <a:solidFill>
                  <a:srgbClr val="00AF50"/>
                </a:solidFill>
                <a:latin typeface="Calibri" panose="020F0502020204030204" pitchFamily="34" charset="0"/>
              </a:rPr>
              <a:t>مما يسمح للحركة بتلبية الطلب المتزايد على CVA بفعالية وكفاءة من خلال عمليات محوّرة تتناسب مع الغرض والحجم.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(G/M) يتم تعزيز التعاون والتنسيق بين مختلف الجهات المعنية المشاركة في تصميم </a:t>
            </a:r>
            <a:r>
              <a:rPr lang="en-US" sz="1800" b="0" i="0" u="none" strike="noStrike" baseline="0" dirty="0">
                <a:solidFill>
                  <a:srgbClr val="00AF50"/>
                </a:solidFill>
                <a:latin typeface="Calibri" panose="020F0502020204030204" pitchFamily="34" charset="0"/>
              </a:rPr>
              <a:t>وتقديم</a:t>
            </a:r>
            <a:r>
              <a:rPr lang="en-US" sz="1800" b="0" i="0" u="none" strike="noStrike" baseline="0" dirty="0">
                <a:solidFill>
                  <a:srgbClr val="6F2F9F"/>
                </a:solidFill>
                <a:latin typeface="Calibri" panose="020F0502020204030204" pitchFamily="34" charset="0"/>
              </a:rPr>
              <a:t> CVA</a:t>
            </a:r>
            <a:r>
              <a:rPr lang="en-US" sz="1800" b="0" i="0" u="none" strike="noStrike" baseline="0" dirty="0">
                <a:solidFill>
                  <a:srgbClr val="00AF50"/>
                </a:solidFill>
                <a:latin typeface="Calibri" panose="020F0502020204030204" pitchFamily="34" charset="0"/>
              </a:rPr>
              <a:t>، مما يزيل العزلة التشغيلية ويعزز نهجًا أكثر تماسكًا في البرمجة. </a:t>
            </a:r>
            <a:endParaRPr lang="en-CH" sz="1800" b="0" i="0" u="none" strike="noStrike" baseline="0" dirty="0">
              <a:solidFill>
                <a:srgbClr val="00AF50"/>
              </a:solidFill>
              <a:latin typeface="Calibri" panose="020F0502020204030204" pitchFamily="34" charset="0"/>
            </a:endParaRPr>
          </a:p>
          <a:p>
            <a:endParaRPr lang="en-CH"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en-US" sz="1800" b="1" i="0" u="none" strike="noStrike" baseline="0" dirty="0">
                <a:solidFill>
                  <a:srgbClr val="C00000"/>
                </a:solidFill>
                <a:latin typeface="Calibri" panose="020F0502020204030204" pitchFamily="34" charset="0"/>
              </a:rPr>
              <a:t>توفير الموارد من خلال الخبرة والتمويل </a:t>
            </a:r>
            <a:endParaRPr lang="en-US"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لضمان تقديم CVA في الوقت المناسب وبشكل مسؤول وعلى نطاق واسع، ستلتزم الحركة بتوفير الموارد المالية والبشرية الكافية لدعم بناء القدرات الفعالة لـ CVA على الصعيدين العالمي والمحلي.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يتم تمكين الإجراءات الاستباقية باستخدام CVA من خلال التمركز المسبق </a:t>
            </a:r>
            <a:r>
              <a:rPr lang="en-US" sz="1800" b="0" i="0" u="none" strike="noStrike" baseline="0" dirty="0">
                <a:solidFill>
                  <a:srgbClr val="00AF50"/>
                </a:solidFill>
                <a:latin typeface="Calibri" panose="020F0502020204030204" pitchFamily="34" charset="0"/>
              </a:rPr>
              <a:t>لأموال </a:t>
            </a:r>
            <a:r>
              <a:rPr lang="en-US" sz="1800" b="0" i="0" u="none" strike="noStrike" baseline="0" dirty="0" err="1">
                <a:solidFill>
                  <a:srgbClr val="00AF50"/>
                </a:solidFill>
                <a:latin typeface="Calibri" panose="020F0502020204030204" pitchFamily="34" charset="0"/>
              </a:rPr>
              <a:t>البرنامج </a:t>
            </a:r>
            <a:r>
              <a:rPr lang="en-US" sz="1800" b="0" i="0" u="none" strike="noStrike" baseline="0" dirty="0">
                <a:solidFill>
                  <a:srgbClr val="00AF50"/>
                </a:solidFill>
                <a:latin typeface="Calibri" panose="020F0502020204030204" pitchFamily="34" charset="0"/>
              </a:rPr>
              <a:t>على المستويات المحلية ومن خلال استثمار الحركة في آليات تجديد الأموال</a:t>
            </a:r>
            <a:r>
              <a:rPr lang="en-US" sz="1800" b="0" i="1"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(ل) تضمن الجمعيات الوطنية الخبرة الوطنية والإقليمية في مجال الخدمات المجتمعية من خلال الاستثمار في بناء قدرات الموظفين ودمج الخدمات المجتمعية في جميع الإدارات والفروع.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6F2F9F"/>
                </a:solidFill>
                <a:latin typeface="Calibri" panose="020F0502020204030204" pitchFamily="34" charset="0"/>
              </a:rPr>
              <a:t>(م) يتم تصميم وتنفيذ أنشطة القيمة المضافة المجتمعية (CVA) المسؤولة والمناسبة من حيث التوقيت والقابلة للتطوير من قبل الموظفين والمتطوعين في جميع أنحاء الحركة، الذين لديهم إمكانية الوصول إلى تدريب ممول بشكل مناسب ومسارات تعليمية ديناميكية.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(G&amp;M) </a:t>
            </a:r>
            <a:r>
              <a:rPr lang="en-US" sz="1800" b="0" i="0" u="none" strike="noStrike" baseline="0" dirty="0">
                <a:solidFill>
                  <a:srgbClr val="00AF50"/>
                </a:solidFill>
                <a:latin typeface="Calibri" panose="020F0502020204030204" pitchFamily="34" charset="0"/>
              </a:rPr>
              <a:t>يتم تمويل </a:t>
            </a:r>
            <a:r>
              <a:rPr lang="en-US" sz="1800" b="0" i="0" u="none" strike="noStrike" baseline="0" dirty="0">
                <a:solidFill>
                  <a:srgbClr val="00AF50"/>
                </a:solidFill>
                <a:latin typeface="Calibri" panose="020F0502020204030204" pitchFamily="34" charset="0"/>
              </a:rPr>
              <a:t>برامج </a:t>
            </a:r>
            <a:r>
              <a:rPr lang="en-US" sz="1800" b="0" i="0" u="none" strike="noStrike" baseline="0" dirty="0">
                <a:solidFill>
                  <a:srgbClr val="00AF50"/>
                </a:solidFill>
                <a:latin typeface="Calibri" panose="020F0502020204030204" pitchFamily="34" charset="0"/>
              </a:rPr>
              <a:t>العمل التطوعي المجتمعي</a:t>
            </a:r>
            <a:r>
              <a:rPr lang="en-US" sz="1800" b="0" i="0" u="none" strike="noStrike" baseline="0" dirty="0">
                <a:solidFill>
                  <a:srgbClr val="00AF50"/>
                </a:solidFill>
                <a:latin typeface="Calibri" panose="020F0502020204030204" pitchFamily="34" charset="0"/>
              </a:rPr>
              <a:t> (CVAP) </a:t>
            </a:r>
            <a:r>
              <a:rPr lang="en-US" sz="1800" b="0" i="0" u="none" strike="noStrike" baseline="0" dirty="0" err="1">
                <a:solidFill>
                  <a:srgbClr val="00AF50"/>
                </a:solidFill>
                <a:latin typeface="Calibri" panose="020F0502020204030204" pitchFamily="34" charset="0"/>
              </a:rPr>
              <a:t>والبرامج</a:t>
            </a:r>
            <a:r>
              <a:rPr lang="en-US" sz="1800" b="0" i="0" u="none" strike="noStrike" baseline="0" dirty="0">
                <a:solidFill>
                  <a:srgbClr val="00AF50"/>
                </a:solidFill>
                <a:latin typeface="Calibri" panose="020F0502020204030204" pitchFamily="34" charset="0"/>
              </a:rPr>
              <a:t> طويلة الأجل </a:t>
            </a:r>
            <a:r>
              <a:rPr lang="en-US" sz="1800" b="0" i="0" u="none" strike="noStrike" baseline="0" dirty="0">
                <a:solidFill>
                  <a:srgbClr val="00AF50"/>
                </a:solidFill>
                <a:latin typeface="Calibri" panose="020F0502020204030204" pitchFamily="34" charset="0"/>
              </a:rPr>
              <a:t>التي تقدم العمل التطوعي المجتمعي من خلال </a:t>
            </a:r>
            <a:r>
              <a:rPr lang="en-US" sz="1800" b="0" i="0" u="none" strike="noStrike" baseline="0" dirty="0">
                <a:solidFill>
                  <a:srgbClr val="6F2F9F"/>
                </a:solidFill>
                <a:latin typeface="Calibri" panose="020F0502020204030204" pitchFamily="34" charset="0"/>
              </a:rPr>
              <a:t>مقترحات مشتركة يتم تطويرها ودعمها من قبل أعضاء الحركة. </a:t>
            </a:r>
            <a:endParaRPr lang="en-CH" altLang="en-US" sz="1800" b="0" i="0" u="none" strike="noStrike" baseline="0" dirty="0">
              <a:solidFill>
                <a:srgbClr val="000000"/>
              </a:solidFill>
              <a:latin typeface="Calibri" panose="020F0502020204030204" pitchFamily="34" charset="0"/>
              <a:ea typeface="MS PGothic" panose="020B0600070205080204" pitchFamily="34" charset="-128"/>
            </a:endParaRPr>
          </a:p>
          <a:p>
            <a:endParaRPr lang="en-CH" altLang="en-US" sz="1400" b="1" dirty="0">
              <a:ea typeface="MS PGothic" panose="020B0600070205080204" pitchFamily="34" charset="-128"/>
            </a:endParaRPr>
          </a:p>
          <a:p>
            <a:r>
              <a:rPr lang="en-US" altLang="en-US" sz="1400" b="1" dirty="0">
                <a:ea typeface="MS PGothic" panose="020B0600070205080204" pitchFamily="34" charset="-128"/>
              </a:rPr>
              <a:t> </a:t>
            </a:r>
            <a:endParaRPr lang="en-CH" altLang="en-US" sz="1400" b="1" dirty="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الاستفادة من قوتنا الجماعية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إن</a:t>
            </a:r>
            <a:r>
              <a:rPr lang="en-US" sz="1800" b="0" i="1" u="none" strike="noStrike" baseline="0" dirty="0">
                <a:solidFill>
                  <a:srgbClr val="000000"/>
                </a:solidFill>
                <a:latin typeface="Calibri" panose="020F0502020204030204" pitchFamily="34" charset="0"/>
              </a:rPr>
              <a:t> التعاون الداخلي للحركة والالتزام المشترك بإ</a:t>
            </a:r>
            <a:r>
              <a:rPr lang="en-US" sz="1800" b="0" i="1" u="none" strike="noStrike" baseline="0" dirty="0" err="1">
                <a:solidFill>
                  <a:srgbClr val="000000"/>
                </a:solidFill>
                <a:latin typeface="Calibri" panose="020F0502020204030204" pitchFamily="34" charset="0"/>
              </a:rPr>
              <a:t>عطاء الأولوية </a:t>
            </a:r>
            <a:r>
              <a:rPr lang="en-US" sz="1800" b="0" i="1" u="none" strike="noStrike" baseline="0" dirty="0">
                <a:solidFill>
                  <a:srgbClr val="000000"/>
                </a:solidFill>
                <a:latin typeface="Calibri" panose="020F0502020204030204" pitchFamily="34" charset="0"/>
              </a:rPr>
              <a:t>لخدمات التطوع المدني وتوسيع نطاقها يعززان تقديم المساعدة الإنسانية ويضعان الحركة في موقع الشريك المفضل على الصعيدين المحلي والعالمي.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يتم تعزيز تقديم المساعدة الإنسانية في حالات الطوارئ وتأثيرها من خلال شراكات طويلة الأجل تقيمها الجمعيات الوطنية مع الجهات الفاعلة المحلية والسلطات العامة، بما في ذلك استخدام المساعدة الإنسانية في حالات الطوارئ ضمن آليات الحماية الاجتماعية القائمة وأنظمة الاستجابة للصدمات.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(L&amp;G) موظفو الحركة مجهزون ومستعدون لقيادة </a:t>
            </a:r>
            <a:r>
              <a:rPr lang="en-US" sz="1800" b="0" i="0" u="none" strike="noStrike" baseline="0" dirty="0">
                <a:solidFill>
                  <a:srgbClr val="00AF50"/>
                </a:solidFill>
                <a:latin typeface="Calibri" panose="020F0502020204030204" pitchFamily="34" charset="0"/>
              </a:rPr>
              <a:t>أدوار تنسيق المساعدة النقدية في حالات الطوارئ على المستويات الوطنية والإقليمية والعالمية.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يتم تقديم المساعدة الإنسانية في حالات الطوارئ على نطاق واسع وبشكل مكمل لأشكال المساعدة الأخرى، مع </a:t>
            </a:r>
            <a:r>
              <a:rPr lang="en-US" sz="1800" b="0" i="0" u="none" strike="noStrike" baseline="0" dirty="0" err="1">
                <a:solidFill>
                  <a:srgbClr val="00AF50"/>
                </a:solidFill>
                <a:latin typeface="Calibri" panose="020F0502020204030204" pitchFamily="34" charset="0"/>
              </a:rPr>
              <a:t>إعطاء</a:t>
            </a:r>
            <a:r>
              <a:rPr lang="en-US" sz="1800" b="0" i="0" u="none" strike="noStrike" baseline="0" dirty="0">
                <a:solidFill>
                  <a:srgbClr val="00AF50"/>
                </a:solidFill>
                <a:latin typeface="Calibri" panose="020F0502020204030204" pitchFamily="34" charset="0"/>
              </a:rPr>
              <a:t> أعضاء الحركة </a:t>
            </a:r>
            <a:r>
              <a:rPr lang="en-US" sz="1800" b="0" i="0" u="none" strike="noStrike" baseline="0" dirty="0" err="1">
                <a:solidFill>
                  <a:srgbClr val="00AF50"/>
                </a:solidFill>
                <a:latin typeface="Calibri" panose="020F0502020204030204" pitchFamily="34" charset="0"/>
              </a:rPr>
              <a:t>الأولوية </a:t>
            </a:r>
            <a:r>
              <a:rPr lang="en-US" sz="1800" b="0" i="0" u="none" strike="noStrike" baseline="0" dirty="0">
                <a:solidFill>
                  <a:srgbClr val="00AF50"/>
                </a:solidFill>
                <a:latin typeface="Calibri" panose="020F0502020204030204" pitchFamily="34" charset="0"/>
              </a:rPr>
              <a:t>للتنسيق الداخلي في العمليات الثنائية والمتعددة الأطراف.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يتم تحسين سرعة وانتشار ومساءلة الاستجابات الإنسانية التي تقدم المساعدة النقدية المؤقتة من خلال تطوير وصيانة الشراكات الاستراتيجية، التي يتم تحديثها مع تطور السياقات العالمية. </a:t>
            </a:r>
            <a:endParaRPr lang="en-CH" sz="1800" b="0" i="0" u="none" strike="noStrike" baseline="0" dirty="0">
              <a:solidFill>
                <a:srgbClr val="00AF50"/>
              </a:solidFill>
              <a:latin typeface="Calibri" panose="020F0502020204030204" pitchFamily="34" charset="0"/>
            </a:endParaRPr>
          </a:p>
          <a:p>
            <a:endParaRPr lang="en-CH" altLang="en-US" sz="1800" b="0" i="0" u="none" strike="noStrike" baseline="0" dirty="0">
              <a:solidFill>
                <a:srgbClr val="00AF50"/>
              </a:solidFill>
              <a:latin typeface="Calibri" panose="020F0502020204030204" pitchFamily="34" charset="0"/>
              <a:ea typeface="MS PGothic" panose="020B0600070205080204" pitchFamily="34" charset="-128"/>
            </a:endParaRPr>
          </a:p>
          <a:p>
            <a:r>
              <a:rPr lang="fi-FI" sz="1800" b="1" i="0" u="none" strike="noStrike" baseline="0" dirty="0">
                <a:solidFill>
                  <a:srgbClr val="C00000"/>
                </a:solidFill>
                <a:latin typeface="Calibri" panose="020F0502020204030204" pitchFamily="34" charset="0"/>
              </a:rPr>
              <a:t>القيام بعمل أفضل، والوصول إلى المزيد </a:t>
            </a:r>
            <a:endParaRPr lang="fi-FI" sz="1800" b="1" i="0" u="none" strike="noStrike" baseline="0" dirty="0">
              <a:solidFill>
                <a:srgbClr val="000000"/>
              </a:solidFill>
              <a:latin typeface="Calibri" panose="020F0502020204030204" pitchFamily="34" charset="0"/>
            </a:endParaRPr>
          </a:p>
          <a:p>
            <a:r>
              <a:rPr lang="en-US" sz="1800" b="0" i="1" u="none" strike="noStrike" baseline="0" dirty="0">
                <a:solidFill>
                  <a:srgbClr val="000000"/>
                </a:solidFill>
                <a:latin typeface="Calibri" panose="020F0502020204030204" pitchFamily="34" charset="0"/>
              </a:rPr>
              <a:t>في سعيها لتحسين المساءلة عن المساعدة الإنسانية في حالات الطوارئ وتمكين المجتمعات المحلية في قلب الاستجابة، ستستثمر الحركة في تطوير التعلم القائم على الأدلة وتسخير </a:t>
            </a:r>
            <a:r>
              <a:rPr lang="en-US" sz="1800" b="0" i="1" u="none" strike="noStrike" baseline="0" dirty="0">
                <a:solidFill>
                  <a:srgbClr val="000000"/>
                </a:solidFill>
                <a:latin typeface="Calibri" panose="020F0502020204030204" pitchFamily="34" charset="0"/>
              </a:rPr>
              <a:t>الابتكار </a:t>
            </a:r>
            <a:r>
              <a:rPr lang="en-US" sz="1800" b="0" i="1" u="none" strike="noStrike" baseline="0" dirty="0" err="1">
                <a:solidFill>
                  <a:srgbClr val="000000"/>
                </a:solidFill>
                <a:latin typeface="Calibri" panose="020F0502020204030204" pitchFamily="34" charset="0"/>
              </a:rPr>
              <a:t>الذي يركز على الناس</a:t>
            </a:r>
            <a:r>
              <a:rPr lang="en-US" sz="1800" b="0" i="1" u="none" strike="noStrike" baseline="0" dirty="0">
                <a:solidFill>
                  <a:srgbClr val="00000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الناس في الصدارة - تصميم خدمات الرعاية الإنسانية وتوجيهها ومراقبتها؛ يتم تمكينهم من خلال مشاركة أكبر لمتطوعي الجمعيات الوطنية وإعطاء الحركة </a:t>
            </a:r>
            <a:r>
              <a:rPr lang="en-US" sz="1800" b="0" i="0" u="none" strike="noStrike" baseline="0" dirty="0" err="1">
                <a:solidFill>
                  <a:srgbClr val="006FC0"/>
                </a:solidFill>
                <a:latin typeface="Calibri" panose="020F0502020204030204" pitchFamily="34" charset="0"/>
              </a:rPr>
              <a:t>الأولوية </a:t>
            </a:r>
            <a:r>
              <a:rPr lang="en-US" sz="1800" b="0" i="0" u="none" strike="noStrike" baseline="0" dirty="0">
                <a:solidFill>
                  <a:srgbClr val="006FC0"/>
                </a:solidFill>
                <a:latin typeface="Calibri" panose="020F0502020204030204" pitchFamily="34" charset="0"/>
              </a:rPr>
              <a:t>للمجتمعات المحلية في قلب الاستجابة.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(G &amp; M) يتم تحقيق جودة CVA من خلال الاستثمار في ممارسات الرصد والتقييم الشاملة، مع تعزيز آليات المساءلة ووضع معايير دنيا لكل </a:t>
            </a:r>
            <a:r>
              <a:rPr lang="en-US" sz="1800" b="0" i="0" u="none" strike="noStrike" baseline="0" dirty="0" err="1">
                <a:solidFill>
                  <a:srgbClr val="00AF50"/>
                </a:solidFill>
                <a:latin typeface="Calibri" panose="020F0502020204030204" pitchFamily="34" charset="0"/>
              </a:rPr>
              <a:t>برنامج</a:t>
            </a:r>
            <a:r>
              <a:rPr lang="en-US" sz="1800" b="0" i="0" u="none" strike="noStrike" baseline="0" dirty="0">
                <a:solidFill>
                  <a:srgbClr val="00AF50"/>
                </a:solidFill>
                <a:latin typeface="Calibri" panose="020F0502020204030204" pitchFamily="34" charset="0"/>
              </a:rPr>
              <a:t>.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6FC0"/>
                </a:solidFill>
                <a:latin typeface="Calibri" panose="020F0502020204030204" pitchFamily="34" charset="0"/>
              </a:rPr>
              <a:t>(L) يتم جمع الخبرات والمعارف والمهارات المحلية ومشاركتها داخل الحركة ومع القطاع الإنساني الأوسع نطاقاً لتوجيه ممارسات التقييم والتقييم المستمر والسياسات والدعوة.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(ز) تعزز الحركة عقلية وثقافة التعلم القائم على الأدلة، وتسعى جاهدة إلى التحسين المستمر </a:t>
            </a:r>
            <a:r>
              <a:rPr lang="en-US" sz="1800" b="0" i="0" u="none" strike="noStrike" baseline="0" dirty="0">
                <a:solidFill>
                  <a:srgbClr val="00AF50"/>
                </a:solidFill>
                <a:latin typeface="Calibri" panose="020F0502020204030204" pitchFamily="34" charset="0"/>
              </a:rPr>
              <a:t>لتصميم </a:t>
            </a:r>
            <a:r>
              <a:rPr lang="en-US" sz="1800" b="0" i="0" u="none" strike="noStrike" baseline="0" dirty="0" err="1">
                <a:solidFill>
                  <a:srgbClr val="00AF50"/>
                </a:solidFill>
                <a:latin typeface="Calibri" panose="020F0502020204030204" pitchFamily="34" charset="0"/>
              </a:rPr>
              <a:t>البرامج </a:t>
            </a:r>
            <a:r>
              <a:rPr lang="en-US" sz="1800" b="0" i="0" u="none" strike="noStrike" baseline="0" dirty="0">
                <a:solidFill>
                  <a:srgbClr val="00AF50"/>
                </a:solidFill>
                <a:latin typeface="Calibri" panose="020F0502020204030204" pitchFamily="34" charset="0"/>
              </a:rPr>
              <a:t>وتنفيذها، وتستثمر في جدول أعمال بحثي يحدد الثغرات المعرفية والاتجاهات الناشئة في مجال الإصابة بالسكتة الدماغية.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(ز) </a:t>
            </a:r>
            <a:r>
              <a:rPr lang="en-US" sz="1800" b="0" i="0" u="none" strike="noStrike" baseline="0" dirty="0">
                <a:solidFill>
                  <a:srgbClr val="00AF50"/>
                </a:solidFill>
                <a:latin typeface="Calibri" panose="020F0502020204030204" pitchFamily="34" charset="0"/>
              </a:rPr>
              <a:t>تضمن </a:t>
            </a:r>
            <a:r>
              <a:rPr lang="en-US" sz="1800" b="0" i="0" u="none" strike="noStrike" baseline="0" dirty="0" err="1">
                <a:solidFill>
                  <a:srgbClr val="00AF50"/>
                </a:solidFill>
                <a:latin typeface="Calibri" panose="020F0502020204030204" pitchFamily="34" charset="0"/>
              </a:rPr>
              <a:t>المراكز</a:t>
            </a:r>
            <a:r>
              <a:rPr lang="en-US" sz="1800" b="0" i="0" u="none" strike="noStrike" baseline="0" dirty="0">
                <a:solidFill>
                  <a:srgbClr val="00AF50"/>
                </a:solidFill>
                <a:latin typeface="Calibri" panose="020F0502020204030204" pitchFamily="34" charset="0"/>
              </a:rPr>
              <a:t> الإقليمية والعالمية </a:t>
            </a:r>
            <a:r>
              <a:rPr lang="en-US" sz="1800" b="0" i="0" u="none" strike="noStrike" baseline="0" dirty="0">
                <a:solidFill>
                  <a:srgbClr val="00AF50"/>
                </a:solidFill>
                <a:latin typeface="Calibri" panose="020F0502020204030204" pitchFamily="34" charset="0"/>
              </a:rPr>
              <a:t>تبادل خبرات الحركة وتعلمها وتعزيزها ونشرها عبر قنوات مختلفة، مثل المنشورات التي يراجعها الأقران والفعاليات التعليمية والمنصات الإلكترونية.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(M+G+L): يتم تحسين جودة CVA في كل من البرمجة والأنظمة باستمرار من خلال التركيز على الابتكار على نطاق الحركة، </a:t>
            </a:r>
            <a:r>
              <a:rPr lang="en-US" sz="1800" b="0" i="0" u="none" strike="noStrike" baseline="0" dirty="0">
                <a:solidFill>
                  <a:srgbClr val="006FC0"/>
                </a:solidFill>
                <a:latin typeface="Calibri" panose="020F0502020204030204" pitchFamily="34" charset="0"/>
              </a:rPr>
              <a:t>والذي يتم تعزيزه من خلال الإدارة التكيفية وثقافة الإبداع والتفكير التصميمي الديناميكي والاستخدام المقبول للتكنولوجيات الجديدة. </a:t>
            </a:r>
            <a:endParaRPr lang="en-US" sz="1800" b="0" i="0" u="none" strike="noStrike" baseline="0" dirty="0">
              <a:solidFill>
                <a:srgbClr val="000000"/>
              </a:solidFill>
              <a:latin typeface="Calibri" panose="020F0502020204030204" pitchFamily="34" charset="0"/>
            </a:endParaRPr>
          </a:p>
          <a:p>
            <a:r>
              <a:rPr lang="en-US" sz="1800" b="0" i="0" u="none" strike="noStrike" baseline="0" dirty="0">
                <a:solidFill>
                  <a:srgbClr val="00AF50"/>
                </a:solidFill>
                <a:latin typeface="Calibri" panose="020F0502020204030204" pitchFamily="34" charset="0"/>
              </a:rPr>
              <a:t>(M+ G+L): يتم الاستفادة من الابتكارات الرقمية لتحسين تقديم CVA، والمساعدة في معالجة الفجوة الرقمية، </a:t>
            </a:r>
            <a:r>
              <a:rPr lang="en-US" sz="1800" b="0" i="0" u="none" strike="noStrike" baseline="0" dirty="0">
                <a:solidFill>
                  <a:srgbClr val="006FC0"/>
                </a:solidFill>
                <a:latin typeface="Calibri" panose="020F0502020204030204" pitchFamily="34" charset="0"/>
              </a:rPr>
              <a:t>وتعزيز الشمول المالي حيثما كان ذلك ممكناً ومتاحاً للمجتمعات المتضررة من الأزمات. </a:t>
            </a:r>
            <a:endParaRPr lang="en-US" altLang="en-US" sz="1400" dirty="0">
              <a:ea typeface="MS PGothic" panose="020B0600070205080204" pitchFamily="34" charset="-128"/>
            </a:endParaRPr>
          </a:p>
        </p:txBody>
      </p:sp>
      <p:sp>
        <p:nvSpPr>
          <p:cNvPr id="63492" name="Slide Number Placeholder 3">
            <a:extLst>
              <a:ext uri="{FF2B5EF4-FFF2-40B4-BE49-F238E27FC236}">
                <a16:creationId xmlns:a16="http://schemas.microsoft.com/office/drawing/2014/main" id="{45CBA3B5-CAAB-09E1-F290-5772A1A1B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t>25</a:t>
            </a:fld>
            <a:endParaRPr lang="en-US" altLang="ru-RU"/>
          </a:p>
        </p:txBody>
      </p:sp>
    </p:spTree>
  </p:cSld>
  <p:clrMapOvr>
    <a:masterClrMapping/>
  </p:clrMapOvr>
</p:notes>
</file>

<file path=ppt/notesSlides/notesSlide21.xml><?xml version="1.0" encoding="utf-8"?>
<p:notes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53F68EE5-04A8-D0A1-B78F-31927D71DE5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448B4FD9-632F-8F8C-9DA3-9C508C00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H" altLang="en-CH" sz="1400" dirty="0"/>
              <a:t>مجتمع </a:t>
            </a:r>
            <a:r>
              <a:rPr lang="en-CH" altLang="en-CH" sz="1400" dirty="0" err="1"/>
              <a:t>حركة </a:t>
            </a:r>
            <a:r>
              <a:rPr lang="en-CH" altLang="en-CH" sz="1400" dirty="0"/>
              <a:t>النقد - </a:t>
            </a:r>
            <a:r>
              <a:rPr lang="en-US" sz="1400" dirty="0">
                <a:hlinkClick r:id="rId3"/>
              </a:rPr>
              <a:t>Red-Cross-Cash-Community_v11-1.pdf (cash-hub.org)</a:t>
            </a:r>
            <a:endParaRPr lang="en-US" altLang="en-CH" sz="1400" dirty="0">
              <a:ea typeface="MS PGothic" panose="020B0600070205080204" pitchFamily="34" charset="-128"/>
              <a:cs typeface="Calibri" panose="020F0502020204030204" pitchFamily="34" charset="0"/>
            </a:endParaRPr>
          </a:p>
          <a:p>
            <a:endParaRPr lang="en-CH" altLang="en-US" sz="1400" dirty="0"/>
          </a:p>
          <a:p>
            <a:r>
              <a:rPr lang="en-US" sz="1400" dirty="0"/>
              <a:t>العضوية وكيفية المشاركة يمكن لأعضاء الحركة والموظفين والمتطوعين والقادة الانضمام إلى مجتمع النقد. تشمل العضوية التسجيل في Cash Hub للانضمام إلى المحادثات والوصول إلى الموارد. </a:t>
            </a:r>
            <a:endParaRPr lang="en-CH" sz="1400" dirty="0"/>
          </a:p>
          <a:p>
            <a:r>
              <a:rPr lang="en-US" sz="1400" dirty="0"/>
              <a:t>• يساهم الأعضاء بمعرفتهم وخبراتهم من </a:t>
            </a:r>
            <a:r>
              <a:rPr lang="en-US" sz="1400" dirty="0" err="1"/>
              <a:t>برامجهم</a:t>
            </a:r>
            <a:r>
              <a:rPr lang="en-US" sz="1400" dirty="0"/>
              <a:t> النقدية </a:t>
            </a:r>
            <a:r>
              <a:rPr lang="en-US" sz="1400" dirty="0"/>
              <a:t>إلى الجمعيات الوطنية الأخرى والحركة والممارسين النقديين الآخرين. </a:t>
            </a:r>
            <a:endParaRPr lang="en-CH" sz="1400" dirty="0"/>
          </a:p>
          <a:p>
            <a:r>
              <a:rPr lang="en-US" sz="1400" dirty="0"/>
              <a:t>• يقدم الأعضاء محتوى عن </a:t>
            </a:r>
            <a:r>
              <a:rPr lang="en-US" sz="1400" dirty="0" err="1"/>
              <a:t>برنامجهم</a:t>
            </a:r>
            <a:r>
              <a:rPr lang="en-US" sz="1400" dirty="0"/>
              <a:t> النقدي </a:t>
            </a:r>
            <a:r>
              <a:rPr lang="en-US" sz="1400" dirty="0"/>
              <a:t>لدعم الآخرين وتقديم نبذة عن جمعيتهم الوطنية والحركة. </a:t>
            </a:r>
            <a:endParaRPr lang="en-CH" sz="1400" dirty="0"/>
          </a:p>
          <a:p>
            <a:r>
              <a:rPr lang="en-US" sz="1400" dirty="0"/>
              <a:t>• يقدم الأعضاء الدعم لأقرانهم من خلال مشاركة معارفهم وطرح الأسئلة أو عرض المشكلات التي يواجهونها في </a:t>
            </a:r>
            <a:r>
              <a:rPr lang="en-US" sz="1400" dirty="0" err="1"/>
              <a:t>برامجهم </a:t>
            </a:r>
            <a:r>
              <a:rPr lang="en-US" sz="1400" dirty="0"/>
              <a:t>عبر منتدى Cash Hub عبر الإنترنت. يمكن للأعضاء التعلم من أقرانهم وقراءة المناقشات الحالية. </a:t>
            </a:r>
            <a:endParaRPr lang="en-CH" sz="1400" dirty="0"/>
          </a:p>
          <a:p>
            <a:r>
              <a:rPr lang="en-US" sz="1400" dirty="0"/>
              <a:t>• يشارك الأعضاء أيضًا ويكتشفون الأخبار والوظائف والفعاليات وفرص التدريب ذات الصلة بالنقدية داخل الحركة. إليك مقطع فيديو يشرح المزيد عن منصة Cash Hub.</a:t>
            </a:r>
            <a:endParaRPr lang="en-CH" sz="1400" dirty="0"/>
          </a:p>
          <a:p>
            <a:r>
              <a:rPr lang="en-US" sz="1400" dirty="0"/>
              <a:t>• سيتعرف الأعضاء على تجربة الحركة في مجال النقدية في مجموعة من المجالات المواضيعية أو الجغرافية، والبحث حسب الموضوع أو المنطقة أو باستخدام الكلمات الرئيسية أو سنة النشر أو نوع الوثيقة، مثل المقالات ودراسات الحالة والتقييم والتعلم والبحث والأدوات والفيديو. </a:t>
            </a:r>
            <a:endParaRPr lang="en-CH" sz="1400" dirty="0"/>
          </a:p>
          <a:p>
            <a:r>
              <a:rPr lang="en-US" sz="1400" dirty="0"/>
              <a:t>• يمكن للأعضاء الوصول إلى </a:t>
            </a:r>
            <a:r>
              <a:rPr lang="en-US" sz="1400" dirty="0"/>
              <a:t>مجموعة أدوات</a:t>
            </a:r>
            <a:r>
              <a:rPr lang="en-US" sz="1400" dirty="0"/>
              <a:t> النقد في حالات الطوارئ (</a:t>
            </a:r>
            <a:r>
              <a:rPr lang="en-US" sz="1400" dirty="0" err="1"/>
              <a:t>CiE</a:t>
            </a:r>
            <a:r>
              <a:rPr lang="en-US" sz="1400" dirty="0"/>
              <a:t>) وأحدث </a:t>
            </a:r>
            <a:r>
              <a:rPr lang="en-US" sz="1400" dirty="0"/>
              <a:t>إرشادات </a:t>
            </a:r>
            <a:r>
              <a:rPr lang="en-US" sz="1400" dirty="0" err="1"/>
              <a:t>البرنامج </a:t>
            </a:r>
            <a:r>
              <a:rPr lang="en-US" sz="1400" dirty="0"/>
              <a:t>بشأن النقد في الحركة</a:t>
            </a:r>
            <a:endParaRPr lang="en-CH" sz="1400" dirty="0"/>
          </a:p>
          <a:p>
            <a:endParaRPr lang="en-CH" altLang="en-US" sz="1400" dirty="0"/>
          </a:p>
          <a:p>
            <a:r>
              <a:rPr lang="en-US" sz="1400" b="1" dirty="0"/>
              <a:t>التنسيق الإقليمي – مجتمع الممارسات (COPs) </a:t>
            </a:r>
            <a:r>
              <a:rPr lang="en-CH" sz="1400" dirty="0"/>
              <a:t>- </a:t>
            </a:r>
            <a:r>
              <a:rPr lang="en-US" sz="1400" dirty="0"/>
              <a:t>تم إنشاء مجتمع الممارسات (COPs) لتوفير الخبرة على المستوى الإقليمي من أجل تحقيق نتائج الإطار الاستراتيجي النقدي للحركة الدولية للصليب الأحمر والهلال الأحمر وبناء شبكة من الجمعيات الوطنية (NS) والممارسين لتبادل المعرفة والدعوة لدعم استخدام النقد. من المتوقع أن يحقق مجتمع الممارسات </a:t>
            </a:r>
            <a:r>
              <a:rPr lang="en-US" sz="1400" dirty="0"/>
              <a:t>نتائج </a:t>
            </a:r>
            <a:r>
              <a:rPr lang="en-US" sz="1400" dirty="0"/>
              <a:t>محددة </a:t>
            </a:r>
            <a:r>
              <a:rPr lang="en-US" sz="1400" dirty="0" err="1"/>
              <a:t>على المستوى الإقليمي </a:t>
            </a:r>
            <a:r>
              <a:rPr lang="en-US" sz="1400" dirty="0"/>
              <a:t>تدفع الحركة نحو </a:t>
            </a:r>
            <a:r>
              <a:rPr lang="en-US" sz="1400" dirty="0" err="1"/>
              <a:t>تحقيق النتائج.</a:t>
            </a:r>
            <a:r>
              <a:rPr lang="en-US" sz="1400" dirty="0"/>
              <a:t>قد تكلف مجموعة الممارسات مجموعة العمل المعنية بالنقدية بمخرجات محددة، أو العكس، و/أو قد توصي المجموعة بمخرجات من وجهة نظرها </a:t>
            </a:r>
            <a:r>
              <a:rPr lang="en-US" sz="1400" dirty="0" err="1"/>
              <a:t>لإعطائها الأولوية. </a:t>
            </a:r>
            <a:r>
              <a:rPr lang="en-US" sz="1400" dirty="0"/>
              <a:t>ومن المتوقع أن يكون لكل منطقة من المناطق الخمس (5) التابعة للاتحاد الدولي لجمعيات الصليب الأحمر والهلال الأحمر مجموعة عمل. وتشمل هذه المناطق أفريقيا والأمريكتين وآسيا والمحيط الهادئ وأوروبا والشرق الأوسط/شمال أفريقيا. وسيكون تمثيل اللجنة الدولية للصليب الأحمر ضمن هذه المناطق. وحيثما أمكن، سيكون مركز التنسيق النقدي للاتحاد الدولي لجمعيات الصليب الأحمر والهلال الأحمر في المنطقة مسؤولاً عن إنشاء مجتمع الممارسة. ثم يضع الفريق اختصاصاته ويعين رئيسه ويؤكد معايير عضوية أعضاء الفريق وعضويتهم.</a:t>
            </a:r>
            <a:endParaRPr lang="en-CH" sz="1400" dirty="0"/>
          </a:p>
          <a:p>
            <a:endParaRPr lang="en-CH" altLang="en-US" sz="1400" dirty="0"/>
          </a:p>
          <a:p>
            <a:r>
              <a:rPr lang="en-US" sz="1400" b="1" dirty="0"/>
              <a:t>التنسيق الفني العالمي لمجال أو مهمة محددة - الأفرقة العاملة الفنية (TWG) </a:t>
            </a:r>
            <a:r>
              <a:rPr lang="en-CH" sz="1400" b="1" dirty="0"/>
              <a:t>- </a:t>
            </a:r>
            <a:r>
              <a:rPr lang="en-US" sz="1400" dirty="0"/>
              <a:t>يتم إنشاء الأفرقة العاملة الفنية (TWG) من قبل الأفرقة العاملة النقدية (CPWG) لتوفير الخبرة الفنية المحددة لتحقيق نتيجة محددة للإطار الاستراتيجي النقدي للحركة الدولية للصليب الأحمر والهلال الأحمر. ومن المتوقع أن تحقق الأفرقة العاملة الفنية نتائج محددة تدفع الحركة نحو تحقيق النتائج. قد تكلف مجموعة الأقران النقدية (CPWG) الفريق العامل الفني بمخرجات محددة، و/أو قد يوصي الفريق بمخرجات من وجهة نظره </a:t>
            </a:r>
            <a:r>
              <a:rPr lang="en-US" sz="1400" dirty="0" err="1"/>
              <a:t>لإعطائها الأولوية. </a:t>
            </a:r>
            <a:r>
              <a:rPr lang="en-US" sz="1400" dirty="0"/>
              <a:t>يتم إنشاء الفريق العامل الفني طالما رأت مجموعة الأقران النقدية (CPWG) ذلك ضروريًا. يتم إنشاء أو حل الفريق العامل الفني (TWG) من قبل مجموعة الأقران النقدية (CPWG). ستقوم مجموعة الأقران النقدية (CPWG) بمراجعة وتأييد المخرجات المحددة التي طورها الفريق العامل الفني. الفرق العاملة الفنية الحالية هي الاستعداد النقدي، وإدارة البيانات/إدارة المعلومات، والتدريب.</a:t>
            </a:r>
            <a:endParaRPr lang="en-CH" sz="1400" dirty="0"/>
          </a:p>
          <a:p>
            <a:endParaRPr lang="en-CH" altLang="en-US" sz="1400" b="1" dirty="0"/>
          </a:p>
          <a:p>
            <a:r>
              <a:rPr lang="en-US" sz="1400" b="1" dirty="0"/>
              <a:t>التنسيق الفني الاستراتيجي العالمي – مجموعة العمل النقدية النظيرة (CPWG) </a:t>
            </a:r>
            <a:r>
              <a:rPr lang="en-CH" sz="1400" b="1" dirty="0"/>
              <a:t>- </a:t>
            </a:r>
            <a:r>
              <a:rPr lang="en-US" sz="1400" dirty="0"/>
              <a:t>مجموعة العمل النقدية النظيرة (CPWG) هي مجموعة أساسية من أصحاب المصلحة في حركة الصليب الأحمر والهلال الأحمر الدولية، ولديها خبرة في مجال المساعدة النقدية والقسائم (CVA). يجتمع الفريق بانتظام كأقران للتعاون في مجال الاستراتيجية والتوجيه والأدوات، وتوفير القيادة الفنية، وتشجيع الحركة وتزويدها بالقدرات المؤسسية في مجال المساعدة النقدية والقسائم، وتوجيه الإطار الاستراتيجي النقدي للحركة والمساهمة فيه. يتلقى فريق العمل النقدي النظير (CPWG) المعلومات من الأفرقة الفنية والإقليمية ويقدم التوجيه والإرشادات العامة لهذه الأفرقة. يضمن الأعضاء الفرديون في مجموعة العمل النقدية الربط مع المجموعة الاستشارية الفنية لشراكات التعلم النقدي لضمان تطبيق المعايير والممارسات الجيدة على نطاق القطاع وتبادل خبرات الحركة.</a:t>
            </a:r>
            <a:endParaRPr lang="en-CH" sz="1400" dirty="0"/>
          </a:p>
          <a:p>
            <a:endParaRPr lang="en-CH" altLang="en-US" sz="1400" b="1" dirty="0"/>
          </a:p>
          <a:p>
            <a:r>
              <a:rPr lang="en-US" sz="1400" b="1" dirty="0"/>
              <a:t>الاستراتيجية العالمية - المجموعة الاستشارية النقدية (AG) </a:t>
            </a:r>
            <a:r>
              <a:rPr lang="en-CH" sz="1400" b="1" dirty="0"/>
              <a:t>- </a:t>
            </a:r>
            <a:r>
              <a:rPr lang="en-US" sz="1400" dirty="0"/>
              <a:t>المجموعة الاستشارية النقدية (AG) هي مجموعة رفيعة المستوى من قادة حركة الصليب الأحمر والهلال الأحمر الدولية، أنشئت لتوفير التوجيه الاستراتيجي لمركز النقد الذي يستضيفه الصليب الأحمر البريطاني، وكذلك لدعم تنفيذ الحركة للالتزامات والطموحات العالمية لتوسيع نطاق المساعدة النقدية والقسائم (CVA). يدعم الأعضاء المساعدة النقدية والقسائم في الحركة، ويؤثرون على التزام ودعم قادة الصليب الأحمر والهلال الأحمر، ويعززون مكانة الحركة كجهة فاعلة عالمية في مجال المساعدات النقدية وشريك مفضل. تجدر الإشارة إلى أن المجموعة الاستشارية ليست هيئة قانونية رسمية تابعة للحركة، وبالتالي، فهي لا تتحمل </a:t>
            </a:r>
            <a:r>
              <a:rPr lang="en-US" sz="1400" dirty="0"/>
              <a:t>مسؤوليات </a:t>
            </a:r>
            <a:r>
              <a:rPr lang="en-US" sz="1400" dirty="0"/>
              <a:t>رسمية </a:t>
            </a:r>
            <a:r>
              <a:rPr lang="en-US" sz="1400" dirty="0" err="1"/>
              <a:t>في اتخاذ القرارات</a:t>
            </a:r>
            <a:r>
              <a:rPr lang="en-US" sz="1400" dirty="0"/>
              <a:t>.</a:t>
            </a:r>
            <a:endParaRPr lang="en-CH" sz="1400" dirty="0"/>
          </a:p>
          <a:p>
            <a:endParaRPr lang="en-US" altLang="en-US" sz="1400" b="1" dirty="0"/>
          </a:p>
        </p:txBody>
      </p:sp>
      <p:sp>
        <p:nvSpPr>
          <p:cNvPr id="63492" name="Slide Number Placeholder 3">
            <a:extLst>
              <a:ext uri="{FF2B5EF4-FFF2-40B4-BE49-F238E27FC236}">
                <a16:creationId xmlns:a16="http://schemas.microsoft.com/office/drawing/2014/main" id="{45CBA3B5-CAAB-09E1-F290-5772A1A1B0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0C373B7-20B9-45EA-9369-97EDA8329B0C}" type="slidenum">
              <a:rPr lang="en-US" altLang="ru-RU" smtClean="0"/>
              <a:t>26</a:t>
            </a:fld>
            <a:endParaRPr lang="en-US" altLang="ru-RU"/>
          </a:p>
        </p:txBody>
      </p:sp>
    </p:spTree>
    <p:extLst>
      <p:ext uri="{BB962C8B-B14F-4D97-AF65-F5344CB8AC3E}">
        <p14:creationId xmlns:p14="http://schemas.microsoft.com/office/powerpoint/2010/main" val="976732909"/>
      </p:ext>
    </p:extLst>
  </p:cSld>
  <p:clrMapOvr>
    <a:masterClrMapping/>
  </p:clrMapOvr>
</p:notes>
</file>

<file path=ppt/notesSlides/notesSlide22.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a:extLst>
              <a:ext uri="{FF2B5EF4-FFF2-40B4-BE49-F238E27FC236}">
                <a16:creationId xmlns:a16="http://schemas.microsoft.com/office/drawing/2014/main" id="{310D791F-E9F6-58B2-2F27-234371DA5B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38E28A7-62BD-0541-70F7-19FAB1E47BA7}"/>
              </a:ext>
            </a:extLst>
          </p:cNvPr>
          <p:cNvSpPr>
            <a:spLocks noGrp="1"/>
          </p:cNvSpPr>
          <p:nvPr>
            <p:ph type="body" idx="1"/>
          </p:nvPr>
        </p:nvSpPr>
        <p:spPr/>
        <p:txBody>
          <a:bodyPr/>
          <a:lstStyle/>
          <a:p>
            <a:pPr>
              <a:defRPr/>
            </a:pPr>
            <a:r>
              <a:rPr lang="en-CH" altLang="en-US" sz="1400" b="1" i="1" dirty="0">
                <a:ea typeface="MS PGothic"/>
                <a:cs typeface="Calibri"/>
              </a:rPr>
              <a:t>يتم تحديث خارطة طريق CVA حاليًا. </a:t>
            </a:r>
            <a:r>
              <a:rPr lang="en-CH" altLang="en-US" sz="1400" b="1" i="1" dirty="0">
                <a:ea typeface="MS PGothic"/>
                <a:cs typeface="Calibri"/>
              </a:rPr>
              <a:t>يرجى من</a:t>
            </a:r>
            <a:r>
              <a:rPr lang="fi-FI" altLang="en-US" sz="1400" b="1" i="1" dirty="0">
                <a:ea typeface="MS PGothic"/>
                <a:cs typeface="Calibri"/>
              </a:rPr>
              <a:t> المناطق </a:t>
            </a:r>
            <a:r>
              <a:rPr lang="en-CH" altLang="en-US" sz="1400" b="1" i="1" dirty="0">
                <a:ea typeface="MS PGothic"/>
                <a:cs typeface="Calibri"/>
              </a:rPr>
              <a:t>استخدام المعلومات الإقليمية. </a:t>
            </a:r>
          </a:p>
          <a:p>
            <a:pPr>
              <a:defRPr/>
            </a:pPr>
            <a:endParaRPr lang="en-US" altLang="en-US" sz="1400" dirty="0"/>
          </a:p>
          <a:p>
            <a:pPr>
              <a:defRPr/>
            </a:pPr>
            <a:r>
              <a:rPr lang="fr-FR" altLang="en-US" sz="1400" dirty="0">
                <a:ea typeface="MS PGothic"/>
                <a:cs typeface="Calibri"/>
              </a:rPr>
              <a:t>في </a:t>
            </a:r>
            <a:r>
              <a:rPr lang="fr-FR" altLang="en-US" sz="1400" dirty="0" err="1">
                <a:ea typeface="MS PGothic"/>
                <a:cs typeface="Calibri"/>
              </a:rPr>
              <a:t>الماضي</a:t>
            </a:r>
            <a:r>
              <a:rPr lang="fr-FR" altLang="en-US" sz="1400" dirty="0">
                <a:ea typeface="MS PGothic"/>
                <a:cs typeface="Calibri"/>
              </a:rPr>
              <a:t>، كان التركيز الرئيسي للاتحاد الدولي لجمعيات </a:t>
            </a:r>
            <a:r>
              <a:rPr lang="fr-FR" altLang="en-US" sz="1400" dirty="0">
                <a:ea typeface="MS PGothic"/>
                <a:cs typeface="Calibri"/>
              </a:rPr>
              <a:t>الصليب</a:t>
            </a:r>
            <a:r>
              <a:rPr lang="fr-FR" altLang="en-US" sz="1400" dirty="0">
                <a:ea typeface="MS PGothic"/>
                <a:cs typeface="Calibri"/>
              </a:rPr>
              <a:t> الأحمر والهلال الأحمر والمنظمات الوطنية </a:t>
            </a:r>
            <a:r>
              <a:rPr lang="fr-FR" altLang="en-US" sz="1400" dirty="0" err="1">
                <a:ea typeface="MS PGothic"/>
                <a:cs typeface="Calibri"/>
              </a:rPr>
              <a:t>على </a:t>
            </a:r>
            <a:r>
              <a:rPr lang="fr-FR" altLang="en-US" sz="1400" dirty="0" err="1">
                <a:ea typeface="MS PGothic"/>
                <a:cs typeface="Calibri"/>
              </a:rPr>
              <a:t>تطوير </a:t>
            </a:r>
            <a:r>
              <a:rPr lang="fr-FR" altLang="en-US" sz="1400" dirty="0" err="1">
                <a:ea typeface="MS PGothic"/>
                <a:cs typeface="Calibri"/>
              </a:rPr>
              <a:t>الأنظمة </a:t>
            </a:r>
            <a:r>
              <a:rPr lang="fr-FR" altLang="en-US" sz="1400" dirty="0" err="1">
                <a:ea typeface="MS PGothic"/>
                <a:cs typeface="Calibri"/>
              </a:rPr>
              <a:t>والقدرات </a:t>
            </a:r>
            <a:r>
              <a:rPr lang="fr-FR" altLang="en-US" sz="1400" dirty="0">
                <a:ea typeface="MS PGothic"/>
                <a:cs typeface="Calibri"/>
              </a:rPr>
              <a:t>اللازمة للصليب الأحمر </a:t>
            </a:r>
            <a:r>
              <a:rPr lang="fr-FR" altLang="en-US" sz="1400" dirty="0" err="1">
                <a:ea typeface="MS PGothic"/>
                <a:cs typeface="Calibri"/>
              </a:rPr>
              <a:t>لتقديم </a:t>
            </a:r>
            <a:r>
              <a:rPr lang="fr-FR" altLang="en-US" sz="1400" dirty="0">
                <a:ea typeface="MS PGothic"/>
                <a:cs typeface="Calibri"/>
              </a:rPr>
              <a:t>CVA </a:t>
            </a:r>
            <a:r>
              <a:rPr lang="fr-FR" altLang="en-US" sz="1400" dirty="0" err="1">
                <a:ea typeface="MS PGothic"/>
                <a:cs typeface="Calibri"/>
              </a:rPr>
              <a:t>بشكل مستقل</a:t>
            </a:r>
            <a:r>
              <a:rPr lang="fr-FR" altLang="en-US" sz="1400" dirty="0">
                <a:ea typeface="MS PGothic"/>
                <a:cs typeface="Calibri"/>
              </a:rPr>
              <a:t>. </a:t>
            </a:r>
            <a:r>
              <a:rPr lang="fr-FR" altLang="en-US" sz="1400" dirty="0" err="1">
                <a:ea typeface="MS PGothic"/>
                <a:cs typeface="Calibri"/>
              </a:rPr>
              <a:t>في حين أن </a:t>
            </a:r>
            <a:r>
              <a:rPr lang="fr-FR" altLang="en-US" sz="1400" dirty="0" err="1">
                <a:ea typeface="MS PGothic"/>
                <a:cs typeface="Calibri"/>
              </a:rPr>
              <a:t>هذا </a:t>
            </a:r>
            <a:r>
              <a:rPr lang="fr-FR" altLang="en-US" sz="1400" dirty="0" err="1">
                <a:ea typeface="MS PGothic"/>
                <a:cs typeface="Calibri"/>
              </a:rPr>
              <a:t>لا يزال </a:t>
            </a:r>
            <a:r>
              <a:rPr lang="fr-FR" altLang="en-US" sz="1400" dirty="0">
                <a:ea typeface="MS PGothic"/>
                <a:cs typeface="Calibri"/>
              </a:rPr>
              <a:t>نموذجًا</a:t>
            </a:r>
            <a:r>
              <a:rPr lang="fr-FR" altLang="en-US" sz="1400" dirty="0">
                <a:ea typeface="MS PGothic"/>
                <a:cs typeface="Calibri"/>
              </a:rPr>
              <a:t> </a:t>
            </a:r>
            <a:r>
              <a:rPr lang="fr-FR" altLang="en-US" sz="1400" dirty="0" err="1">
                <a:ea typeface="MS PGothic"/>
                <a:cs typeface="Calibri"/>
              </a:rPr>
              <a:t>أساسيًا </a:t>
            </a:r>
            <a:r>
              <a:rPr lang="fr-FR" altLang="en-US" sz="1400" dirty="0" err="1">
                <a:ea typeface="MS PGothic"/>
                <a:cs typeface="Calibri"/>
              </a:rPr>
              <a:t>للاستجابة</a:t>
            </a:r>
            <a:r>
              <a:rPr lang="fr-FR" altLang="en-US" sz="1400" dirty="0">
                <a:ea typeface="MS PGothic"/>
                <a:cs typeface="Calibri"/>
              </a:rPr>
              <a:t>، </a:t>
            </a:r>
            <a:r>
              <a:rPr lang="fr-FR" altLang="en-US" sz="1400" dirty="0" err="1">
                <a:ea typeface="MS PGothic"/>
                <a:cs typeface="Calibri"/>
              </a:rPr>
              <a:t>فإن</a:t>
            </a:r>
            <a:r>
              <a:rPr lang="fr-FR" altLang="en-US" sz="1400" dirty="0">
                <a:ea typeface="MS PGothic"/>
                <a:cs typeface="Calibri"/>
              </a:rPr>
              <a:t> خارطة طريق CVA </a:t>
            </a:r>
            <a:r>
              <a:rPr lang="fr-FR" altLang="en-US" sz="1400" dirty="0" err="1">
                <a:ea typeface="MS PGothic"/>
                <a:cs typeface="Calibri"/>
              </a:rPr>
              <a:t>تقدم </a:t>
            </a:r>
            <a:r>
              <a:rPr lang="fr-FR" altLang="en-US" sz="1400" dirty="0" err="1">
                <a:ea typeface="MS PGothic"/>
                <a:cs typeface="Calibri"/>
              </a:rPr>
              <a:t>فكرة </a:t>
            </a:r>
            <a:r>
              <a:rPr lang="fr-FR" altLang="en-US" sz="1400" dirty="0" err="1">
                <a:ea typeface="MS PGothic"/>
                <a:cs typeface="Calibri"/>
              </a:rPr>
              <a:t>أن </a:t>
            </a:r>
            <a:r>
              <a:rPr lang="fr-FR" altLang="en-US" sz="1400" dirty="0" err="1">
                <a:ea typeface="MS PGothic"/>
                <a:cs typeface="Calibri"/>
              </a:rPr>
              <a:t>الحركة </a:t>
            </a:r>
            <a:r>
              <a:rPr lang="fr-FR" altLang="en-US" sz="1400" dirty="0" err="1">
                <a:ea typeface="MS PGothic"/>
                <a:cs typeface="Calibri"/>
              </a:rPr>
              <a:t>بحاجة </a:t>
            </a:r>
            <a:r>
              <a:rPr lang="fr-FR" altLang="en-US" sz="1400" dirty="0">
                <a:ea typeface="MS PGothic"/>
                <a:cs typeface="Calibri"/>
              </a:rPr>
              <a:t>إلى </a:t>
            </a:r>
            <a:r>
              <a:rPr lang="fr-FR" altLang="en-US" sz="1400" dirty="0" err="1">
                <a:ea typeface="MS PGothic"/>
                <a:cs typeface="Calibri"/>
              </a:rPr>
              <a:t>الاستثمار </a:t>
            </a:r>
            <a:r>
              <a:rPr lang="fr-FR" altLang="en-US" sz="1400" dirty="0">
                <a:ea typeface="MS PGothic"/>
                <a:cs typeface="Calibri"/>
              </a:rPr>
              <a:t>وترسيخ </a:t>
            </a:r>
            <a:r>
              <a:rPr lang="fr-FR" altLang="en-US" sz="1400" dirty="0" err="1">
                <a:ea typeface="MS PGothic"/>
                <a:cs typeface="Calibri"/>
              </a:rPr>
              <a:t>مكانتها </a:t>
            </a:r>
            <a:r>
              <a:rPr lang="fr-FR" altLang="en-US" sz="1400" dirty="0" err="1">
                <a:ea typeface="MS PGothic"/>
                <a:cs typeface="Calibri"/>
              </a:rPr>
              <a:t>لتلعب </a:t>
            </a:r>
            <a:r>
              <a:rPr lang="fr-FR" altLang="en-US" sz="1400" dirty="0" err="1">
                <a:ea typeface="MS PGothic"/>
                <a:cs typeface="Calibri"/>
              </a:rPr>
              <a:t>دورًا</a:t>
            </a:r>
            <a:r>
              <a:rPr lang="fr-FR" altLang="en-US" sz="1400" dirty="0">
                <a:ea typeface="MS PGothic"/>
                <a:cs typeface="Calibri"/>
              </a:rPr>
              <a:t> مركزيًا </a:t>
            </a:r>
            <a:r>
              <a:rPr lang="fr-FR" altLang="en-US" sz="1400" dirty="0">
                <a:ea typeface="MS PGothic"/>
                <a:cs typeface="Calibri"/>
              </a:rPr>
              <a:t>في </a:t>
            </a:r>
            <a:r>
              <a:rPr lang="fr-FR" altLang="en-US" sz="1400" dirty="0" err="1">
                <a:ea typeface="MS PGothic"/>
                <a:cs typeface="Calibri"/>
              </a:rPr>
              <a:t>الاستجابات</a:t>
            </a:r>
            <a:r>
              <a:rPr lang="fr-FR" altLang="en-US" sz="1400" dirty="0">
                <a:ea typeface="MS PGothic"/>
                <a:cs typeface="Calibri"/>
              </a:rPr>
              <a:t> الدولية </a:t>
            </a:r>
            <a:r>
              <a:rPr lang="fr-FR" altLang="en-US" sz="1400" dirty="0">
                <a:ea typeface="MS PGothic"/>
                <a:cs typeface="Calibri"/>
              </a:rPr>
              <a:t>المتعددة </a:t>
            </a:r>
            <a:r>
              <a:rPr lang="fr-FR" altLang="en-US" sz="1400" dirty="0" err="1">
                <a:ea typeface="MS PGothic"/>
                <a:cs typeface="Calibri"/>
              </a:rPr>
              <a:t>القطاعات </a:t>
            </a:r>
            <a:r>
              <a:rPr lang="fr-FR" altLang="en-US" sz="1400" dirty="0" err="1">
                <a:ea typeface="MS PGothic"/>
                <a:cs typeface="Calibri"/>
              </a:rPr>
              <a:t>المنسقة </a:t>
            </a:r>
            <a:r>
              <a:rPr lang="fr-FR" altLang="en-US" sz="1400" dirty="0">
                <a:ea typeface="MS PGothic"/>
                <a:cs typeface="Calibri"/>
              </a:rPr>
              <a:t>ودعم المنظمات الوطنية </a:t>
            </a:r>
            <a:r>
              <a:rPr lang="fr-FR" altLang="en-US" sz="1400" dirty="0" err="1">
                <a:ea typeface="MS PGothic"/>
                <a:cs typeface="Calibri"/>
              </a:rPr>
              <a:t>للعب </a:t>
            </a:r>
            <a:r>
              <a:rPr lang="fr-FR" altLang="en-US" sz="1400" dirty="0" err="1">
                <a:ea typeface="MS PGothic"/>
                <a:cs typeface="Calibri"/>
              </a:rPr>
              <a:t>دور</a:t>
            </a:r>
            <a:r>
              <a:rPr lang="fr-FR" altLang="en-US" sz="1400" dirty="0">
                <a:ea typeface="MS PGothic"/>
                <a:cs typeface="Calibri"/>
              </a:rPr>
              <a:t> </a:t>
            </a:r>
            <a:r>
              <a:rPr lang="fr-FR" altLang="en-US" sz="1400" dirty="0" err="1">
                <a:ea typeface="MS PGothic"/>
                <a:cs typeface="Calibri"/>
              </a:rPr>
              <a:t>مساعد </a:t>
            </a:r>
            <a:r>
              <a:rPr lang="fr-FR" altLang="en-US" sz="1400" dirty="0" err="1">
                <a:ea typeface="MS PGothic"/>
                <a:cs typeface="Calibri"/>
              </a:rPr>
              <a:t>للحكومة</a:t>
            </a:r>
            <a:r>
              <a:rPr lang="fr-FR" altLang="en-US" sz="1400" dirty="0">
                <a:ea typeface="MS PGothic"/>
                <a:cs typeface="Calibri"/>
              </a:rPr>
              <a:t> </a:t>
            </a:r>
            <a:r>
              <a:rPr lang="fr-FR" altLang="en-US" sz="1400" dirty="0">
                <a:ea typeface="MS PGothic"/>
                <a:cs typeface="Calibri"/>
              </a:rPr>
              <a:t>في </a:t>
            </a:r>
            <a:r>
              <a:rPr lang="fr-FR" altLang="en-US" sz="1400" dirty="0" err="1">
                <a:ea typeface="MS PGothic"/>
                <a:cs typeface="Calibri"/>
              </a:rPr>
              <a:t>الاستجابة </a:t>
            </a:r>
            <a:r>
              <a:rPr lang="fr-FR" altLang="en-US" sz="1400" dirty="0" err="1">
                <a:ea typeface="MS PGothic"/>
                <a:cs typeface="Calibri"/>
              </a:rPr>
              <a:t>التي تقودها </a:t>
            </a:r>
            <a:r>
              <a:rPr lang="fr-FR" altLang="en-US" sz="1400" dirty="0" err="1">
                <a:ea typeface="MS PGothic"/>
                <a:cs typeface="Calibri"/>
              </a:rPr>
              <a:t>الدولة</a:t>
            </a:r>
            <a:r>
              <a:rPr lang="fr-FR" altLang="en-US" sz="1400" dirty="0">
                <a:ea typeface="MS PGothic"/>
                <a:cs typeface="Calibri"/>
              </a:rPr>
              <a:t>. </a:t>
            </a:r>
            <a:r>
              <a:rPr lang="fr-FR" altLang="en-US" sz="1400" dirty="0" err="1">
                <a:ea typeface="MS PGothic"/>
                <a:cs typeface="Calibri"/>
              </a:rPr>
              <a:t>توضح </a:t>
            </a:r>
            <a:r>
              <a:rPr lang="fr-FR" altLang="en-US" sz="1400" dirty="0" err="1">
                <a:ea typeface="MS PGothic"/>
                <a:cs typeface="Calibri"/>
              </a:rPr>
              <a:t>النماذج</a:t>
            </a:r>
            <a:r>
              <a:rPr lang="fr-FR" altLang="en-US" sz="1400" dirty="0">
                <a:ea typeface="MS PGothic"/>
                <a:cs typeface="Calibri"/>
              </a:rPr>
              <a:t> الأربعة </a:t>
            </a:r>
            <a:r>
              <a:rPr lang="fr-FR" altLang="en-US" sz="1400" dirty="0" err="1">
                <a:ea typeface="MS PGothic"/>
                <a:cs typeface="Calibri"/>
              </a:rPr>
              <a:t>هذه </a:t>
            </a:r>
            <a:r>
              <a:rPr lang="fr-FR" altLang="en-US" sz="1400" dirty="0">
                <a:ea typeface="MS PGothic"/>
                <a:cs typeface="Calibri"/>
              </a:rPr>
              <a:t>الرؤية</a:t>
            </a:r>
            <a:endParaRPr lang="en-US" altLang="en-US" sz="1400" dirty="0">
              <a:ea typeface="MS PGothic"/>
              <a:cs typeface="Calibri"/>
            </a:endParaRPr>
          </a:p>
          <a:p>
            <a:pPr>
              <a:defRPr/>
            </a:pPr>
            <a:endParaRPr lang="en-CH" sz="1805" dirty="0"/>
          </a:p>
        </p:txBody>
      </p:sp>
      <p:sp>
        <p:nvSpPr>
          <p:cNvPr id="87044" name="Slide Number Placeholder 3">
            <a:extLst>
              <a:ext uri="{FF2B5EF4-FFF2-40B4-BE49-F238E27FC236}">
                <a16:creationId xmlns:a16="http://schemas.microsoft.com/office/drawing/2014/main" id="{55B34A84-AA6F-CEEC-19EA-D13879BC52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607ED1E6-5B78-4665-BB56-F3E08BA801D7}" type="slidenum">
              <a:rPr lang="en-US" altLang="ru-RU" smtClean="0"/>
              <a:t>27</a:t>
            </a:fld>
            <a:endParaRPr lang="en-US" altLang="ru-RU"/>
          </a:p>
        </p:txBody>
      </p:sp>
    </p:spTree>
  </p:cSld>
  <p:clrMapOvr>
    <a:masterClrMapping/>
  </p:clrMapOvr>
</p:notes>
</file>

<file path=ppt/notesSlides/notesSlide23.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a:extLst>
              <a:ext uri="{FF2B5EF4-FFF2-40B4-BE49-F238E27FC236}">
                <a16:creationId xmlns:a16="http://schemas.microsoft.com/office/drawing/2014/main" id="{7EA20D61-3239-8817-C437-84670B2659D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Notes Placeholder 2">
            <a:extLst>
              <a:ext uri="{FF2B5EF4-FFF2-40B4-BE49-F238E27FC236}">
                <a16:creationId xmlns:a16="http://schemas.microsoft.com/office/drawing/2014/main" id="{ED8AE88A-95BD-BB8C-B6E3-E711268A07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400"/>
              <a:t>يستضيف الصليب الأحمر البريطاني (بالشراكة مع الاتحاد الدولي لجمعيات الصليب الأحمر والهلال الأحمر واللجنة الدولية للصليب الأحمر) مركز حركة النقدية (Movement Cash Hub)، الذي يهدف إلى تسريع استخدام المساعدات النقدية وتوسيع نطاقها في الحركة من أجل تحسين فعالية وكفاءة العمل الإنساني.</a:t>
            </a:r>
          </a:p>
          <a:p>
            <a:endParaRPr lang="en-US" altLang="en-US" sz="1400"/>
          </a:p>
          <a:p>
            <a:r>
              <a:rPr lang="en-US" altLang="en-US" sz="1400">
                <a:ea typeface="MS PGothic" panose="020B0600070205080204" pitchFamily="34" charset="-128"/>
                <a:cs typeface="Calibri" panose="020F0502020204030204" pitchFamily="34" charset="0"/>
              </a:rPr>
              <a:t>CashHub هي منصة إلكترونية تتيح تبادل المعرفة والمعلومات بين شبكة الممارسين النقديين في الحركة. توفر المنصة إمكانية الوصول إلى </a:t>
            </a:r>
            <a:r>
              <a:rPr lang="en-US" altLang="en-US" sz="1400" b="1">
                <a:ea typeface="MS PGothic" panose="020B0600070205080204" pitchFamily="34" charset="-128"/>
                <a:cs typeface="Calibri" panose="020F0502020204030204" pitchFamily="34" charset="0"/>
              </a:rPr>
              <a:t>المعلومات والأدوات والبيانات وأدلة البرامج والتعلم ودراسات الحالة والمشورة الفنية</a:t>
            </a:r>
            <a:r>
              <a:rPr lang="en-US" altLang="en-US" sz="1400">
                <a:ea typeface="MS PGothic" panose="020B0600070205080204" pitchFamily="34" charset="-128"/>
                <a:cs typeface="Calibri" panose="020F0502020204030204" pitchFamily="34" charset="0"/>
              </a:rPr>
              <a:t>. </a:t>
            </a:r>
            <a:r>
              <a:rPr lang="en-US" altLang="en-US" sz="1400" b="1">
                <a:ea typeface="MS PGothic" panose="020B0600070205080204" pitchFamily="34" charset="-128"/>
                <a:cs typeface="Calibri" panose="020F0502020204030204" pitchFamily="34" charset="0"/>
              </a:rPr>
              <a:t>(احتفظ بالنص - انظر ما إذا كان بإمكان BRC Audiovisual توفير رسومات بيانية لبعض النقاط (مثل المعلومات والأدوات والبيانات وأي نقاط أخرى؟)</a:t>
            </a:r>
          </a:p>
          <a:p>
            <a:endParaRPr lang="en-US" altLang="en-US" sz="1400"/>
          </a:p>
          <a:p>
            <a:r>
              <a:rPr lang="en-US" altLang="en-US" sz="1400"/>
              <a:t>يستضيف Cash Hub أيضًا </a:t>
            </a:r>
            <a:r>
              <a:rPr lang="en-US" altLang="en-US" sz="1400" b="1"/>
              <a:t>مجتمعًا عبر الإنترنت حول CVA </a:t>
            </a:r>
            <a:r>
              <a:rPr lang="en-US" altLang="en-US" sz="1400"/>
              <a:t>لموظفي ومتطوعي الحركة، لمناقشة الأمور والتواصل مع الزملاء.</a:t>
            </a:r>
            <a:endParaRPr lang="en-US" altLang="en-US" sz="1400" b="1"/>
          </a:p>
          <a:p>
            <a:endParaRPr lang="en-US" altLang="en-US" sz="1400" b="1"/>
          </a:p>
          <a:p>
            <a:r>
              <a:rPr lang="en-US" altLang="en-US" sz="1400"/>
              <a:t>بالإضافة إلى اللغة الإنجليزية، تمت ترجمة Cash Hub إلى اللغات العربية والروسية والفرنسية والإسبانية.</a:t>
            </a:r>
          </a:p>
          <a:p>
            <a:endParaRPr lang="en-US" altLang="en-US" sz="1400"/>
          </a:p>
          <a:p>
            <a:r>
              <a:rPr lang="en-US" altLang="en-US" sz="1400"/>
              <a:t>بصفتها المضيف، تتولى الصليب الأحمر البريطاني مسؤولية الإشراف على Cash Hub وتدعم برنامج الأنشطة من خلال فريق مخصص يعمل في مديريتها الدولية.</a:t>
            </a:r>
          </a:p>
          <a:p>
            <a:endParaRPr lang="en-US" altLang="en-US" sz="1400"/>
          </a:p>
          <a:p>
            <a:r>
              <a:rPr lang="en-US" altLang="en-US" sz="1400">
                <a:ea typeface="MS PGothic" panose="020B0600070205080204" pitchFamily="34" charset="-128"/>
              </a:rPr>
              <a:t>موقع Cash Hub: https://cash-hub.org/</a:t>
            </a:r>
          </a:p>
        </p:txBody>
      </p:sp>
      <p:sp>
        <p:nvSpPr>
          <p:cNvPr id="89092" name="Slide Number Placeholder 3">
            <a:extLst>
              <a:ext uri="{FF2B5EF4-FFF2-40B4-BE49-F238E27FC236}">
                <a16:creationId xmlns:a16="http://schemas.microsoft.com/office/drawing/2014/main" id="{37DD2BDB-062B-3EBE-0F12-2806717DB5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FB8386C-67FC-4C41-92F1-0CBE4A03D9EE}" type="slidenum">
              <a:rPr lang="en-US" altLang="ru-RU" smtClean="0"/>
              <a:t>28</a:t>
            </a:fld>
            <a:endParaRPr lang="en-US" altLang="ru-RU"/>
          </a:p>
        </p:txBody>
      </p:sp>
    </p:spTree>
  </p:cSld>
  <p:clrMapOvr>
    <a:masterClrMapping/>
  </p:clrMapOvr>
</p:notes>
</file>

<file path=ppt/notesSlides/notesSlide24.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35993CF7-17D1-2950-ED6B-B65603D6AB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8C146FD-47C4-4C10-E827-1E4D72C0419D}"/>
              </a:ext>
            </a:extLst>
          </p:cNvPr>
          <p:cNvSpPr>
            <a:spLocks noGrp="1"/>
          </p:cNvSpPr>
          <p:nvPr>
            <p:ph type="body" idx="1"/>
          </p:nvPr>
        </p:nvSpPr>
        <p:spPr/>
        <p:txBody>
          <a:bodyPr/>
          <a:lstStyle/>
          <a:p>
            <a:pPr>
              <a:defRPr/>
            </a:pPr>
            <a:r>
              <a:rPr lang="en-US" altLang="en-US" sz="1400" dirty="0"/>
              <a:t>ملاحظات:</a:t>
            </a:r>
          </a:p>
          <a:p>
            <a:pPr>
              <a:defRPr/>
            </a:pPr>
            <a:endParaRPr lang="en-US" altLang="en-US" sz="1400" dirty="0"/>
          </a:p>
          <a:p>
            <a:pPr>
              <a:defRPr/>
            </a:pPr>
            <a:r>
              <a:rPr lang="en-US" altLang="en-US" sz="1400" dirty="0"/>
              <a:t>يصف مقدم العرض الأدوات والإرشادات الرئيسية المتعلقة بالتقييمات النقدية الحالية المستخدمة في الحركة - النقد في حالات الطوارئ (</a:t>
            </a:r>
            <a:r>
              <a:rPr lang="en-US" altLang="en-US" sz="1400" dirty="0"/>
              <a:t>مجموعة أدوات </a:t>
            </a:r>
            <a:r>
              <a:rPr lang="en-US" altLang="en-US" sz="1400" dirty="0" err="1"/>
              <a:t>CiE</a:t>
            </a:r>
            <a:r>
              <a:rPr lang="en-US" altLang="en-US" sz="1400" dirty="0"/>
              <a:t>) والتقييم السريع للأسواق (RAM) وإرشادات تحليل السوق (MAG).</a:t>
            </a:r>
          </a:p>
          <a:p>
            <a:pPr>
              <a:defRPr/>
            </a:pPr>
            <a:endParaRPr lang="en-US" altLang="en-US" sz="1400" dirty="0"/>
          </a:p>
          <a:p>
            <a:pPr>
              <a:defRPr/>
            </a:pPr>
            <a:r>
              <a:rPr lang="en-US" altLang="en-US" sz="1400" dirty="0"/>
              <a:t>يمكن العثور على كل هذه الأدوات في مركز النقد تحت عنوان "الإرشادات والأدوات".</a:t>
            </a:r>
          </a:p>
          <a:p>
            <a:pPr>
              <a:defRPr/>
            </a:pPr>
            <a:endParaRPr lang="en-CH" sz="1805" dirty="0"/>
          </a:p>
        </p:txBody>
      </p:sp>
      <p:sp>
        <p:nvSpPr>
          <p:cNvPr id="91140" name="Slide Number Placeholder 3">
            <a:extLst>
              <a:ext uri="{FF2B5EF4-FFF2-40B4-BE49-F238E27FC236}">
                <a16:creationId xmlns:a16="http://schemas.microsoft.com/office/drawing/2014/main" id="{300BD59B-DAE5-5CFF-40E0-8B605383B0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EAF0267-73D3-4A60-964F-87B46C57878C}" type="slidenum">
              <a:rPr lang="en-US" altLang="ru-RU" smtClean="0"/>
              <a:t>29</a:t>
            </a:fld>
            <a:endParaRPr lang="en-US" altLang="ru-RU"/>
          </a:p>
        </p:txBody>
      </p:sp>
    </p:spTree>
  </p:cSld>
  <p:clrMapOvr>
    <a:masterClrMapping/>
  </p:clrMapOvr>
</p:notes>
</file>

<file path=ppt/notesSlides/notesSlide25.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92294054-1EA6-B2DE-2E11-0BB5F2D6B31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24D7ABF-57C2-BA76-407C-708FBB01F12A}"/>
              </a:ext>
            </a:extLst>
          </p:cNvPr>
          <p:cNvSpPr>
            <a:spLocks noGrp="1"/>
          </p:cNvSpPr>
          <p:nvPr>
            <p:ph type="body" idx="1"/>
          </p:nvPr>
        </p:nvSpPr>
        <p:spPr/>
        <p:txBody>
          <a:bodyPr/>
          <a:lstStyle/>
          <a:p>
            <a:pPr>
              <a:defRPr/>
            </a:pPr>
            <a:endParaRPr lang="en-CH" sz="1805" dirty="0"/>
          </a:p>
        </p:txBody>
      </p:sp>
      <p:sp>
        <p:nvSpPr>
          <p:cNvPr id="93188" name="Slide Number Placeholder 3">
            <a:extLst>
              <a:ext uri="{FF2B5EF4-FFF2-40B4-BE49-F238E27FC236}">
                <a16:creationId xmlns:a16="http://schemas.microsoft.com/office/drawing/2014/main" id="{CC003CFB-6DC6-3E7B-B483-64CD9B9112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1EC6C92-98F2-4C0F-93FA-0F7A0FDBDFFE}" type="slidenum">
              <a:rPr lang="en-US" altLang="ru-RU" smtClean="0"/>
              <a:t>30</a:t>
            </a:fld>
            <a:endParaRPr lang="en-US" altLang="ru-RU"/>
          </a:p>
        </p:txBody>
      </p:sp>
    </p:spTree>
  </p:cSld>
  <p:clrMapOvr>
    <a:masterClrMapping/>
  </p:clrMapOvr>
</p:notes>
</file>

<file path=ppt/notesSlides/notesSlide26.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213AE421-C043-908F-3BDE-A5A97AFA90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3ADB0D7-FF64-F39D-DFB4-CC19BC0D3155}"/>
              </a:ext>
            </a:extLst>
          </p:cNvPr>
          <p:cNvSpPr>
            <a:spLocks noGrp="1"/>
          </p:cNvSpPr>
          <p:nvPr>
            <p:ph type="body" idx="1"/>
          </p:nvPr>
        </p:nvSpPr>
        <p:spPr/>
        <p:txBody>
          <a:bodyPr/>
          <a:lstStyle/>
          <a:p>
            <a:pPr>
              <a:defRPr/>
            </a:pPr>
            <a:endParaRPr lang="en-CA" sz="1805" dirty="0">
              <a:ea typeface="MS PGothic"/>
              <a:cs typeface="Calibri"/>
            </a:endParaRPr>
          </a:p>
        </p:txBody>
      </p:sp>
      <p:sp>
        <p:nvSpPr>
          <p:cNvPr id="96260" name="Slide Number Placeholder 3">
            <a:extLst>
              <a:ext uri="{FF2B5EF4-FFF2-40B4-BE49-F238E27FC236}">
                <a16:creationId xmlns:a16="http://schemas.microsoft.com/office/drawing/2014/main" id="{F9CD19F8-5DDA-DD68-39D8-D6FCE2DA88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DEFFD2E6-9BEB-495B-819A-2B022442A8D6}" type="slidenum">
              <a:rPr lang="en-US" altLang="ru-RU" smtClean="0"/>
              <a:t>32</a:t>
            </a:fld>
            <a:endParaRPr lang="en-US" altLang="ru-RU"/>
          </a:p>
        </p:txBody>
      </p:sp>
    </p:spTree>
  </p:cSld>
  <p:clrMapOvr>
    <a:masterClrMapping/>
  </p:clrMapOvr>
</p:notes>
</file>

<file path=ppt/notesSlides/notesSlide27.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9D0B8DAA-5A31-55A7-B82D-5A8A4E5B1D2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BBC5AEC-7CE0-88EB-300A-2C8D3DC75D2D}"/>
              </a:ext>
            </a:extLst>
          </p:cNvPr>
          <p:cNvSpPr>
            <a:spLocks noGrp="1"/>
          </p:cNvSpPr>
          <p:nvPr>
            <p:ph type="body" idx="1"/>
          </p:nvPr>
        </p:nvSpPr>
        <p:spPr/>
        <p:txBody>
          <a:bodyPr/>
          <a:lstStyle/>
          <a:p>
            <a:pPr>
              <a:defRPr/>
            </a:pPr>
            <a:endParaRPr lang="en-CA" sz="1805" dirty="0">
              <a:ea typeface="MS PGothic"/>
              <a:cs typeface="Calibri"/>
            </a:endParaRPr>
          </a:p>
        </p:txBody>
      </p:sp>
      <p:sp>
        <p:nvSpPr>
          <p:cNvPr id="98308" name="Slide Number Placeholder 3">
            <a:extLst>
              <a:ext uri="{FF2B5EF4-FFF2-40B4-BE49-F238E27FC236}">
                <a16:creationId xmlns:a16="http://schemas.microsoft.com/office/drawing/2014/main" id="{AEC0BB3B-580E-062E-10E2-3CDE36A42A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C859B-A72E-423F-ADF1-EFA3E8B5725C}" type="slidenum">
              <a:rPr lang="en-US" altLang="ru-RU" smtClean="0"/>
              <a:t>33</a:t>
            </a:fld>
            <a:endParaRPr lang="en-US" altLang="ru-RU"/>
          </a:p>
        </p:txBody>
      </p:sp>
    </p:spTree>
  </p:cSld>
  <p:clrMapOvr>
    <a:masterClrMapping/>
  </p:clrMapOvr>
</p:notes>
</file>

<file path=ppt/notesSlides/notesSlide28.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a:extLst>
              <a:ext uri="{FF2B5EF4-FFF2-40B4-BE49-F238E27FC236}">
                <a16:creationId xmlns:a16="http://schemas.microsoft.com/office/drawing/2014/main" id="{55E4E68C-9DCB-EC99-B090-46731B8BFDA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0C75EA-9CC5-45C6-4BF8-E058BF6A2887}"/>
              </a:ext>
            </a:extLst>
          </p:cNvPr>
          <p:cNvSpPr>
            <a:spLocks noGrp="1"/>
          </p:cNvSpPr>
          <p:nvPr>
            <p:ph type="body" idx="1"/>
          </p:nvPr>
        </p:nvSpPr>
        <p:spPr/>
        <p:txBody>
          <a:bodyPr/>
          <a:lstStyle/>
          <a:p>
            <a:pPr>
              <a:spcBef>
                <a:spcPct val="0"/>
              </a:spcBef>
              <a:defRPr/>
            </a:pPr>
            <a:endParaRPr lang="en-CA" sz="1805" dirty="0">
              <a:ea typeface="MS PGothic"/>
              <a:cs typeface="Calibri"/>
            </a:endParaRPr>
          </a:p>
        </p:txBody>
      </p:sp>
      <p:sp>
        <p:nvSpPr>
          <p:cNvPr id="100356" name="Slide Number Placeholder 3">
            <a:extLst>
              <a:ext uri="{FF2B5EF4-FFF2-40B4-BE49-F238E27FC236}">
                <a16:creationId xmlns:a16="http://schemas.microsoft.com/office/drawing/2014/main" id="{582DBBD5-D3D4-681E-4932-EA3D835F0F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D1C3CC1-908E-4263-8F7A-2BD57A85E04F}" type="slidenum">
              <a:rPr lang="en-US" altLang="ru-RU" smtClean="0"/>
              <a:t>34</a:t>
            </a:fld>
            <a:endParaRPr lang="en-US" altLang="ru-RU"/>
          </a:p>
        </p:txBody>
      </p:sp>
    </p:spTree>
  </p:cSld>
  <p:clrMapOvr>
    <a:masterClrMapping/>
  </p:clrMapOvr>
</p:notes>
</file>

<file path=ppt/notesSlides/notesSlide29.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a:extLst>
              <a:ext uri="{FF2B5EF4-FFF2-40B4-BE49-F238E27FC236}">
                <a16:creationId xmlns:a16="http://schemas.microsoft.com/office/drawing/2014/main" id="{F062ACBD-5263-7A24-AA1F-59C48DFEC3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469D293-E44C-3E86-00BC-F05BA672F643}"/>
              </a:ext>
            </a:extLst>
          </p:cNvPr>
          <p:cNvSpPr>
            <a:spLocks noGrp="1"/>
          </p:cNvSpPr>
          <p:nvPr>
            <p:ph type="body" idx="1"/>
          </p:nvPr>
        </p:nvSpPr>
        <p:spPr/>
        <p:txBody>
          <a:bodyPr/>
          <a:lstStyle/>
          <a:p>
            <a:pPr>
              <a:defRPr/>
            </a:pPr>
            <a:r>
              <a:rPr lang="en-US" altLang="en-US" sz="1805" dirty="0"/>
              <a:t>توضح هذه الشريحة نظرية التغيير الخاصة ببرنامج CVAP وكيف أن الاستثمار في مجالات CVAP الخمسة لبناء قدرات منظمة CVA والحفاظ عليها يمكن أن يعزز القدرة التشغيلية لـ NS CVA وتأثيرها في تلبية الاحتياجات.</a:t>
            </a:r>
          </a:p>
          <a:p>
            <a:pPr>
              <a:defRPr/>
            </a:pPr>
            <a:endParaRPr lang="en-US" altLang="en-US" sz="1805" dirty="0"/>
          </a:p>
          <a:p>
            <a:pPr>
              <a:defRPr/>
            </a:pPr>
            <a:r>
              <a:rPr lang="en-US" altLang="en-US" sz="1805" dirty="0"/>
              <a:t>ستحتاج NS إلى تطبيق الاستثمارات المكتسبة في إطار المجالات الخمسة لـ CVAP من خلال تنفيذ CVA في استجاباتها عند الاقتضاء. ونتيجة لذلك، يمكن لـ NS أن تحقق تقدمًا في حجم وجودة وتوقيت استجابتها التشغيلية لـ CVA وتكون أكثر قدرة على تلبية احتياجات السكان المتضررين من الأزمة بطريقة كريمة ومسؤولة وفعالة، من خلال CVA.</a:t>
            </a:r>
          </a:p>
          <a:p>
            <a:pPr>
              <a:spcBef>
                <a:spcPct val="0"/>
              </a:spcBef>
              <a:defRPr/>
            </a:pPr>
            <a:endParaRPr lang="en-CA" sz="1805" dirty="0">
              <a:ea typeface="MS PGothic"/>
              <a:cs typeface="Calibri"/>
            </a:endParaRPr>
          </a:p>
        </p:txBody>
      </p:sp>
      <p:sp>
        <p:nvSpPr>
          <p:cNvPr id="102404" name="Slide Number Placeholder 3">
            <a:extLst>
              <a:ext uri="{FF2B5EF4-FFF2-40B4-BE49-F238E27FC236}">
                <a16:creationId xmlns:a16="http://schemas.microsoft.com/office/drawing/2014/main" id="{A6F4DE7D-BCAB-34C3-0121-FE2BB9E12B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1DF57F4-0435-4945-8EF4-67F4C75D311C}" type="slidenum">
              <a:rPr lang="en-US" altLang="ru-RU" smtClean="0"/>
              <a:t>35</a:t>
            </a:fld>
            <a:endParaRPr lang="en-US" altLang="ru-RU"/>
          </a:p>
        </p:txBody>
      </p:sp>
    </p:spTree>
  </p:cSld>
  <p:clrMapOvr>
    <a:masterClrMapping/>
  </p:clrMapOvr>
</p:notes>
</file>

<file path=ppt/notesSlides/notesSlide3.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a:extLst>
              <a:ext uri="{FF2B5EF4-FFF2-40B4-BE49-F238E27FC236}">
                <a16:creationId xmlns:a16="http://schemas.microsoft.com/office/drawing/2014/main" id="{5253E90D-D301-86B0-A9D9-B83061B12D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82BD84F-6E98-5A92-5440-C9F9C22C8043}"/>
              </a:ext>
            </a:extLst>
          </p:cNvPr>
          <p:cNvSpPr>
            <a:spLocks noGrp="1"/>
          </p:cNvSpPr>
          <p:nvPr>
            <p:ph type="body" idx="1"/>
          </p:nvPr>
        </p:nvSpPr>
        <p:spPr/>
        <p:txBody>
          <a:bodyPr/>
          <a:lstStyle/>
          <a:p>
            <a:pPr>
              <a:defRPr/>
            </a:pPr>
            <a:r>
              <a:rPr lang="en-CA" sz="1805" b="1" i="1" dirty="0">
                <a:ea typeface="MS PGothic"/>
                <a:cs typeface="Calibri"/>
              </a:rPr>
              <a:t>الكرامة </a:t>
            </a:r>
            <a:r>
              <a:rPr lang="en-CA" sz="1805" dirty="0">
                <a:ea typeface="MS PGothic"/>
                <a:cs typeface="Calibri"/>
              </a:rPr>
              <a:t>– النقد يمكن أن يكون أفضل في الحفاظ على كرامة المستفيدين. على سبيل المثال، قد يكون من الممكن تجنب الطوابير الطويلة والمهينة</a:t>
            </a:r>
            <a:r>
              <a:rPr lang="en-CA" sz="1805" b="1" i="1" dirty="0">
                <a:ea typeface="MS PGothic"/>
                <a:cs typeface="Calibri"/>
              </a:rPr>
              <a:t>.  </a:t>
            </a:r>
            <a:endParaRPr lang="de-DE" sz="1805" dirty="0"/>
          </a:p>
          <a:p>
            <a:pPr>
              <a:defRPr/>
            </a:pPr>
            <a:r>
              <a:rPr lang="en-CA" sz="1805" b="1" i="1" dirty="0">
                <a:ea typeface="MS PGothic"/>
                <a:cs typeface="Calibri"/>
              </a:rPr>
              <a:t>الاختيار </a:t>
            </a:r>
            <a:r>
              <a:rPr lang="en-CA" sz="1805" dirty="0">
                <a:ea typeface="MS PGothic"/>
                <a:cs typeface="Calibri"/>
              </a:rPr>
              <a:t>– النقد يسمح للمستفيدين بتحديد ما ينبغي أن ينفقوا المال عليه. وهذا يمكّن الناس من اختيار ما هم في أمس الحاجة إليه، ويسمح بأن يختلف ذلك من شخص لآخر.</a:t>
            </a:r>
          </a:p>
          <a:p>
            <a:pPr>
              <a:defRPr/>
            </a:pPr>
            <a:r>
              <a:rPr lang="en-CA" sz="1805" b="1" i="1" dirty="0">
                <a:ea typeface="MS PGothic"/>
                <a:cs typeface="Calibri"/>
              </a:rPr>
              <a:t>نقل السلطة – </a:t>
            </a:r>
            <a:r>
              <a:rPr lang="en-CA" sz="1805" dirty="0">
                <a:ea typeface="MS PGothic"/>
                <a:cs typeface="Calibri"/>
              </a:rPr>
              <a:t>غالبًا ما يسمح النقد للمستفيدين باتخاذ خياراتهم الخاصة، مما يزيد من سلطتهم وسيطرتهم على كيفية استجابتهم للكوارث</a:t>
            </a:r>
          </a:p>
          <a:p>
            <a:pPr>
              <a:defRPr/>
            </a:pPr>
            <a:r>
              <a:rPr lang="en-CA" sz="1805" b="1" i="1" dirty="0">
                <a:ea typeface="MS PGothic"/>
                <a:cs typeface="Calibri"/>
              </a:rPr>
              <a:t>يربط الاستجابة بالانتعاش </a:t>
            </a:r>
            <a:r>
              <a:rPr lang="en-CA" sz="1805" dirty="0">
                <a:ea typeface="MS PGothic"/>
                <a:cs typeface="Calibri"/>
              </a:rPr>
              <a:t>– بسبب التأثير المضاعف للعديد من مشاريع النقد، يمكن أن يستمر التأثير في مرحلة الانتعاش. على سبيل المثال، يمكن أن يساعد برنامج النقد مقابل العمل في بناء البنية التحتية التي تتيح نقلًا أفضل إلى الأسواق، أو يمكن أن يحمي برنامج المنح النقدية سبل العيش مما يتيح للأشخاص المتضررين من الكوارث التعافي بسرعة أكبر. يُعرف هذا الجانب من الاستجابة الإنسانية أيضًا باسم "الانتعاش المبكر" الذي تمثله الآن الوكالة العالمية الرائدة في هذا المجال، وهي برنامج الأمم المتحدة الإنمائي.</a:t>
            </a:r>
          </a:p>
          <a:p>
            <a:pPr>
              <a:defRPr/>
            </a:pPr>
            <a:r>
              <a:rPr lang="en-CA" sz="1805" b="1" i="1" dirty="0">
                <a:ea typeface="MS PGothic"/>
                <a:cs typeface="Calibri"/>
              </a:rPr>
              <a:t>فعالية التكلفة </a:t>
            </a:r>
            <a:r>
              <a:rPr lang="en-CA" sz="1805" dirty="0">
                <a:ea typeface="MS PGothic"/>
                <a:cs typeface="Calibri"/>
              </a:rPr>
              <a:t>- من المرجح أن يكون توزيع النقد أرخص من البدائل القائمة على السلع الأساسية لأن تكاليف النقل واللوجستيات أقل. يجب أن يكون واضحًا أن التحويل النقدي ليس دائمًا أرخص، ولكنه غالبًا ما يكون كذلك</a:t>
            </a:r>
          </a:p>
          <a:p>
            <a:pPr>
              <a:defRPr/>
            </a:pPr>
            <a:r>
              <a:rPr lang="en-CA" sz="1805" b="1" i="1" dirty="0">
                <a:ea typeface="MS PGothic"/>
                <a:cs typeface="Calibri"/>
              </a:rPr>
              <a:t>آثار مضاعفة </a:t>
            </a:r>
            <a:r>
              <a:rPr lang="en-CA" sz="1805" dirty="0">
                <a:ea typeface="MS PGothic"/>
                <a:cs typeface="Calibri"/>
              </a:rPr>
              <a:t>– يمكن أن يكون لتوزيع النقد فوائد اقتصادية متتالية على الأسواق المحلية والتجارة إذا تم إنفاق الأموال محليًا، وقد يحفز الإنتاج الزراعي ومجالات أخرى من سبل العيش</a:t>
            </a:r>
          </a:p>
          <a:p>
            <a:pPr>
              <a:defRPr/>
            </a:pPr>
            <a:r>
              <a:rPr lang="en-CA" sz="1805" b="1" i="1" dirty="0">
                <a:ea typeface="MS PGothic"/>
                <a:cs typeface="Calibri"/>
              </a:rPr>
              <a:t>دعم التجارة المحلية </a:t>
            </a:r>
            <a:r>
              <a:rPr lang="en-CA" sz="1805" dirty="0">
                <a:ea typeface="MS PGothic"/>
                <a:cs typeface="Calibri"/>
              </a:rPr>
              <a:t>– على عكس السلع الأساسية (الغذاء والمأوى)، من غير المرجح أن يثبط النقد التجارة أو الإنتاج المحلي، بل قد يؤدي إلى المساهمة في الانتعاش الاقتصادي.</a:t>
            </a:r>
          </a:p>
          <a:p>
            <a:pPr>
              <a:defRPr/>
            </a:pPr>
            <a:r>
              <a:rPr lang="en-CA" sz="1805" b="1" i="1" dirty="0">
                <a:ea typeface="MS PGothic"/>
                <a:cs typeface="Calibri"/>
              </a:rPr>
              <a:t>تكاليف أقل للمستفيدين </a:t>
            </a:r>
            <a:r>
              <a:rPr lang="en-CA" sz="1805" dirty="0">
                <a:ea typeface="MS PGothic"/>
                <a:cs typeface="Calibri"/>
              </a:rPr>
              <a:t>– غالبًا ما يكلف الطعام المستفيدين مبلغًا كبيرًا لنقله من موقع التوزيع إلى منازلهم، أو لطحنه إلى شكل صالح للاستخدام. النقد يتجنب ذلك أو يمكن أن يدمج هذه التكاليف.</a:t>
            </a:r>
          </a:p>
        </p:txBody>
      </p:sp>
      <p:sp>
        <p:nvSpPr>
          <p:cNvPr id="50180" name="Slide Number Placeholder 3">
            <a:extLst>
              <a:ext uri="{FF2B5EF4-FFF2-40B4-BE49-F238E27FC236}">
                <a16:creationId xmlns:a16="http://schemas.microsoft.com/office/drawing/2014/main" id="{3966560D-F346-8B70-88E3-9F525832E2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82CD2805-BDF5-42CB-B43B-6F30543348AA}" type="slidenum">
              <a:rPr lang="en-US" altLang="ru-RU" smtClean="0"/>
              <a:t>6</a:t>
            </a:fld>
            <a:endParaRPr lang="en-US" altLang="ru-RU"/>
          </a:p>
        </p:txBody>
      </p:sp>
    </p:spTree>
  </p:cSld>
  <p:clrMapOvr>
    <a:masterClrMapping/>
  </p:clrMapOvr>
</p:notes>
</file>

<file path=ppt/notesSlides/notesSlide30.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999852EA-28BA-04DB-7A8B-CC07185874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BDC86C6-28FE-30AF-513A-7DF85D3E1EC8}"/>
              </a:ext>
            </a:extLst>
          </p:cNvPr>
          <p:cNvSpPr>
            <a:spLocks noGrp="1"/>
          </p:cNvSpPr>
          <p:nvPr>
            <p:ph type="body" idx="1"/>
          </p:nvPr>
        </p:nvSpPr>
        <p:spPr/>
        <p:txBody>
          <a:bodyPr/>
          <a:lstStyle/>
          <a:p>
            <a:pPr>
              <a:spcBef>
                <a:spcPct val="0"/>
              </a:spcBef>
              <a:defRPr/>
            </a:pPr>
            <a:r>
              <a:rPr lang="en-US" altLang="en-US" sz="1400" dirty="0"/>
              <a:t>بالإضافة إلى النظر في </a:t>
            </a:r>
            <a:r>
              <a:rPr lang="en-US" altLang="en-US" sz="1400" dirty="0"/>
              <a:t>قدراتهم</a:t>
            </a:r>
            <a:r>
              <a:rPr lang="en-US" altLang="en-US" sz="1400" dirty="0"/>
              <a:t> </a:t>
            </a:r>
            <a:r>
              <a:rPr lang="en-US" altLang="en-US" sz="1400" dirty="0" err="1"/>
              <a:t>التنظيمية </a:t>
            </a:r>
            <a:r>
              <a:rPr lang="en-US" altLang="en-US" sz="1400" dirty="0"/>
              <a:t>في مجالات وظيفية رئيسية، فإن الاستثمار في برنامج VAP سيسمح لـ NS بتطوير قدراتهم التشغيلية في مجال CVA لتقديم CVA أكثر مسؤولية وفي الوقت المناسب أثناء الاستجابة.</a:t>
            </a:r>
          </a:p>
          <a:p>
            <a:pPr>
              <a:spcBef>
                <a:spcPct val="0"/>
              </a:spcBef>
              <a:defRPr/>
            </a:pPr>
            <a:endParaRPr lang="en-US" altLang="en-US" sz="1400" dirty="0"/>
          </a:p>
          <a:p>
            <a:pPr>
              <a:spcBef>
                <a:spcPct val="0"/>
              </a:spcBef>
              <a:defRPr/>
            </a:pPr>
            <a:r>
              <a:rPr lang="en-US" altLang="en-US" sz="1400" dirty="0"/>
              <a:t>تقيس المستويات التشغيلية لـ CVA للحركة حجم وجودة وسرعة تقديم CVA.</a:t>
            </a:r>
          </a:p>
          <a:p>
            <a:pPr>
              <a:spcBef>
                <a:spcPct val="0"/>
              </a:spcBef>
              <a:defRPr/>
            </a:pPr>
            <a:endParaRPr lang="en-US" altLang="en-US" sz="1400" dirty="0"/>
          </a:p>
          <a:p>
            <a:pPr>
              <a:spcBef>
                <a:spcPct val="0"/>
              </a:spcBef>
              <a:defRPr/>
            </a:pPr>
            <a:endParaRPr lang="en-CA" sz="1805" dirty="0">
              <a:ea typeface="MS PGothic"/>
              <a:cs typeface="Calibri"/>
            </a:endParaRPr>
          </a:p>
        </p:txBody>
      </p:sp>
      <p:sp>
        <p:nvSpPr>
          <p:cNvPr id="104452" name="Slide Number Placeholder 3">
            <a:extLst>
              <a:ext uri="{FF2B5EF4-FFF2-40B4-BE49-F238E27FC236}">
                <a16:creationId xmlns:a16="http://schemas.microsoft.com/office/drawing/2014/main" id="{A91DF6C7-3091-37E9-8255-382037C857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3CF42A95-C8C1-4638-BAA6-D9FA57DEA7BD}" type="slidenum">
              <a:rPr lang="en-US" altLang="ru-RU" smtClean="0"/>
              <a:t>36</a:t>
            </a:fld>
            <a:endParaRPr lang="en-US" altLang="ru-RU"/>
          </a:p>
        </p:txBody>
      </p:sp>
    </p:spTree>
  </p:cSld>
  <p:clrMapOvr>
    <a:masterClrMapping/>
  </p:clrMapOvr>
</p:notes>
</file>

<file path=ppt/notesSlides/notesSlide31.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71D00D85-19CE-C14D-451F-682F5233F49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04A71C2-E407-5EDD-7BD6-EACB0007830B}"/>
              </a:ext>
            </a:extLst>
          </p:cNvPr>
          <p:cNvSpPr>
            <a:spLocks noGrp="1"/>
          </p:cNvSpPr>
          <p:nvPr>
            <p:ph type="body" idx="1"/>
          </p:nvPr>
        </p:nvSpPr>
        <p:spPr/>
        <p:txBody>
          <a:bodyPr/>
          <a:lstStyle/>
          <a:p>
            <a:pPr>
              <a:spcBef>
                <a:spcPct val="0"/>
              </a:spcBef>
              <a:defRPr/>
            </a:pPr>
            <a:r>
              <a:rPr lang="en-US" altLang="en-US" sz="1805" dirty="0"/>
              <a:t>يتم قياس القدرة الحالية على تقييم المخاطر والتهديدات من خلال أربعة </a:t>
            </a:r>
            <a:r>
              <a:rPr lang="en-US" altLang="en-US" sz="1805" dirty="0"/>
              <a:t>مستويات </a:t>
            </a:r>
            <a:r>
              <a:rPr lang="en-US" altLang="en-US" sz="1805" dirty="0" err="1"/>
              <a:t>تنظيمية</a:t>
            </a:r>
            <a:r>
              <a:rPr lang="en-US" altLang="en-US" sz="1805" dirty="0"/>
              <a:t> لتقييم المخاطر والتهديدات</a:t>
            </a:r>
            <a:r>
              <a:rPr lang="en-US" altLang="en-US" sz="1805" dirty="0"/>
              <a:t>. وتوضح هذه المستويات المتطلبات الضرورية من حيث </a:t>
            </a:r>
            <a:r>
              <a:rPr lang="en-US" altLang="en-US" sz="1805" dirty="0"/>
              <a:t>القدرة </a:t>
            </a:r>
            <a:r>
              <a:rPr lang="en-US" altLang="en-US" sz="1805" dirty="0" err="1"/>
              <a:t>التنظيمية</a:t>
            </a:r>
            <a:r>
              <a:rPr lang="en-US" altLang="en-US" sz="1805" dirty="0"/>
              <a:t> للخدمة الوطنية </a:t>
            </a:r>
            <a:r>
              <a:rPr lang="en-US" altLang="en-US" sz="1805" dirty="0"/>
              <a:t>(الأنظمة والهياكل والعمليات والموارد) حتى تتمكن الخدمة الوطنية من تقديم تقييم للمخاطر والتهديدات قابل للتطوير وفي الوقت المناسب ويمكن المساءلة عنه.</a:t>
            </a:r>
          </a:p>
          <a:p>
            <a:pPr>
              <a:spcBef>
                <a:spcPct val="0"/>
              </a:spcBef>
              <a:defRPr/>
            </a:pPr>
            <a:endParaRPr lang="en-US" altLang="en-US" sz="1805" dirty="0"/>
          </a:p>
          <a:p>
            <a:pPr>
              <a:spcBef>
                <a:spcPct val="0"/>
              </a:spcBef>
              <a:defRPr/>
            </a:pPr>
            <a:r>
              <a:rPr lang="en-US" altLang="en-US" sz="1805" dirty="0"/>
              <a:t>يتم قياس المستويات </a:t>
            </a:r>
            <a:r>
              <a:rPr lang="en-US" altLang="en-US" sz="1805" dirty="0" err="1"/>
              <a:t>التنظيمية</a:t>
            </a:r>
            <a:r>
              <a:rPr lang="en-US" altLang="en-US" sz="1805" dirty="0"/>
              <a:t> لـ CVA </a:t>
            </a:r>
            <a:r>
              <a:rPr lang="en-US" altLang="en-US" sz="1805" dirty="0"/>
              <a:t>من خلال تقييم ذاتي لقدرات CVA في NS - وهي خطوة أساسية في عملية CVAP التي تتم بقيادة NS نفسها، في البداية وفي منتصف المدة وفي النهاية. </a:t>
            </a:r>
          </a:p>
          <a:p>
            <a:pPr>
              <a:spcBef>
                <a:spcPct val="0"/>
              </a:spcBef>
              <a:defRPr/>
            </a:pPr>
            <a:endParaRPr lang="en-US" altLang="en-US" sz="1805" dirty="0"/>
          </a:p>
          <a:p>
            <a:pPr>
              <a:spcBef>
                <a:spcPct val="0"/>
              </a:spcBef>
              <a:defRPr/>
            </a:pPr>
            <a:r>
              <a:rPr lang="en-US" altLang="en-US" sz="1805" dirty="0"/>
              <a:t>توفر نتائج التقييم الذاتي لقدرات CVA للمنظمة الوطنية صورة مفصلة عن مستواها، فضلاً عن قدراتها والثغرات الموجودة فيها. كما يسلط التقييم الذاتي الضوء على المجالات المحددة التي يجب على المنظمة الوطنية الاستثمار فيها لتحقيق هدف CVAP والمستوى الذي تريد الوصول إليه.</a:t>
            </a:r>
          </a:p>
          <a:p>
            <a:pPr>
              <a:spcBef>
                <a:spcPct val="0"/>
              </a:spcBef>
              <a:defRPr/>
            </a:pPr>
            <a:endParaRPr lang="en-US" altLang="en-US" sz="1805" dirty="0"/>
          </a:p>
          <a:p>
            <a:pPr>
              <a:spcBef>
                <a:spcPct val="0"/>
              </a:spcBef>
              <a:defRPr/>
            </a:pPr>
            <a:r>
              <a:rPr lang="en-US" altLang="en-US" sz="1805" dirty="0"/>
              <a:t>من المتوقع أن ترفع المنظمة الوطنية النموذجية </a:t>
            </a:r>
            <a:r>
              <a:rPr lang="en-US" altLang="en-US" sz="1805" dirty="0"/>
              <a:t>مستواها</a:t>
            </a:r>
            <a:r>
              <a:rPr lang="en-US" altLang="en-US" sz="1805" dirty="0"/>
              <a:t> </a:t>
            </a:r>
            <a:r>
              <a:rPr lang="en-US" altLang="en-US" sz="1805" dirty="0" err="1"/>
              <a:t>التنظيمي </a:t>
            </a:r>
            <a:r>
              <a:rPr lang="en-US" altLang="en-US" sz="1805" dirty="0"/>
              <a:t>بمستوى أو مستويين  بحلول نهاية رحلتها في الاستعداد لـ CVA، بناءً على رؤيتها المتوقعة للمكانة التي تريد الوصول إليها.</a:t>
            </a:r>
          </a:p>
          <a:p>
            <a:pPr>
              <a:spcBef>
                <a:spcPct val="0"/>
              </a:spcBef>
              <a:defRPr/>
            </a:pPr>
            <a:endParaRPr lang="en-CA" sz="1805" dirty="0">
              <a:ea typeface="MS PGothic"/>
              <a:cs typeface="Calibri"/>
            </a:endParaRPr>
          </a:p>
        </p:txBody>
      </p:sp>
      <p:sp>
        <p:nvSpPr>
          <p:cNvPr id="106500" name="Slide Number Placeholder 3">
            <a:extLst>
              <a:ext uri="{FF2B5EF4-FFF2-40B4-BE49-F238E27FC236}">
                <a16:creationId xmlns:a16="http://schemas.microsoft.com/office/drawing/2014/main" id="{59229D59-62EB-738E-2BA1-3CD0D4CA927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80890F3-DEF6-4133-A5D1-AD4664811B79}" type="slidenum">
              <a:rPr lang="en-US" altLang="ru-RU" smtClean="0"/>
              <a:t>37</a:t>
            </a:fld>
            <a:endParaRPr lang="en-US" altLang="ru-RU"/>
          </a:p>
        </p:txBody>
      </p:sp>
    </p:spTree>
  </p:cSld>
  <p:clrMapOvr>
    <a:masterClrMapping/>
  </p:clrMapOvr>
</p:notes>
</file>

<file path=ppt/notesSlides/notesSlide32.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a:extLst>
              <a:ext uri="{FF2B5EF4-FFF2-40B4-BE49-F238E27FC236}">
                <a16:creationId xmlns:a16="http://schemas.microsoft.com/office/drawing/2014/main" id="{2FAABC1E-22C4-6285-1BBC-D9366D38C3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2FA778D-16E1-8105-E90F-0875FC21E1BF}"/>
              </a:ext>
            </a:extLst>
          </p:cNvPr>
          <p:cNvSpPr>
            <a:spLocks noGrp="1"/>
          </p:cNvSpPr>
          <p:nvPr>
            <p:ph type="body" idx="1"/>
          </p:nvPr>
        </p:nvSpPr>
        <p:spPr/>
        <p:txBody>
          <a:bodyPr/>
          <a:lstStyle/>
          <a:p>
            <a:pPr>
              <a:spcBef>
                <a:spcPct val="0"/>
              </a:spcBef>
              <a:defRPr/>
            </a:pPr>
            <a:r>
              <a:rPr lang="ca-ES" altLang="en-US" sz="1400" dirty="0" err="1"/>
              <a:t>تتوفر </a:t>
            </a:r>
            <a:r>
              <a:rPr lang="ca-ES" altLang="en-US" sz="1400" dirty="0" err="1"/>
              <a:t>إرشادات </a:t>
            </a:r>
            <a:r>
              <a:rPr lang="ca-ES" altLang="en-US" sz="1400" dirty="0" err="1"/>
              <a:t>وأدوات </a:t>
            </a:r>
            <a:r>
              <a:rPr lang="ca-ES" altLang="en-US" sz="1400" dirty="0"/>
              <a:t>جديدة</a:t>
            </a:r>
            <a:r>
              <a:rPr lang="ca-ES" altLang="en-US" sz="1400" dirty="0"/>
              <a:t>، </a:t>
            </a:r>
            <a:r>
              <a:rPr lang="ca-ES" altLang="en-US" sz="1400" dirty="0" err="1"/>
              <a:t>بما في ذلك </a:t>
            </a:r>
            <a:r>
              <a:rPr lang="ca-ES" altLang="en-US" sz="1400" dirty="0" err="1"/>
              <a:t>نهج</a:t>
            </a:r>
            <a:r>
              <a:rPr lang="ca-ES" altLang="en-US" sz="1400" dirty="0"/>
              <a:t> CVAP </a:t>
            </a:r>
            <a:r>
              <a:rPr lang="ca-ES" altLang="en-US" sz="1400" dirty="0" err="1"/>
              <a:t>السريع</a:t>
            </a:r>
            <a:r>
              <a:rPr lang="ca-ES" altLang="en-US" sz="1400" dirty="0"/>
              <a:t>. (</a:t>
            </a:r>
            <a:r>
              <a:rPr lang="ca-ES" altLang="en-US" sz="1400" dirty="0" err="1"/>
              <a:t>سيقدم </a:t>
            </a:r>
            <a:r>
              <a:rPr lang="ca-ES" altLang="en-US" sz="1400" dirty="0" err="1"/>
              <a:t>مقدم العرض </a:t>
            </a:r>
            <a:r>
              <a:rPr lang="ca-ES" altLang="en-US" sz="1400" dirty="0" err="1"/>
              <a:t>لمحة عامة </a:t>
            </a:r>
            <a:r>
              <a:rPr lang="ca-ES" altLang="en-US" sz="1400" dirty="0"/>
              <a:t>عن </a:t>
            </a:r>
            <a:r>
              <a:rPr lang="ca-ES" altLang="en-US" sz="1400" dirty="0" err="1"/>
              <a:t>هذه الإرشادات والأدوات</a:t>
            </a:r>
            <a:r>
              <a:rPr lang="ca-ES" altLang="en-US" sz="1400" dirty="0"/>
              <a:t>)</a:t>
            </a:r>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err="1"/>
              <a:t>خلفية </a:t>
            </a:r>
            <a:r>
              <a:rPr lang="ca-ES" altLang="en-US" sz="1400" dirty="0"/>
              <a:t>عن </a:t>
            </a:r>
            <a:r>
              <a:rPr lang="ca-ES" altLang="en-US" sz="1400" dirty="0" err="1"/>
              <a:t>مسار/الجدول الزمني</a:t>
            </a:r>
            <a:r>
              <a:rPr lang="ca-ES" altLang="en-US" sz="1400" dirty="0"/>
              <a:t> لبرنامج CVAP </a:t>
            </a:r>
            <a:r>
              <a:rPr lang="ca-ES" altLang="en-US" sz="1400" dirty="0"/>
              <a:t>حتى </a:t>
            </a:r>
            <a:r>
              <a:rPr lang="ca-ES" altLang="en-US" sz="1400" dirty="0" err="1"/>
              <a:t>الآن</a:t>
            </a:r>
            <a:r>
              <a:rPr lang="ca-ES" altLang="en-US" sz="1400" dirty="0"/>
              <a:t>:</a:t>
            </a:r>
          </a:p>
          <a:p>
            <a:pPr>
              <a:spcBef>
                <a:spcPct val="0"/>
              </a:spcBef>
              <a:defRPr/>
            </a:pPr>
            <a:endParaRPr lang="ca-ES" altLang="en-US" sz="1400" dirty="0"/>
          </a:p>
          <a:p>
            <a:pPr>
              <a:defRPr/>
            </a:pPr>
            <a:r>
              <a:rPr lang="en-US" altLang="en-US" sz="2000" b="1" dirty="0"/>
              <a:t>2012-2013  الاستعداد النقدي التجريبي - </a:t>
            </a:r>
            <a:r>
              <a:rPr lang="en-US" altLang="en-US" sz="2000" dirty="0"/>
              <a:t>فيتنام، الفلبين، السنغال، تشيلي</a:t>
            </a:r>
          </a:p>
          <a:p>
            <a:pPr>
              <a:defRPr/>
            </a:pPr>
            <a:endParaRPr lang="en-US" altLang="en-US" sz="2000" b="1" dirty="0"/>
          </a:p>
          <a:p>
            <a:pPr>
              <a:defRPr/>
            </a:pPr>
            <a:r>
              <a:rPr lang="en-US" altLang="en-US" sz="2000" b="1" dirty="0"/>
              <a:t>2014 </a:t>
            </a:r>
            <a:r>
              <a:rPr lang="en-US" altLang="en-US" sz="2000" dirty="0"/>
              <a:t>إجراء</a:t>
            </a:r>
            <a:r>
              <a:rPr lang="en-US" altLang="en-US" sz="2000" b="1" dirty="0"/>
              <a:t> تقييم مستقل</a:t>
            </a:r>
          </a:p>
          <a:p>
            <a:pPr>
              <a:defRPr/>
            </a:pPr>
            <a:endParaRPr lang="en-US" altLang="en-US" sz="2000" b="1" dirty="0"/>
          </a:p>
          <a:p>
            <a:pPr>
              <a:defRPr/>
            </a:pPr>
            <a:r>
              <a:rPr lang="en-US" altLang="en-US" sz="2000" b="1" dirty="0"/>
              <a:t>2015 إنشاء فريق العمل التعاوني المعني بالاستعداد النقدي - </a:t>
            </a:r>
            <a:r>
              <a:rPr lang="en-US" altLang="en-US" sz="2000" dirty="0"/>
              <a:t>النسخة الأولى من التوجيهات والأدوات الخاصة بالاستعداد النقدي </a:t>
            </a:r>
          </a:p>
          <a:p>
            <a:pPr>
              <a:defRPr/>
            </a:pPr>
            <a:r>
              <a:rPr lang="en-US" altLang="en-US" sz="2000" dirty="0"/>
              <a:t>تم تطوير</a:t>
            </a:r>
          </a:p>
          <a:p>
            <a:pPr>
              <a:defRPr/>
            </a:pPr>
            <a:endParaRPr lang="en-US" altLang="en-US" sz="2000" dirty="0"/>
          </a:p>
          <a:p>
            <a:pPr>
              <a:defRPr/>
            </a:pPr>
            <a:r>
              <a:rPr lang="en-US" altLang="en-US" sz="2000" b="1" dirty="0"/>
              <a:t>2018 تقييم مستقل  - </a:t>
            </a:r>
            <a:r>
              <a:rPr lang="en-US" altLang="en-US" sz="2000" dirty="0"/>
              <a:t>كينيا، ملاوي، ميانمار، باكستان، الفلبين، فيتنام</a:t>
            </a:r>
          </a:p>
          <a:p>
            <a:pPr>
              <a:defRPr/>
            </a:pPr>
            <a:endParaRPr lang="en-US" altLang="en-US" sz="2000" dirty="0"/>
          </a:p>
          <a:p>
            <a:pPr>
              <a:defRPr/>
            </a:pPr>
            <a:r>
              <a:rPr lang="en-US" altLang="en-US" sz="2000" b="1" dirty="0"/>
              <a:t>2019-2021 تحديث الإرشادات + الأدوات</a:t>
            </a:r>
          </a:p>
          <a:p>
            <a:pPr>
              <a:defRPr/>
            </a:pPr>
            <a:endParaRPr lang="en-US" altLang="en-US" sz="2000" dirty="0"/>
          </a:p>
          <a:p>
            <a:pPr>
              <a:spcBef>
                <a:spcPct val="0"/>
              </a:spcBef>
              <a:defRPr/>
            </a:pP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تجربة CVAP التجريبية 2013-2014</a:t>
            </a:r>
          </a:p>
          <a:p>
            <a:pPr>
              <a:spcBef>
                <a:spcPct val="0"/>
              </a:spcBef>
              <a:defRPr/>
            </a:pPr>
            <a:r>
              <a:rPr lang="ca-ES" altLang="en-US" sz="1400" dirty="0" err="1"/>
              <a:t>تطوير</a:t>
            </a:r>
            <a:r>
              <a:rPr lang="ca-ES" altLang="en-US" sz="1400" dirty="0"/>
              <a:t> الأدوات</a:t>
            </a:r>
            <a:endParaRPr lang="ca-ES" altLang="en-US" sz="1400" dirty="0"/>
          </a:p>
          <a:p>
            <a:pPr>
              <a:spcBef>
                <a:spcPct val="0"/>
              </a:spcBef>
              <a:defRPr/>
            </a:pPr>
            <a:r>
              <a:rPr lang="ca-ES" altLang="en-US" sz="1400" dirty="0"/>
              <a:t>تقييم </a:t>
            </a:r>
            <a:r>
              <a:rPr lang="ca-ES" altLang="en-US" sz="1400" dirty="0"/>
              <a:t>ع</a:t>
            </a:r>
            <a:r>
              <a:rPr lang="ca-ES" altLang="en-US" sz="1400" dirty="0" err="1"/>
              <a:t>ال</a:t>
            </a:r>
            <a:r>
              <a:rPr lang="ca-ES" altLang="en-US" sz="1400" dirty="0"/>
              <a:t>مي </a:t>
            </a:r>
          </a:p>
          <a:p>
            <a:pPr>
              <a:spcBef>
                <a:spcPct val="0"/>
              </a:spcBef>
              <a:defRPr/>
            </a:pPr>
            <a:r>
              <a:rPr lang="ca-ES" altLang="en-US" sz="1400" dirty="0" err="1"/>
              <a:t>إرشادات </a:t>
            </a:r>
            <a:r>
              <a:rPr lang="ca-ES" altLang="en-US" sz="1400" dirty="0" err="1"/>
              <a:t>منقحة</a:t>
            </a:r>
            <a:r>
              <a:rPr lang="ca-ES" altLang="en-US" sz="1400" dirty="0"/>
              <a:t> 2020. </a:t>
            </a:r>
            <a:r>
              <a:rPr lang="ca-ES" altLang="en-US" sz="1400" dirty="0" err="1"/>
              <a:t>أدوات </a:t>
            </a:r>
            <a:r>
              <a:rPr lang="ca-ES" altLang="en-US" sz="1400" dirty="0" err="1"/>
              <a:t>منقحة </a:t>
            </a:r>
            <a:r>
              <a:rPr lang="ca-ES" altLang="en-US" sz="1400" dirty="0" err="1"/>
              <a:t>قيد الإعداد </a:t>
            </a:r>
            <a:r>
              <a:rPr lang="ca-ES" altLang="en-US" sz="1400" dirty="0" err="1"/>
              <a:t>حاليًا</a:t>
            </a:r>
            <a:endParaRPr lang="ca-ES" altLang="en-US" sz="1400" dirty="0"/>
          </a:p>
          <a:p>
            <a:pPr>
              <a:spcBef>
                <a:spcPct val="0"/>
              </a:spcBef>
              <a:defRPr/>
            </a:pPr>
            <a:endParaRPr lang="ca-ES" altLang="en-US" sz="1400" dirty="0"/>
          </a:p>
          <a:p>
            <a:pPr>
              <a:spcBef>
                <a:spcPct val="0"/>
              </a:spcBef>
              <a:defRPr/>
            </a:pPr>
            <a:endParaRPr lang="ca-ES" altLang="en-US" sz="1400" dirty="0"/>
          </a:p>
          <a:p>
            <a:pPr>
              <a:spcBef>
                <a:spcPct val="0"/>
              </a:spcBef>
              <a:defRPr/>
            </a:pPr>
            <a:r>
              <a:rPr lang="ca-ES" altLang="en-US" sz="1400" dirty="0"/>
              <a:t>CPTWG</a:t>
            </a:r>
          </a:p>
          <a:p>
            <a:pPr>
              <a:spcBef>
                <a:spcPct val="0"/>
              </a:spcBef>
              <a:defRPr/>
            </a:pPr>
            <a:r>
              <a:rPr lang="ca-ES" altLang="en-US" sz="1400" dirty="0" err="1"/>
              <a:t>تم </a:t>
            </a:r>
            <a:r>
              <a:rPr lang="en-US" altLang="en-US" sz="1400" dirty="0"/>
              <a:t>إنشاء </a:t>
            </a:r>
            <a:r>
              <a:rPr lang="ca-ES" altLang="en-US" sz="1400" dirty="0"/>
              <a:t>CPTWG </a:t>
            </a:r>
            <a:r>
              <a:rPr lang="en-US" altLang="en-US" sz="1400" dirty="0"/>
              <a:t>كنقطة مركزية للنقاش والمشاركة من أجل تحديد وتنسيق وتوفير ودعم وتحسين جودة CVA المناسبة والمتكاملة. </a:t>
            </a:r>
            <a:r>
              <a:rPr lang="en-US" altLang="en-US" sz="1400" dirty="0">
                <a:solidFill>
                  <a:srgbClr val="000000"/>
                </a:solidFill>
                <a:cs typeface="Calibri" panose="020F0502020204030204" pitchFamily="34" charset="0"/>
                <a:sym typeface="Calibri" panose="020F0502020204030204" pitchFamily="34" charset="0"/>
              </a:rPr>
              <a:t> تجتمع مجموعة أساسية من أصحاب المصلحة الرئيسيين في RCM والتي تشكل اللجنة التوجيهية بانتظام كأقران للتعاون في تشجيع وتجهيز RCM لتبني وزيادة قدراتها المؤسسية في CTP. كما تقوم اللجنة التوجيهية بإبلاغ وتقديم التوجيهات إلى مجموعات العمل الفرعية التي يتم تشكيلها وتكليفها بمهام بناءً على أهداف محددة. </a:t>
            </a:r>
            <a:endParaRPr lang="en-US" altLang="en-US" sz="1400" dirty="0"/>
          </a:p>
          <a:p>
            <a:pPr>
              <a:defRPr/>
            </a:pPr>
            <a:endParaRPr lang="en-US" altLang="en-US" sz="1400" dirty="0"/>
          </a:p>
          <a:p>
            <a:pPr>
              <a:defRPr/>
            </a:pPr>
            <a:endParaRPr lang="en-CA" sz="1805" dirty="0">
              <a:ea typeface="MS PGothic"/>
              <a:cs typeface="Calibri"/>
            </a:endParaRPr>
          </a:p>
        </p:txBody>
      </p:sp>
      <p:sp>
        <p:nvSpPr>
          <p:cNvPr id="108548" name="Slide Number Placeholder 3">
            <a:extLst>
              <a:ext uri="{FF2B5EF4-FFF2-40B4-BE49-F238E27FC236}">
                <a16:creationId xmlns:a16="http://schemas.microsoft.com/office/drawing/2014/main" id="{AFA7204D-FAF0-B9E8-1548-E2C64680FA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1087B90-50D0-44FF-B3BD-66ECBC802289}" type="slidenum">
              <a:rPr lang="en-US" altLang="ru-RU" smtClean="0"/>
              <a:t>38</a:t>
            </a:fld>
            <a:endParaRPr lang="en-US" altLang="ru-RU"/>
          </a:p>
        </p:txBody>
      </p:sp>
    </p:spTree>
  </p:cSld>
  <p:clrMapOvr>
    <a:masterClrMapping/>
  </p:clrMapOvr>
</p:notes>
</file>

<file path=ppt/notesSlides/notesSlide33.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B46C242D-FF8D-D055-50C9-FE1D9E2C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F751BDA-4BD4-5199-AA84-5C0982EE39E3}"/>
              </a:ext>
            </a:extLst>
          </p:cNvPr>
          <p:cNvSpPr>
            <a:spLocks noGrp="1"/>
          </p:cNvSpPr>
          <p:nvPr>
            <p:ph type="body" idx="1"/>
          </p:nvPr>
        </p:nvSpPr>
        <p:spPr/>
        <p:txBody>
          <a:bodyPr/>
          <a:lstStyle/>
          <a:p>
            <a:pPr>
              <a:spcBef>
                <a:spcPct val="0"/>
              </a:spcBef>
              <a:defRPr/>
            </a:pPr>
            <a:r>
              <a:rPr lang="en-CH" sz="1805" dirty="0">
                <a:ea typeface="MS PGothic"/>
                <a:cs typeface="Calibri"/>
              </a:rPr>
              <a:t>استبدل بخريطة طريق CVA المرئية</a:t>
            </a:r>
            <a:endParaRPr lang="en-CA" sz="1805" dirty="0">
              <a:ea typeface="MS PGothic"/>
              <a:cs typeface="Calibri"/>
            </a:endParaRPr>
          </a:p>
        </p:txBody>
      </p:sp>
      <p:sp>
        <p:nvSpPr>
          <p:cNvPr id="110596" name="Slide Number Placeholder 3">
            <a:extLst>
              <a:ext uri="{FF2B5EF4-FFF2-40B4-BE49-F238E27FC236}">
                <a16:creationId xmlns:a16="http://schemas.microsoft.com/office/drawing/2014/main" id="{2EC6B3F7-0235-3A72-56DB-9DFD972103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013FD8C-A50C-43B6-83F4-1817FD7347D0}" type="slidenum">
              <a:rPr lang="en-US" altLang="ru-RU" smtClean="0"/>
              <a:t>39</a:t>
            </a:fld>
            <a:endParaRPr lang="en-US" altLang="ru-RU"/>
          </a:p>
        </p:txBody>
      </p:sp>
    </p:spTree>
  </p:cSld>
  <p:clrMapOvr>
    <a:masterClrMapping/>
  </p:clrMapOvr>
</p:notes>
</file>

<file path=ppt/notesSlides/notesSlide34.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E1BD512F-3453-6108-0D6F-8AE4D519A4E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FD28A12-3F5C-16C1-F515-71EB37791D6A}"/>
              </a:ext>
            </a:extLst>
          </p:cNvPr>
          <p:cNvSpPr>
            <a:spLocks noGrp="1"/>
          </p:cNvSpPr>
          <p:nvPr>
            <p:ph type="body" idx="1"/>
          </p:nvPr>
        </p:nvSpPr>
        <p:spPr/>
        <p:txBody>
          <a:bodyPr/>
          <a:lstStyle/>
          <a:p>
            <a:pPr>
              <a:spcBef>
                <a:spcPct val="0"/>
              </a:spcBef>
              <a:defRPr/>
            </a:pPr>
            <a:endParaRPr lang="en-CH" altLang="en-US" sz="1805" dirty="0"/>
          </a:p>
          <a:p>
            <a:pPr>
              <a:spcBef>
                <a:spcPct val="0"/>
              </a:spcBef>
              <a:defRPr/>
            </a:pPr>
            <a:endParaRPr lang="en-CA" sz="1805" dirty="0">
              <a:ea typeface="MS PGothic"/>
              <a:cs typeface="Calibri"/>
            </a:endParaRPr>
          </a:p>
        </p:txBody>
      </p:sp>
      <p:sp>
        <p:nvSpPr>
          <p:cNvPr id="112644" name="Slide Number Placeholder 3">
            <a:extLst>
              <a:ext uri="{FF2B5EF4-FFF2-40B4-BE49-F238E27FC236}">
                <a16:creationId xmlns:a16="http://schemas.microsoft.com/office/drawing/2014/main" id="{A4115660-E1A2-18E1-31CD-455535AA0C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A9DA7A0-A06B-4835-A5C6-8AF1B1592927}" type="slidenum">
              <a:rPr lang="en-US" altLang="ru-RU" smtClean="0"/>
              <a:t>40</a:t>
            </a:fld>
            <a:endParaRPr lang="en-US" altLang="ru-RU"/>
          </a:p>
        </p:txBody>
      </p:sp>
    </p:spTree>
  </p:cSld>
  <p:clrMapOvr>
    <a:masterClrMapping/>
  </p:clrMapOvr>
</p:notes>
</file>

<file path=ppt/notesSlides/notesSlide35.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1EA58395-154D-6FEF-8270-49A7BD2EAE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FD69260-E722-A16F-19DD-690ACF6766AB}"/>
              </a:ext>
            </a:extLst>
          </p:cNvPr>
          <p:cNvSpPr>
            <a:spLocks noGrp="1"/>
          </p:cNvSpPr>
          <p:nvPr>
            <p:ph type="body" idx="1"/>
          </p:nvPr>
        </p:nvSpPr>
        <p:spPr/>
        <p:txBody>
          <a:bodyPr/>
          <a:lstStyle/>
          <a:p>
            <a:pPr>
              <a:spcBef>
                <a:spcPct val="0"/>
              </a:spcBef>
              <a:defRPr/>
            </a:pPr>
            <a:r>
              <a:rPr lang="en-CH" sz="1805" dirty="0">
                <a:ea typeface="MS PGothic"/>
                <a:cs typeface="Calibri"/>
              </a:rPr>
              <a:t>سيتم تحديثه</a:t>
            </a:r>
            <a:endParaRPr lang="en-CA" sz="1805" dirty="0">
              <a:ea typeface="MS PGothic"/>
              <a:cs typeface="Calibri"/>
            </a:endParaRPr>
          </a:p>
        </p:txBody>
      </p:sp>
      <p:sp>
        <p:nvSpPr>
          <p:cNvPr id="114692" name="Slide Number Placeholder 3">
            <a:extLst>
              <a:ext uri="{FF2B5EF4-FFF2-40B4-BE49-F238E27FC236}">
                <a16:creationId xmlns:a16="http://schemas.microsoft.com/office/drawing/2014/main" id="{7D0147AC-7959-0F82-9559-AECC312045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A080B69E-3943-4A6F-A20E-185507B72ED8}" type="slidenum">
              <a:rPr lang="en-US" altLang="ru-RU" smtClean="0"/>
              <a:t>41</a:t>
            </a:fld>
            <a:endParaRPr lang="en-US" altLang="ru-RU"/>
          </a:p>
        </p:txBody>
      </p:sp>
    </p:spTree>
  </p:cSld>
  <p:clrMapOvr>
    <a:masterClrMapping/>
  </p:clrMapOvr>
</p:notes>
</file>

<file path=ppt/notesSlides/notesSlide36.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D78C586-C565-76DF-8B6B-2A478B5339F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93FB92F-A2B3-F967-820C-21402891A43D}"/>
              </a:ext>
            </a:extLst>
          </p:cNvPr>
          <p:cNvSpPr>
            <a:spLocks noGrp="1"/>
          </p:cNvSpPr>
          <p:nvPr>
            <p:ph type="body" idx="1"/>
          </p:nvPr>
        </p:nvSpPr>
        <p:spPr/>
        <p:txBody>
          <a:bodyPr/>
          <a:lstStyle/>
          <a:p>
            <a:pPr>
              <a:spcBef>
                <a:spcPct val="0"/>
              </a:spcBef>
              <a:defRPr/>
            </a:pPr>
            <a:r>
              <a:rPr lang="en-CH" sz="1805" dirty="0">
                <a:ea typeface="MS PGothic"/>
                <a:cs typeface="Calibri"/>
              </a:rPr>
              <a:t>سيتم تحديثه</a:t>
            </a:r>
            <a:endParaRPr lang="en-CA" sz="1805" dirty="0">
              <a:ea typeface="MS PGothic"/>
              <a:cs typeface="Calibri"/>
            </a:endParaRPr>
          </a:p>
          <a:p>
            <a:pPr>
              <a:spcBef>
                <a:spcPct val="0"/>
              </a:spcBef>
              <a:defRPr/>
            </a:pPr>
            <a:endParaRPr lang="en-CA" sz="1805" dirty="0">
              <a:ea typeface="MS PGothic"/>
              <a:cs typeface="Calibri"/>
            </a:endParaRPr>
          </a:p>
        </p:txBody>
      </p:sp>
      <p:sp>
        <p:nvSpPr>
          <p:cNvPr id="116740" name="Slide Number Placeholder 3">
            <a:extLst>
              <a:ext uri="{FF2B5EF4-FFF2-40B4-BE49-F238E27FC236}">
                <a16:creationId xmlns:a16="http://schemas.microsoft.com/office/drawing/2014/main" id="{95EAFBE6-CA39-2676-0CA9-035ADB155D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970F86D-426E-4849-A62A-3B4C23C73EF9}" type="slidenum">
              <a:rPr lang="en-US" altLang="ru-RU" smtClean="0"/>
              <a:t>42</a:t>
            </a:fld>
            <a:endParaRPr lang="en-US" altLang="ru-RU"/>
          </a:p>
        </p:txBody>
      </p:sp>
    </p:spTree>
  </p:cSld>
  <p:clrMapOvr>
    <a:masterClrMapping/>
  </p:clrMapOvr>
</p:notes>
</file>

<file path=ppt/notesSlides/notesSlide4.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1A9A668-AEE4-01AF-10B1-D8B99D893D6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9A7699D-CC3E-4BFB-049B-75E044AE0CEE}"/>
              </a:ext>
            </a:extLst>
          </p:cNvPr>
          <p:cNvSpPr>
            <a:spLocks noGrp="1"/>
          </p:cNvSpPr>
          <p:nvPr>
            <p:ph type="body" idx="1"/>
          </p:nvPr>
        </p:nvSpPr>
        <p:spPr/>
        <p:txBody>
          <a:bodyPr/>
          <a:lstStyle/>
          <a:p>
            <a:pPr>
              <a:defRPr/>
            </a:pPr>
            <a:endParaRPr lang="en-CA" sz="1805" dirty="0">
              <a:ea typeface="MS PGothic"/>
              <a:cs typeface="Calibri"/>
            </a:endParaRPr>
          </a:p>
        </p:txBody>
      </p:sp>
      <p:sp>
        <p:nvSpPr>
          <p:cNvPr id="52228" name="Slide Number Placeholder 3">
            <a:extLst>
              <a:ext uri="{FF2B5EF4-FFF2-40B4-BE49-F238E27FC236}">
                <a16:creationId xmlns:a16="http://schemas.microsoft.com/office/drawing/2014/main" id="{209B8D88-5C08-0089-1206-F1E932EF0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503ABE9-55E7-4208-8CDF-369931D89A04}" type="slidenum">
              <a:rPr lang="en-US" altLang="ru-RU" smtClean="0"/>
              <a:t>7</a:t>
            </a:fld>
            <a:endParaRPr lang="en-US" altLang="ru-RU"/>
          </a:p>
        </p:txBody>
      </p:sp>
    </p:spTree>
  </p:cSld>
  <p:clrMapOvr>
    <a:masterClrMapping/>
  </p:clrMapOvr>
</p:notes>
</file>

<file path=ppt/notesSlides/notesSlide5.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a:extLst>
              <a:ext uri="{FF2B5EF4-FFF2-40B4-BE49-F238E27FC236}">
                <a16:creationId xmlns:a16="http://schemas.microsoft.com/office/drawing/2014/main" id="{7A472F6A-4D54-F728-2CDD-8F4ED71382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30B1247B-0F6E-B947-F9BF-36940B8BBEC9}"/>
              </a:ext>
            </a:extLst>
          </p:cNvPr>
          <p:cNvSpPr>
            <a:spLocks noGrp="1"/>
          </p:cNvSpPr>
          <p:nvPr>
            <p:ph type="body" idx="1"/>
          </p:nvPr>
        </p:nvSpPr>
        <p:spPr/>
        <p:txBody>
          <a:bodyPr/>
          <a:lstStyle/>
          <a:p>
            <a:pPr>
              <a:defRPr/>
            </a:pPr>
            <a:r>
              <a:rPr lang="en-US" altLang="en-US" sz="1400" dirty="0"/>
              <a:t>CVA هو المصطلح القياسي للمساعدة النقدية والقسائم، الذي تستخدمه حركة الصليب الأحمر والهلال الأحمر الآن وهو المصطلح الرسمي لبرنامج CALP.</a:t>
            </a:r>
          </a:p>
          <a:p>
            <a:pPr>
              <a:defRPr/>
            </a:pPr>
            <a:r>
              <a:rPr lang="en-US" altLang="en-US" sz="1400" dirty="0"/>
              <a:t>ومع ذلك، </a:t>
            </a:r>
            <a:r>
              <a:rPr lang="en-US" altLang="en-US" sz="1400" dirty="0"/>
              <a:t>يشار إلى </a:t>
            </a:r>
            <a:r>
              <a:rPr lang="en-US" altLang="en-US" sz="1400" b="1" dirty="0"/>
              <a:t>CVA </a:t>
            </a:r>
            <a:r>
              <a:rPr lang="en-US" altLang="en-US" sz="1400" dirty="0"/>
              <a:t>أحيانًا باسم </a:t>
            </a:r>
            <a:r>
              <a:rPr lang="en-US" altLang="en-US" sz="1400" b="1" dirty="0"/>
              <a:t>CTP </a:t>
            </a:r>
            <a:r>
              <a:rPr lang="en-US" altLang="en-US" sz="1400" i="1" dirty="0"/>
              <a:t>(برامج التحويل النقدي) </a:t>
            </a:r>
            <a:r>
              <a:rPr lang="en-US" altLang="en-US" sz="1400" dirty="0"/>
              <a:t>أو </a:t>
            </a:r>
            <a:r>
              <a:rPr lang="en-US" altLang="en-US" sz="1400" b="1" dirty="0"/>
              <a:t>CBA </a:t>
            </a:r>
            <a:r>
              <a:rPr lang="en-US" altLang="en-US" sz="1400" i="1" dirty="0"/>
              <a:t>(المساعدة النقدية) </a:t>
            </a:r>
            <a:r>
              <a:rPr lang="en-US" altLang="en-US" sz="1400" dirty="0"/>
              <a:t>أو </a:t>
            </a:r>
            <a:r>
              <a:rPr lang="en-US" altLang="en-US" sz="1400" b="1" dirty="0"/>
              <a:t>CBI </a:t>
            </a:r>
            <a:r>
              <a:rPr lang="en-US" altLang="en-US" sz="1400" i="1" dirty="0"/>
              <a:t>(التدخلات النقدية) </a:t>
            </a:r>
            <a:r>
              <a:rPr lang="en-US" altLang="en-US" sz="1400" dirty="0"/>
              <a:t>من قبل وكالات أخرى. وعادةً ما تشير هذه المصطلحات إلى نفس الشيء.</a:t>
            </a:r>
          </a:p>
          <a:p>
            <a:pPr>
              <a:defRPr/>
            </a:pPr>
            <a:endParaRPr lang="en-CA" sz="1805" dirty="0">
              <a:ea typeface="MS PGothic"/>
              <a:cs typeface="Calibri"/>
            </a:endParaRPr>
          </a:p>
        </p:txBody>
      </p:sp>
      <p:sp>
        <p:nvSpPr>
          <p:cNvPr id="54276" name="Slide Number Placeholder 3">
            <a:extLst>
              <a:ext uri="{FF2B5EF4-FFF2-40B4-BE49-F238E27FC236}">
                <a16:creationId xmlns:a16="http://schemas.microsoft.com/office/drawing/2014/main" id="{89DE5F7A-B92F-22DE-744B-D0AA2EC9C8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03F22867-A88C-490B-B1EC-016921D943B6}" type="slidenum">
              <a:rPr lang="en-US" altLang="ru-RU" smtClean="0"/>
              <a:t>8</a:t>
            </a:fld>
            <a:endParaRPr lang="en-US" altLang="ru-RU"/>
          </a:p>
        </p:txBody>
      </p:sp>
    </p:spTree>
  </p:cSld>
  <p:clrMapOvr>
    <a:masterClrMapping/>
  </p:clrMapOvr>
</p:notes>
</file>

<file path=ppt/notesSlides/notesSlide6.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58203BBA-35E4-6E91-290B-11928BF4FE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A37DA03-AE52-1A4D-5595-50833ACE4819}"/>
              </a:ext>
            </a:extLst>
          </p:cNvPr>
          <p:cNvSpPr>
            <a:spLocks noGrp="1"/>
          </p:cNvSpPr>
          <p:nvPr>
            <p:ph type="body" idx="1"/>
          </p:nvPr>
        </p:nvSpPr>
        <p:spPr/>
        <p:txBody>
          <a:bodyPr/>
          <a:lstStyle/>
          <a:p>
            <a:pPr>
              <a:defRPr/>
            </a:pPr>
            <a:endParaRPr lang="en-CA" sz="1805" dirty="0">
              <a:ea typeface="MS PGothic"/>
              <a:cs typeface="Calibri"/>
            </a:endParaRPr>
          </a:p>
        </p:txBody>
      </p:sp>
      <p:sp>
        <p:nvSpPr>
          <p:cNvPr id="56324" name="Slide Number Placeholder 3">
            <a:extLst>
              <a:ext uri="{FF2B5EF4-FFF2-40B4-BE49-F238E27FC236}">
                <a16:creationId xmlns:a16="http://schemas.microsoft.com/office/drawing/2014/main" id="{C6AD2AAE-70E3-D390-D45B-A857151DEDE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76A519C1-37A4-4E6D-9737-F13E4DCBCF7D}" type="slidenum">
              <a:rPr lang="en-US" altLang="ru-RU" smtClean="0"/>
              <a:t>9</a:t>
            </a:fld>
            <a:endParaRPr lang="en-US" altLang="ru-RU"/>
          </a:p>
        </p:txBody>
      </p:sp>
    </p:spTree>
  </p:cSld>
  <p:clrMapOvr>
    <a:masterClrMapping/>
  </p:clrMapOvr>
</p:notes>
</file>

<file path=ppt/notesSlides/notesSlide7.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AB6D08D6-EECD-1949-8714-E713936A99C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56C88F-5FC7-23CE-51CA-668B0E87D971}"/>
              </a:ext>
            </a:extLst>
          </p:cNvPr>
          <p:cNvSpPr>
            <a:spLocks noGrp="1"/>
          </p:cNvSpPr>
          <p:nvPr>
            <p:ph type="body" idx="1"/>
          </p:nvPr>
        </p:nvSpPr>
        <p:spPr/>
        <p:txBody>
          <a:bodyPr/>
          <a:lstStyle/>
          <a:p>
            <a:pPr>
              <a:defRPr/>
            </a:pPr>
            <a:r>
              <a:rPr lang="en-GB" altLang="en-US" sz="1400" b="1" dirty="0"/>
              <a:t>قم بالسؤال/التمرين.</a:t>
            </a:r>
          </a:p>
          <a:p>
            <a:pPr>
              <a:defRPr/>
            </a:pPr>
            <a:r>
              <a:rPr lang="en-GB" altLang="en-US" sz="1400" i="1" dirty="0"/>
              <a:t> </a:t>
            </a:r>
          </a:p>
          <a:p>
            <a:pPr>
              <a:defRPr/>
            </a:pPr>
            <a:r>
              <a:rPr lang="en-GB" altLang="en-US" sz="1400" i="1" dirty="0"/>
              <a:t>اسأل المجموعة عن المخاطر الرئيسية المرتبطة بإجراء CVA في رأيهم.</a:t>
            </a:r>
            <a:endParaRPr lang="en-US" altLang="en-US" sz="1400" i="1" dirty="0"/>
          </a:p>
          <a:p>
            <a:pPr>
              <a:defRPr/>
            </a:pPr>
            <a:endParaRPr lang="en-US" altLang="en-US" sz="1400" dirty="0"/>
          </a:p>
          <a:p>
            <a:pPr>
              <a:defRPr/>
            </a:pPr>
            <a:r>
              <a:rPr lang="en-US" altLang="en-US" sz="1400" dirty="0"/>
              <a:t>ثم اعرض الشريحة وناقشها.</a:t>
            </a:r>
          </a:p>
          <a:p>
            <a:pPr>
              <a:defRPr/>
            </a:pPr>
            <a:endParaRPr lang="en-US" altLang="en-US" sz="1400" dirty="0"/>
          </a:p>
          <a:p>
            <a:pPr>
              <a:defRPr/>
            </a:pPr>
            <a:r>
              <a:rPr lang="en-US" altLang="en-US" sz="1400" dirty="0"/>
              <a:t>بعض النصوص المقترحة:</a:t>
            </a:r>
          </a:p>
          <a:p>
            <a:pPr>
              <a:defRPr/>
            </a:pPr>
            <a:endParaRPr lang="en-US" altLang="en-US" sz="1400" dirty="0"/>
          </a:p>
          <a:p>
            <a:pPr>
              <a:spcAft>
                <a:spcPts val="600"/>
              </a:spcAft>
              <a:buFontTx/>
              <a:buChar char="•"/>
              <a:defRPr/>
            </a:pPr>
            <a:r>
              <a:rPr lang="en-CA" altLang="en-US" sz="1400" dirty="0">
                <a:solidFill>
                  <a:schemeClr val="tx2"/>
                </a:solidFill>
              </a:rPr>
              <a:t>تنطوي جميع أشكال البرمجة على مخاطر، والتي يجب موازنتها مع ضرورة تلبية الاحتياجات. لا يغير CVA هذا المأزق بشكل جذري، ولكنه قد يقدم أنواعًا جديدة من المخاطر وفرصًا جديدة للتخفيف منها.</a:t>
            </a:r>
          </a:p>
          <a:p>
            <a:pPr>
              <a:spcAft>
                <a:spcPts val="600"/>
              </a:spcAft>
              <a:buFontTx/>
              <a:buChar char="•"/>
              <a:defRPr/>
            </a:pPr>
            <a:r>
              <a:rPr lang="en-CA" altLang="en-US" sz="1400" b="1" dirty="0">
                <a:solidFill>
                  <a:schemeClr val="tx2"/>
                </a:solidFill>
              </a:rPr>
              <a:t>أظهرت الدراسات التي أجريت حتى الآن أن CTP ليس أكثر خطورة بطبيعته من المساعدة العينية أو غيرها من أشكال المساعدة، وفي بعض الحالات يمكن أن يكون أقل خطورة. لا تزال التصورات تعيق قبول CVA. ترتبط العديد من المخاطر المتصورة بجودة البرنامج.</a:t>
            </a:r>
          </a:p>
          <a:p>
            <a:pPr algn="just">
              <a:lnSpc>
                <a:spcPct val="115000"/>
              </a:lnSpc>
              <a:spcBef>
                <a:spcPts val="300"/>
              </a:spcBef>
              <a:spcAft>
                <a:spcPts val="600"/>
              </a:spcAft>
              <a:buFontTx/>
              <a:buChar char="•"/>
              <a:defRPr/>
            </a:pPr>
            <a:r>
              <a:rPr lang="en-GB" altLang="en-US" sz="1400" dirty="0">
                <a:solidFill>
                  <a:schemeClr val="tx2"/>
                </a:solidFill>
                <a:ea typeface="Arial Unicode MS" pitchFamily="122" charset="0"/>
              </a:rPr>
              <a:t>يجب على المنظمات غير الحكومية إجراء تحليل المخاطر وإدارة المخاطر الخاصة بها في سياقها. تهدف إدارة المخاطر إلى تمكين العمل بدلاً من تقييده. لا يجب أن يؤدي تحسين الوعي بالمخاطر إلى تجنب المخاطر، بل يمكن أن يعزز جودة الاستجابة.</a:t>
            </a:r>
            <a:endParaRPr lang="en-CA" altLang="en-US" sz="1400" dirty="0">
              <a:solidFill>
                <a:schemeClr val="tx2"/>
              </a:solidFill>
              <a:ea typeface="Cambria" panose="02040503050406030204" pitchFamily="18" charset="0"/>
            </a:endParaRPr>
          </a:p>
          <a:p>
            <a:pPr>
              <a:defRPr/>
            </a:pPr>
            <a:endParaRPr lang="en-US" altLang="en-US" sz="1400" dirty="0"/>
          </a:p>
          <a:p>
            <a:pPr>
              <a:defRPr/>
            </a:pPr>
            <a:endParaRPr lang="en-CA" sz="1805" dirty="0">
              <a:ea typeface="MS PGothic"/>
              <a:cs typeface="Calibri"/>
            </a:endParaRPr>
          </a:p>
        </p:txBody>
      </p:sp>
      <p:sp>
        <p:nvSpPr>
          <p:cNvPr id="58372" name="Slide Number Placeholder 3">
            <a:extLst>
              <a:ext uri="{FF2B5EF4-FFF2-40B4-BE49-F238E27FC236}">
                <a16:creationId xmlns:a16="http://schemas.microsoft.com/office/drawing/2014/main" id="{B7644C64-7B5C-3C2D-65D1-B3A9025A7D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C3323B88-5984-4F29-A515-6F0F9490653B}" type="slidenum">
              <a:rPr lang="en-US" altLang="ru-RU" smtClean="0"/>
              <a:t>10</a:t>
            </a:fld>
            <a:endParaRPr lang="en-US" altLang="ru-RU"/>
          </a:p>
        </p:txBody>
      </p:sp>
    </p:spTree>
  </p:cSld>
  <p:clrMapOvr>
    <a:masterClrMapping/>
  </p:clrMapOvr>
</p:notes>
</file>

<file path=ppt/notesSlides/notesSlide8.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B9E5701-0588-494A-27C4-456B3501920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A4DAC56E-92C3-5387-96B0-B6CB5BECF9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400"/>
              <a:t>تم إصدار تقرير حالة النقد في العالم في عام 2018 وتم تحديثه في عام 2020. ويقدم التقرير تحليلاً محايداً ونقدياً للحالة الراهنة للمساعدة النقدية في جميع أنحاء العالم، استناداً إلى مشاورات إقليمية وقطرية مكثفة مع منظمات وممارسي المساعدة النقدية في جميع أنحاء العالم + تحليل بيانات تصورات المستفيدين.</a:t>
            </a:r>
          </a:p>
          <a:p>
            <a:pPr>
              <a:buFontTx/>
              <a:buChar char="-"/>
            </a:pPr>
            <a:endParaRPr lang="en-GB" altLang="en-US" sz="1400">
              <a:cs typeface="Calibri" panose="020F0502020204030204" pitchFamily="34" charset="0"/>
            </a:endParaRPr>
          </a:p>
          <a:p>
            <a:r>
              <a:rPr lang="en-GB" altLang="en-US" sz="1400">
                <a:cs typeface="Calibri" panose="020F0502020204030204" pitchFamily="34" charset="0"/>
              </a:rPr>
              <a:t>تستمر المساعدة النقدية في النمو من حيث الحجم، وأصبحت الآن جزءًا رئيسيًا من كل استجابة إنسانية تقريبًا. </a:t>
            </a:r>
          </a:p>
          <a:p>
            <a:endParaRPr lang="en-GB" altLang="en-US" sz="1400">
              <a:cs typeface="Calibri" panose="020F0502020204030204" pitchFamily="34" charset="0"/>
            </a:endParaRPr>
          </a:p>
          <a:p>
            <a:r>
              <a:rPr lang="en-GB" altLang="en-US" sz="1400">
                <a:solidFill>
                  <a:srgbClr val="1D1D1C"/>
                </a:solidFill>
                <a:cs typeface="Calibri" panose="020F0502020204030204" pitchFamily="34" charset="0"/>
              </a:rPr>
              <a:t>تضاعف المبلغ الإجمالي للمساعدات النقدية المقدمة إلى المستفيدين منذ عام 2016، </a:t>
            </a:r>
            <a:r>
              <a:rPr lang="en-GB" altLang="en-US" sz="1400"/>
              <a:t>من 2.8 مليار دولار إلى 5.6 مليار دولار</a:t>
            </a:r>
            <a:r>
              <a:rPr lang="en-GB" altLang="en-US" sz="1400">
                <a:solidFill>
                  <a:srgbClr val="1D1D1C"/>
                </a:solidFill>
                <a:cs typeface="Calibri" panose="020F0502020204030204" pitchFamily="34" charset="0"/>
              </a:rPr>
              <a:t>. </a:t>
            </a:r>
            <a:r>
              <a:rPr lang="en-GB" altLang="en-US" sz="1400"/>
              <a:t>كما نمت المساعدات النقدية كنسبة مئوية من المساعدات الإنسانية الدولية، حيث بلغت 18.9٪ في عام 2018، ارتفاعًا من 10٪ في عام 2015. ومن المتوقع أن يستمر النمو في استخدام المساعدات النقدية. </a:t>
            </a:r>
          </a:p>
          <a:p>
            <a:endParaRPr lang="en-GB" altLang="en-US" sz="1400"/>
          </a:p>
          <a:p>
            <a:r>
              <a:rPr lang="en-GB" altLang="en-US" sz="1400" u="sng"/>
              <a:t>تجدر الإشارة إلى أنه على الرغم من نمو المساعدات النقدية المباشرة داخل حركة الصليب الأحمر والهلال الأحمر، فإن حصتها العالمية لم تزد إلا قليلاً.</a:t>
            </a:r>
          </a:p>
          <a:p>
            <a:pPr>
              <a:buFontTx/>
              <a:buChar char="-"/>
            </a:pPr>
            <a:endParaRPr lang="en-GB" altLang="en-US" sz="1400"/>
          </a:p>
          <a:p>
            <a:r>
              <a:rPr lang="en-GB" altLang="en-US" sz="1400"/>
              <a:t>تُظهر الأدلة الواردة في التقرير أن CVA أصبحت الآن أداة استجابة إنسانية راسخة ومثبتة الفعالية تنقذ الأرواح وسبل العيش، وتدفع الجهات الفاعلة إلى التفكير بشكل مختلف وتحقيق نتائج أفضل.</a:t>
            </a:r>
          </a:p>
        </p:txBody>
      </p:sp>
      <p:sp>
        <p:nvSpPr>
          <p:cNvPr id="61444" name="Slide Number Placeholder 3">
            <a:extLst>
              <a:ext uri="{FF2B5EF4-FFF2-40B4-BE49-F238E27FC236}">
                <a16:creationId xmlns:a16="http://schemas.microsoft.com/office/drawing/2014/main" id="{A4EC1556-6922-57B8-1475-6188228A44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F41FD093-9BEC-4C70-BAC1-F47537C6F916}" type="slidenum">
              <a:rPr lang="en-US" altLang="ru-RU" smtClean="0"/>
              <a:t>12</a:t>
            </a:fld>
            <a:endParaRPr lang="en-US" altLang="ru-RU"/>
          </a:p>
        </p:txBody>
      </p:sp>
    </p:spTree>
  </p:cSld>
  <p:clrMapOvr>
    <a:masterClrMapping/>
  </p:clrMapOvr>
</p:notes>
</file>

<file path=ppt/notesSlides/notesSlide9.xml><?xml version="1.0" encoding="utf-8"?>
<p:notes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C810CA74-C885-4586-BCCE-EB8502BC27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20D1A894-BA67-5640-10FA-57455C9E4A7C}"/>
              </a:ext>
            </a:extLst>
          </p:cNvPr>
          <p:cNvSpPr>
            <a:spLocks noGrp="1"/>
          </p:cNvSpPr>
          <p:nvPr>
            <p:ph type="body" idx="1"/>
          </p:nvPr>
        </p:nvSpPr>
        <p:spPr/>
        <p:txBody>
          <a:bodyPr/>
          <a:lstStyle/>
          <a:p>
            <a:pPr>
              <a:lnSpc>
                <a:spcPct val="90000"/>
              </a:lnSpc>
              <a:defRPr/>
            </a:pPr>
            <a:r>
              <a:rPr lang="en-US" altLang="en-US" sz="1050" dirty="0"/>
              <a:t>اذكر أحدث مبادرات CALP في ذلك الوقت </a:t>
            </a:r>
            <a:r>
              <a:rPr lang="mr-IN" altLang="en-US" sz="1050" dirty="0">
                <a:latin typeface="Mangal" panose="02040503050203030202" pitchFamily="18" charset="0"/>
              </a:rPr>
              <a:t>– </a:t>
            </a:r>
            <a:r>
              <a:rPr lang="en-US" altLang="en-US" sz="1050" dirty="0"/>
              <a:t>ربما مبادرات خاصة بالمنطقة، ومناسبة للسياق. على الأقل، اشرح ما هي CALP وكيف يمكن أن تكون مورداً مفيداً.</a:t>
            </a:r>
          </a:p>
          <a:p>
            <a:pPr>
              <a:lnSpc>
                <a:spcPct val="90000"/>
              </a:lnSpc>
              <a:defRPr/>
            </a:pPr>
            <a:endParaRPr lang="en-US" altLang="en-US" sz="1050" dirty="0"/>
          </a:p>
          <a:p>
            <a:pPr>
              <a:lnSpc>
                <a:spcPct val="90000"/>
              </a:lnSpc>
              <a:defRPr/>
            </a:pPr>
            <a:r>
              <a:rPr lang="en-US" altLang="en-US" sz="1050" u="sng" dirty="0"/>
              <a:t>الصفقة الكبرى: </a:t>
            </a:r>
            <a:r>
              <a:rPr lang="en-US" altLang="en-US" sz="1050" dirty="0"/>
              <a:t>هناك 62 طرفًا موقّعًا على الصفقة الكبرى، بما في ذلك المانحون الإنسانيون الدوليون والأمم المتحدة وحركة الصليب الأحمر والهلال الأحمر والمنظمات غير الحكومية والشركاء الإنسانيون المحليون. وهي تتألف من 51 التزامًا مشتركًا لجعل المساعدات الإنسانية أكثر فعالية و8 مسارات عمل. هناك مسار عمل بشأن CVA، بقيادة DFID و WFP.  IFRC و ICRC و BRC أعضاء فيه. يتضمن مسار العمل عدة التزامات، بما في ذلك زيادة الاستخدام المناسب لـ CVA (وقد حددت العديد من الوكالات، بما في ذلك الحركة، معاييرها الخاصة)، والاستثمار في نماذج تسليم جديدة، وتحسين قاعدة الأدلة لـ CVA.</a:t>
            </a:r>
          </a:p>
          <a:p>
            <a:pPr>
              <a:lnSpc>
                <a:spcPct val="90000"/>
              </a:lnSpc>
              <a:defRPr/>
            </a:pPr>
            <a:endParaRPr lang="en-US" altLang="en-US" sz="1050" dirty="0"/>
          </a:p>
          <a:p>
            <a:pPr>
              <a:spcBef>
                <a:spcPts val="200"/>
              </a:spcBef>
              <a:spcAft>
                <a:spcPts val="200"/>
              </a:spcAft>
              <a:buFont typeface="Wingdings" panose="05000000000000000000" pitchFamily="2" charset="2"/>
              <a:buNone/>
              <a:defRPr/>
            </a:pPr>
            <a:r>
              <a:rPr lang="en-US" altLang="en-US" sz="1050" u="sng" dirty="0"/>
              <a:t>الجهات المانحة:</a:t>
            </a:r>
          </a:p>
          <a:p>
            <a:pPr>
              <a:spcBef>
                <a:spcPts val="200"/>
              </a:spcBef>
              <a:spcAft>
                <a:spcPts val="200"/>
              </a:spcAft>
              <a:buFont typeface="Wingdings" panose="05000000000000000000" pitchFamily="2" charset="2"/>
              <a:buNone/>
              <a:defRPr/>
            </a:pPr>
            <a:endParaRPr lang="en-US" altLang="en-US" sz="1400" b="1" u="sng" dirty="0"/>
          </a:p>
          <a:p>
            <a:pPr>
              <a:spcBef>
                <a:spcPts val="200"/>
              </a:spcBef>
              <a:spcAft>
                <a:spcPts val="200"/>
              </a:spcAft>
              <a:buFont typeface="Wingdings" panose="05000000000000000000" pitchFamily="2" charset="2"/>
              <a:buNone/>
              <a:defRPr/>
            </a:pPr>
            <a:r>
              <a:rPr lang="en-GB" altLang="en-US" sz="1400" dirty="0"/>
              <a:t>ECHO </a:t>
            </a:r>
            <a:r>
              <a:rPr lang="en-GB" altLang="en-US" sz="1400" dirty="0"/>
              <a:t>لديها سياسة CVA، و 10 مبادئ مشتركة للنقد متعدد الأغراض ومبادئ توجيهية لـ CVA على نطاق متوسط وكبير. التزام الاتحاد الأوروبي بتقديم 35٪ من مساعداته الإنسانية على شكل CVA</a:t>
            </a:r>
          </a:p>
          <a:p>
            <a:pPr>
              <a:lnSpc>
                <a:spcPct val="90000"/>
              </a:lnSpc>
              <a:defRPr/>
            </a:pPr>
            <a:r>
              <a:rPr lang="en-GB" altLang="en-US" sz="1400" dirty="0"/>
              <a:t>تشجع وزارة التنمية الدولية البريطانية (FCDO) (المعروفة سابقًا باسم DFID) على زيادة استخدام النهج المبتكرة، بما في ذلك النقد الرقمي.</a:t>
            </a:r>
          </a:p>
          <a:p>
            <a:pPr>
              <a:lnSpc>
                <a:spcPct val="90000"/>
              </a:lnSpc>
              <a:defRPr/>
            </a:pPr>
            <a:endParaRPr lang="en-US" altLang="en-US" sz="1050" u="sng" dirty="0"/>
          </a:p>
          <a:p>
            <a:pPr>
              <a:lnSpc>
                <a:spcPct val="90000"/>
              </a:lnSpc>
              <a:defRPr/>
            </a:pPr>
            <a:r>
              <a:rPr lang="en-US" altLang="en-US" sz="1050" dirty="0"/>
              <a:t>بشكل عام، هناك دفع كبير بين كبار المانحين نحو اتباع نُهج نقدية أكثر تعاونية لتحقيق تأثير جماعي أكبر وتعزيز الكفاءة، بما في ذلك استخدام نماذج تشغيلية أو منصات نقدية. </a:t>
            </a:r>
          </a:p>
          <a:p>
            <a:pPr>
              <a:lnSpc>
                <a:spcPct val="90000"/>
              </a:lnSpc>
              <a:defRPr/>
            </a:pPr>
            <a:r>
              <a:rPr lang="en-US" altLang="en-US" sz="1050" dirty="0">
                <a:ea typeface="MS PGothic"/>
                <a:cs typeface="Calibri"/>
              </a:rPr>
              <a:t>ذكر </a:t>
            </a:r>
            <a:r>
              <a:rPr lang="mr-IN" altLang="en-US" sz="1050" dirty="0">
                <a:latin typeface="Mangal"/>
                <a:ea typeface="MS PGothic"/>
              </a:rPr>
              <a:t>أمثلة</a:t>
            </a:r>
            <a:r>
              <a:rPr lang="en-US" altLang="en-US" sz="1050" dirty="0">
                <a:ea typeface="MS PGothic"/>
                <a:cs typeface="Calibri"/>
              </a:rPr>
              <a:t> الصليب الأحمر </a:t>
            </a:r>
            <a:r>
              <a:rPr lang="mr-IN" altLang="en-US" sz="1050" dirty="0">
                <a:latin typeface="Mangal"/>
                <a:ea typeface="MS PGothic"/>
              </a:rPr>
              <a:t>– </a:t>
            </a:r>
            <a:r>
              <a:rPr lang="en-US" altLang="en-US" sz="1050" dirty="0">
                <a:ea typeface="MS PGothic"/>
                <a:cs typeface="Calibri"/>
              </a:rPr>
              <a:t>على سبيل المثال، ESSN، تركيا (الرئيسية في الحركة) أو أي منصات/اتحادات أصغر في منطقة/بلد NS.</a:t>
            </a:r>
          </a:p>
          <a:p>
            <a:pPr>
              <a:lnSpc>
                <a:spcPct val="90000"/>
              </a:lnSpc>
              <a:defRPr/>
            </a:pPr>
            <a:endParaRPr lang="en-US" altLang="en-US" sz="1050" dirty="0"/>
          </a:p>
          <a:p>
            <a:pPr>
              <a:lnSpc>
                <a:spcPct val="90000"/>
              </a:lnSpc>
              <a:defRPr/>
            </a:pPr>
            <a:r>
              <a:rPr lang="en-US" altLang="en-US" sz="1050" u="sng" dirty="0">
                <a:ea typeface="MS PGothic"/>
                <a:cs typeface="Calibri"/>
              </a:rPr>
              <a:t>حجم المساعدات النقدية العالمية</a:t>
            </a:r>
            <a:r>
              <a:rPr lang="en-US" altLang="en-US" sz="1050" dirty="0">
                <a:ea typeface="MS PGothic"/>
                <a:cs typeface="Calibri"/>
              </a:rPr>
              <a:t>: كما هو موضح هنا وفي شريحة حالة النقد في العالم، على الرغم من قيام الحركة بزيادة حجم المساعدات النقدية التي تقدمها، فإن النسبة المئوية لهذه المساعدات من حيث المساعدات النقدية العالمية لا تزداد. (الرسم البياني: 24٪ في عام 2017 ولكن انخفضت إلى 19٪ في عام 2019) والسبب الرئيسي لذلك هو زيادة القدرة التشغيلية للأمم المتحدة بسرعة كبيرة. كما أن المانحين يتبنون نهجًا أكثر عملية ويمنحون عددًا أقل من العقود للوكالات الفردية، ويفضلون نهجًا واحدًا للتنفيذ/عقدًا واحدًا، والذي عادةً ما تحصل عليه الأمم المتحدة نظرًا لقدرتها التشغيلية. أصبح برنامج الأغذية العالمي الآن اللاعب الرئيسي على الصعيد العالمي. من غير المرجح أن تتمكن الحركة من منافسة الأمم المتحدة، ولكن من الجيد أن تكون على دراية بالبيئة الخارجية. </a:t>
            </a:r>
            <a:endParaRPr lang="en-US" altLang="en-US" sz="1050" dirty="0">
              <a:cs typeface="Calibri"/>
            </a:endParaRPr>
          </a:p>
          <a:p>
            <a:pPr>
              <a:lnSpc>
                <a:spcPct val="90000"/>
              </a:lnSpc>
              <a:defRPr/>
            </a:pPr>
            <a:endParaRPr lang="en-US" altLang="en-US" sz="1050" dirty="0"/>
          </a:p>
          <a:p>
            <a:pPr>
              <a:lnSpc>
                <a:spcPct val="90000"/>
              </a:lnSpc>
              <a:defRPr/>
            </a:pPr>
            <a:r>
              <a:rPr lang="en-US" altLang="en-US" sz="1050" dirty="0"/>
              <a:t>بدلاً من ذلك، يجب على الحركة أن تستغل نقاط قوتها وقيمتها المضافة </a:t>
            </a:r>
            <a:r>
              <a:rPr lang="mr-IN" altLang="en-US" sz="1050" dirty="0">
                <a:latin typeface="Mangal" panose="02040503050203030202" pitchFamily="18" charset="0"/>
              </a:rPr>
              <a:t>- </a:t>
            </a:r>
            <a:r>
              <a:rPr lang="en-US" altLang="en-US" sz="1050" dirty="0"/>
              <a:t>المحلية، والمجتمعية، والوصول إلى حيث لا يستطيع الكثيرون الوصول، والمساعدة للحكومة، وما إلى ذلك. للبقاء ذات صلة في مثل هذه النماذج المانحة، يمكن أن تنظر NS في أن يتم اختيارها كشريك للوكالات الأكبر القائمة على التسليم في نماذج تعاونية ويمكن أن توفر برامج أساسية في أنشطة مثل الاستهداف، والمشاركة المجتمعية، والرصد والتقييم (غير التسليم).</a:t>
            </a:r>
          </a:p>
        </p:txBody>
      </p:sp>
      <p:sp>
        <p:nvSpPr>
          <p:cNvPr id="65540" name="Slide Number Placeholder 3">
            <a:extLst>
              <a:ext uri="{FF2B5EF4-FFF2-40B4-BE49-F238E27FC236}">
                <a16:creationId xmlns:a16="http://schemas.microsoft.com/office/drawing/2014/main" id="{5DD17F60-F7CE-4186-2248-7786A808B3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963A3542-C9B6-4BD4-A5A3-E55BB1F387F9}" type="slidenum">
              <a:rPr lang="en-US" altLang="ru-RU" smtClean="0"/>
              <a:t>13</a:t>
            </a:fld>
            <a:endParaRPr lang="en-US" altLang="ru-RU"/>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8B6DBE6F-96C5-E2F9-2381-091B3A7BB96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69603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3" name="Рисунок 2"/>
          <p:cNvSpPr>
            <a:spLocks noGrp="1" noChangeArrowheads="1"/>
          </p:cNvSpPr>
          <p:nvPr>
            <p:ph type="pic" sz="quarter" idx="10"/>
          </p:nvPr>
        </p:nvSpPr>
        <p:spPr bwMode="auto">
          <a:xfrm>
            <a:off x="383056" y="338143"/>
            <a:ext cx="17521895" cy="9625008"/>
          </a:xfrm>
          <a:custGeom>
            <a:avLst/>
            <a:gdLst>
              <a:gd name="connsiteX0" fmla="*/ 11029406 w 17521894"/>
              <a:gd name="connsiteY0" fmla="*/ 8664710 h 9625007"/>
              <a:gd name="connsiteX1" fmla="*/ 12012778 w 17521894"/>
              <a:gd name="connsiteY1" fmla="*/ 8664710 h 9625007"/>
              <a:gd name="connsiteX2" fmla="*/ 12012778 w 17521894"/>
              <a:gd name="connsiteY2" fmla="*/ 9625007 h 9625007"/>
              <a:gd name="connsiteX3" fmla="*/ 11029406 w 17521894"/>
              <a:gd name="connsiteY3" fmla="*/ 9625007 h 9625007"/>
              <a:gd name="connsiteX4" fmla="*/ 7732871 w 17521894"/>
              <a:gd name="connsiteY4" fmla="*/ 8664710 h 9625007"/>
              <a:gd name="connsiteX5" fmla="*/ 8716243 w 17521894"/>
              <a:gd name="connsiteY5" fmla="*/ 8664710 h 9625007"/>
              <a:gd name="connsiteX6" fmla="*/ 8716243 w 17521894"/>
              <a:gd name="connsiteY6" fmla="*/ 9625007 h 9625007"/>
              <a:gd name="connsiteX7" fmla="*/ 7732871 w 17521894"/>
              <a:gd name="connsiteY7" fmla="*/ 9625007 h 9625007"/>
              <a:gd name="connsiteX8" fmla="*/ 3307702 w 17521894"/>
              <a:gd name="connsiteY8" fmla="*/ 8664710 h 9625007"/>
              <a:gd name="connsiteX9" fmla="*/ 4291075 w 17521894"/>
              <a:gd name="connsiteY9" fmla="*/ 8664710 h 9625007"/>
              <a:gd name="connsiteX10" fmla="*/ 4291075 w 17521894"/>
              <a:gd name="connsiteY10" fmla="*/ 9625007 h 9625007"/>
              <a:gd name="connsiteX11" fmla="*/ 3307702 w 17521894"/>
              <a:gd name="connsiteY11" fmla="*/ 9625007 h 9625007"/>
              <a:gd name="connsiteX12" fmla="*/ 22341 w 17521894"/>
              <a:gd name="connsiteY12" fmla="*/ 8664710 h 9625007"/>
              <a:gd name="connsiteX13" fmla="*/ 994541 w 17521894"/>
              <a:gd name="connsiteY13" fmla="*/ 8664710 h 9625007"/>
              <a:gd name="connsiteX14" fmla="*/ 994541 w 17521894"/>
              <a:gd name="connsiteY14" fmla="*/ 9625007 h 9625007"/>
              <a:gd name="connsiteX15" fmla="*/ 22341 w 17521894"/>
              <a:gd name="connsiteY15" fmla="*/ 9625007 h 9625007"/>
              <a:gd name="connsiteX16" fmla="*/ 16538522 w 17521894"/>
              <a:gd name="connsiteY16" fmla="*/ 8653670 h 9625007"/>
              <a:gd name="connsiteX17" fmla="*/ 17510722 w 17521894"/>
              <a:gd name="connsiteY17" fmla="*/ 8653670 h 9625007"/>
              <a:gd name="connsiteX18" fmla="*/ 17510722 w 17521894"/>
              <a:gd name="connsiteY18" fmla="*/ 9613967 h 9625007"/>
              <a:gd name="connsiteX19" fmla="*/ 16538522 w 17521894"/>
              <a:gd name="connsiteY19" fmla="*/ 9613967 h 9625007"/>
              <a:gd name="connsiteX20" fmla="*/ 15432232 w 17521894"/>
              <a:gd name="connsiteY20" fmla="*/ 8653670 h 9625007"/>
              <a:gd name="connsiteX21" fmla="*/ 16415604 w 17521894"/>
              <a:gd name="connsiteY21" fmla="*/ 8653670 h 9625007"/>
              <a:gd name="connsiteX22" fmla="*/ 16415604 w 17521894"/>
              <a:gd name="connsiteY22" fmla="*/ 9613967 h 9625007"/>
              <a:gd name="connsiteX23" fmla="*/ 15432232 w 17521894"/>
              <a:gd name="connsiteY23" fmla="*/ 9613967 h 9625007"/>
              <a:gd name="connsiteX24" fmla="*/ 14314763 w 17521894"/>
              <a:gd name="connsiteY24" fmla="*/ 8653670 h 9625007"/>
              <a:gd name="connsiteX25" fmla="*/ 15298135 w 17521894"/>
              <a:gd name="connsiteY25" fmla="*/ 8653670 h 9625007"/>
              <a:gd name="connsiteX26" fmla="*/ 15298135 w 17521894"/>
              <a:gd name="connsiteY26" fmla="*/ 9613967 h 9625007"/>
              <a:gd name="connsiteX27" fmla="*/ 14314763 w 17521894"/>
              <a:gd name="connsiteY27" fmla="*/ 9613967 h 9625007"/>
              <a:gd name="connsiteX28" fmla="*/ 13219644 w 17521894"/>
              <a:gd name="connsiteY28" fmla="*/ 8653670 h 9625007"/>
              <a:gd name="connsiteX29" fmla="*/ 14203016 w 17521894"/>
              <a:gd name="connsiteY29" fmla="*/ 8653670 h 9625007"/>
              <a:gd name="connsiteX30" fmla="*/ 14203016 w 17521894"/>
              <a:gd name="connsiteY30" fmla="*/ 9613967 h 9625007"/>
              <a:gd name="connsiteX31" fmla="*/ 13219644 w 17521894"/>
              <a:gd name="connsiteY31" fmla="*/ 9613967 h 9625007"/>
              <a:gd name="connsiteX32" fmla="*/ 12124526 w 17521894"/>
              <a:gd name="connsiteY32" fmla="*/ 8653670 h 9625007"/>
              <a:gd name="connsiteX33" fmla="*/ 13107898 w 17521894"/>
              <a:gd name="connsiteY33" fmla="*/ 8653670 h 9625007"/>
              <a:gd name="connsiteX34" fmla="*/ 13107898 w 17521894"/>
              <a:gd name="connsiteY34" fmla="*/ 9613967 h 9625007"/>
              <a:gd name="connsiteX35" fmla="*/ 12124526 w 17521894"/>
              <a:gd name="connsiteY35" fmla="*/ 9613967 h 9625007"/>
              <a:gd name="connsiteX36" fmla="*/ 9934287 w 17521894"/>
              <a:gd name="connsiteY36" fmla="*/ 8653670 h 9625007"/>
              <a:gd name="connsiteX37" fmla="*/ 10906488 w 17521894"/>
              <a:gd name="connsiteY37" fmla="*/ 8653670 h 9625007"/>
              <a:gd name="connsiteX38" fmla="*/ 10906488 w 17521894"/>
              <a:gd name="connsiteY38" fmla="*/ 9613967 h 9625007"/>
              <a:gd name="connsiteX39" fmla="*/ 9934287 w 17521894"/>
              <a:gd name="connsiteY39" fmla="*/ 9613967 h 9625007"/>
              <a:gd name="connsiteX40" fmla="*/ 8827991 w 17521894"/>
              <a:gd name="connsiteY40" fmla="*/ 8653670 h 9625007"/>
              <a:gd name="connsiteX41" fmla="*/ 9811363 w 17521894"/>
              <a:gd name="connsiteY41" fmla="*/ 8653670 h 9625007"/>
              <a:gd name="connsiteX42" fmla="*/ 9811363 w 17521894"/>
              <a:gd name="connsiteY42" fmla="*/ 9613967 h 9625007"/>
              <a:gd name="connsiteX43" fmla="*/ 8827991 w 17521894"/>
              <a:gd name="connsiteY43" fmla="*/ 9613967 h 9625007"/>
              <a:gd name="connsiteX44" fmla="*/ 6604234 w 17521894"/>
              <a:gd name="connsiteY44" fmla="*/ 8653670 h 9625007"/>
              <a:gd name="connsiteX45" fmla="*/ 7576436 w 17521894"/>
              <a:gd name="connsiteY45" fmla="*/ 8653670 h 9625007"/>
              <a:gd name="connsiteX46" fmla="*/ 7576436 w 17521894"/>
              <a:gd name="connsiteY46" fmla="*/ 9613967 h 9625007"/>
              <a:gd name="connsiteX47" fmla="*/ 6604234 w 17521894"/>
              <a:gd name="connsiteY47" fmla="*/ 9613967 h 9625007"/>
              <a:gd name="connsiteX48" fmla="*/ 5509117 w 17521894"/>
              <a:gd name="connsiteY48" fmla="*/ 8653670 h 9625007"/>
              <a:gd name="connsiteX49" fmla="*/ 6481318 w 17521894"/>
              <a:gd name="connsiteY49" fmla="*/ 8653670 h 9625007"/>
              <a:gd name="connsiteX50" fmla="*/ 6481318 w 17521894"/>
              <a:gd name="connsiteY50" fmla="*/ 9613967 h 9625007"/>
              <a:gd name="connsiteX51" fmla="*/ 5509117 w 17521894"/>
              <a:gd name="connsiteY51" fmla="*/ 9613967 h 9625007"/>
              <a:gd name="connsiteX52" fmla="*/ 4402819 w 17521894"/>
              <a:gd name="connsiteY52" fmla="*/ 8653670 h 9625007"/>
              <a:gd name="connsiteX53" fmla="*/ 5386192 w 17521894"/>
              <a:gd name="connsiteY53" fmla="*/ 8653670 h 9625007"/>
              <a:gd name="connsiteX54" fmla="*/ 5386192 w 17521894"/>
              <a:gd name="connsiteY54" fmla="*/ 9613967 h 9625007"/>
              <a:gd name="connsiteX55" fmla="*/ 4402819 w 17521894"/>
              <a:gd name="connsiteY55" fmla="*/ 9613967 h 9625007"/>
              <a:gd name="connsiteX56" fmla="*/ 2212579 w 17521894"/>
              <a:gd name="connsiteY56" fmla="*/ 8653670 h 9625007"/>
              <a:gd name="connsiteX57" fmla="*/ 3195951 w 17521894"/>
              <a:gd name="connsiteY57" fmla="*/ 8653670 h 9625007"/>
              <a:gd name="connsiteX58" fmla="*/ 3195951 w 17521894"/>
              <a:gd name="connsiteY58" fmla="*/ 9613967 h 9625007"/>
              <a:gd name="connsiteX59" fmla="*/ 2212579 w 17521894"/>
              <a:gd name="connsiteY59" fmla="*/ 9613967 h 9625007"/>
              <a:gd name="connsiteX60" fmla="*/ 1117460 w 17521894"/>
              <a:gd name="connsiteY60" fmla="*/ 8653670 h 9625007"/>
              <a:gd name="connsiteX61" fmla="*/ 2100832 w 17521894"/>
              <a:gd name="connsiteY61" fmla="*/ 8653670 h 9625007"/>
              <a:gd name="connsiteX62" fmla="*/ 2100832 w 17521894"/>
              <a:gd name="connsiteY62" fmla="*/ 9613967 h 9625007"/>
              <a:gd name="connsiteX63" fmla="*/ 1117460 w 17521894"/>
              <a:gd name="connsiteY63" fmla="*/ 9613967 h 9625007"/>
              <a:gd name="connsiteX64" fmla="*/ 15432232 w 17521894"/>
              <a:gd name="connsiteY64" fmla="*/ 7583002 h 9625007"/>
              <a:gd name="connsiteX65" fmla="*/ 16415604 w 17521894"/>
              <a:gd name="connsiteY65" fmla="*/ 7583002 h 9625007"/>
              <a:gd name="connsiteX66" fmla="*/ 16415604 w 17521894"/>
              <a:gd name="connsiteY66" fmla="*/ 8543299 h 9625007"/>
              <a:gd name="connsiteX67" fmla="*/ 15432232 w 17521894"/>
              <a:gd name="connsiteY67" fmla="*/ 8543299 h 9625007"/>
              <a:gd name="connsiteX68" fmla="*/ 13219644 w 17521894"/>
              <a:gd name="connsiteY68" fmla="*/ 7583002 h 9625007"/>
              <a:gd name="connsiteX69" fmla="*/ 14203016 w 17521894"/>
              <a:gd name="connsiteY69" fmla="*/ 7583002 h 9625007"/>
              <a:gd name="connsiteX70" fmla="*/ 14203016 w 17521894"/>
              <a:gd name="connsiteY70" fmla="*/ 8543299 h 9625007"/>
              <a:gd name="connsiteX71" fmla="*/ 13219644 w 17521894"/>
              <a:gd name="connsiteY71" fmla="*/ 8543299 h 9625007"/>
              <a:gd name="connsiteX72" fmla="*/ 5509118 w 17521894"/>
              <a:gd name="connsiteY72" fmla="*/ 7583002 h 9625007"/>
              <a:gd name="connsiteX73" fmla="*/ 6481320 w 17521894"/>
              <a:gd name="connsiteY73" fmla="*/ 7583002 h 9625007"/>
              <a:gd name="connsiteX74" fmla="*/ 6481320 w 17521894"/>
              <a:gd name="connsiteY74" fmla="*/ 8543299 h 9625007"/>
              <a:gd name="connsiteX75" fmla="*/ 5509118 w 17521894"/>
              <a:gd name="connsiteY75" fmla="*/ 8543299 h 9625007"/>
              <a:gd name="connsiteX76" fmla="*/ 16538522 w 17521894"/>
              <a:gd name="connsiteY76" fmla="*/ 7571960 h 9625007"/>
              <a:gd name="connsiteX77" fmla="*/ 17510722 w 17521894"/>
              <a:gd name="connsiteY77" fmla="*/ 7571960 h 9625007"/>
              <a:gd name="connsiteX78" fmla="*/ 17510722 w 17521894"/>
              <a:gd name="connsiteY78" fmla="*/ 8532257 h 9625007"/>
              <a:gd name="connsiteX79" fmla="*/ 16538522 w 17521894"/>
              <a:gd name="connsiteY79" fmla="*/ 8532257 h 9625007"/>
              <a:gd name="connsiteX80" fmla="*/ 14314763 w 17521894"/>
              <a:gd name="connsiteY80" fmla="*/ 7571960 h 9625007"/>
              <a:gd name="connsiteX81" fmla="*/ 15298135 w 17521894"/>
              <a:gd name="connsiteY81" fmla="*/ 7571960 h 9625007"/>
              <a:gd name="connsiteX82" fmla="*/ 15298135 w 17521894"/>
              <a:gd name="connsiteY82" fmla="*/ 8532257 h 9625007"/>
              <a:gd name="connsiteX83" fmla="*/ 14314763 w 17521894"/>
              <a:gd name="connsiteY83" fmla="*/ 8532257 h 9625007"/>
              <a:gd name="connsiteX84" fmla="*/ 12124526 w 17521894"/>
              <a:gd name="connsiteY84" fmla="*/ 7571960 h 9625007"/>
              <a:gd name="connsiteX85" fmla="*/ 13107898 w 17521894"/>
              <a:gd name="connsiteY85" fmla="*/ 7571960 h 9625007"/>
              <a:gd name="connsiteX86" fmla="*/ 13107898 w 17521894"/>
              <a:gd name="connsiteY86" fmla="*/ 8532257 h 9625007"/>
              <a:gd name="connsiteX87" fmla="*/ 12124526 w 17521894"/>
              <a:gd name="connsiteY87" fmla="*/ 8532257 h 9625007"/>
              <a:gd name="connsiteX88" fmla="*/ 11029406 w 17521894"/>
              <a:gd name="connsiteY88" fmla="*/ 7571960 h 9625007"/>
              <a:gd name="connsiteX89" fmla="*/ 12012778 w 17521894"/>
              <a:gd name="connsiteY89" fmla="*/ 7571960 h 9625007"/>
              <a:gd name="connsiteX90" fmla="*/ 12012778 w 17521894"/>
              <a:gd name="connsiteY90" fmla="*/ 8532257 h 9625007"/>
              <a:gd name="connsiteX91" fmla="*/ 11029406 w 17521894"/>
              <a:gd name="connsiteY91" fmla="*/ 8532257 h 9625007"/>
              <a:gd name="connsiteX92" fmla="*/ 9934287 w 17521894"/>
              <a:gd name="connsiteY92" fmla="*/ 7571960 h 9625007"/>
              <a:gd name="connsiteX93" fmla="*/ 10906488 w 17521894"/>
              <a:gd name="connsiteY93" fmla="*/ 7571960 h 9625007"/>
              <a:gd name="connsiteX94" fmla="*/ 10906488 w 17521894"/>
              <a:gd name="connsiteY94" fmla="*/ 8532257 h 9625007"/>
              <a:gd name="connsiteX95" fmla="*/ 9934287 w 17521894"/>
              <a:gd name="connsiteY95" fmla="*/ 8532257 h 9625007"/>
              <a:gd name="connsiteX96" fmla="*/ 8827991 w 17521894"/>
              <a:gd name="connsiteY96" fmla="*/ 7571960 h 9625007"/>
              <a:gd name="connsiteX97" fmla="*/ 9811363 w 17521894"/>
              <a:gd name="connsiteY97" fmla="*/ 7571960 h 9625007"/>
              <a:gd name="connsiteX98" fmla="*/ 9811363 w 17521894"/>
              <a:gd name="connsiteY98" fmla="*/ 8532257 h 9625007"/>
              <a:gd name="connsiteX99" fmla="*/ 8827991 w 17521894"/>
              <a:gd name="connsiteY99" fmla="*/ 8532257 h 9625007"/>
              <a:gd name="connsiteX100" fmla="*/ 7732872 w 17521894"/>
              <a:gd name="connsiteY100" fmla="*/ 7571960 h 9625007"/>
              <a:gd name="connsiteX101" fmla="*/ 8716243 w 17521894"/>
              <a:gd name="connsiteY101" fmla="*/ 7571960 h 9625007"/>
              <a:gd name="connsiteX102" fmla="*/ 8716243 w 17521894"/>
              <a:gd name="connsiteY102" fmla="*/ 8532257 h 9625007"/>
              <a:gd name="connsiteX103" fmla="*/ 7732872 w 17521894"/>
              <a:gd name="connsiteY103" fmla="*/ 8532257 h 9625007"/>
              <a:gd name="connsiteX104" fmla="*/ 6604242 w 17521894"/>
              <a:gd name="connsiteY104" fmla="*/ 7571960 h 9625007"/>
              <a:gd name="connsiteX105" fmla="*/ 7576440 w 17521894"/>
              <a:gd name="connsiteY105" fmla="*/ 7571960 h 9625007"/>
              <a:gd name="connsiteX106" fmla="*/ 7576440 w 17521894"/>
              <a:gd name="connsiteY106" fmla="*/ 8532257 h 9625007"/>
              <a:gd name="connsiteX107" fmla="*/ 6604242 w 17521894"/>
              <a:gd name="connsiteY107" fmla="*/ 8532257 h 9625007"/>
              <a:gd name="connsiteX108" fmla="*/ 4402819 w 17521894"/>
              <a:gd name="connsiteY108" fmla="*/ 7571960 h 9625007"/>
              <a:gd name="connsiteX109" fmla="*/ 5386192 w 17521894"/>
              <a:gd name="connsiteY109" fmla="*/ 7571960 h 9625007"/>
              <a:gd name="connsiteX110" fmla="*/ 5386192 w 17521894"/>
              <a:gd name="connsiteY110" fmla="*/ 8532257 h 9625007"/>
              <a:gd name="connsiteX111" fmla="*/ 4402819 w 17521894"/>
              <a:gd name="connsiteY111" fmla="*/ 8532257 h 9625007"/>
              <a:gd name="connsiteX112" fmla="*/ 3307702 w 17521894"/>
              <a:gd name="connsiteY112" fmla="*/ 7571960 h 9625007"/>
              <a:gd name="connsiteX113" fmla="*/ 4291075 w 17521894"/>
              <a:gd name="connsiteY113" fmla="*/ 7571960 h 9625007"/>
              <a:gd name="connsiteX114" fmla="*/ 4291075 w 17521894"/>
              <a:gd name="connsiteY114" fmla="*/ 8532257 h 9625007"/>
              <a:gd name="connsiteX115" fmla="*/ 3307702 w 17521894"/>
              <a:gd name="connsiteY115" fmla="*/ 8532257 h 9625007"/>
              <a:gd name="connsiteX116" fmla="*/ 2212585 w 17521894"/>
              <a:gd name="connsiteY116" fmla="*/ 7571960 h 9625007"/>
              <a:gd name="connsiteX117" fmla="*/ 3195957 w 17521894"/>
              <a:gd name="connsiteY117" fmla="*/ 7571960 h 9625007"/>
              <a:gd name="connsiteX118" fmla="*/ 3195957 w 17521894"/>
              <a:gd name="connsiteY118" fmla="*/ 8532257 h 9625007"/>
              <a:gd name="connsiteX119" fmla="*/ 2212585 w 17521894"/>
              <a:gd name="connsiteY119" fmla="*/ 8532257 h 9625007"/>
              <a:gd name="connsiteX120" fmla="*/ 1117465 w 17521894"/>
              <a:gd name="connsiteY120" fmla="*/ 7571960 h 9625007"/>
              <a:gd name="connsiteX121" fmla="*/ 2100838 w 17521894"/>
              <a:gd name="connsiteY121" fmla="*/ 7571960 h 9625007"/>
              <a:gd name="connsiteX122" fmla="*/ 2100838 w 17521894"/>
              <a:gd name="connsiteY122" fmla="*/ 8532257 h 9625007"/>
              <a:gd name="connsiteX123" fmla="*/ 1117465 w 17521894"/>
              <a:gd name="connsiteY123" fmla="*/ 8532257 h 9625007"/>
              <a:gd name="connsiteX124" fmla="*/ 22341 w 17521894"/>
              <a:gd name="connsiteY124" fmla="*/ 7571960 h 9625007"/>
              <a:gd name="connsiteX125" fmla="*/ 994542 w 17521894"/>
              <a:gd name="connsiteY125" fmla="*/ 7571960 h 9625007"/>
              <a:gd name="connsiteX126" fmla="*/ 994542 w 17521894"/>
              <a:gd name="connsiteY126" fmla="*/ 8532257 h 9625007"/>
              <a:gd name="connsiteX127" fmla="*/ 22341 w 17521894"/>
              <a:gd name="connsiteY127" fmla="*/ 8532257 h 9625007"/>
              <a:gd name="connsiteX128" fmla="*/ 12124526 w 17521894"/>
              <a:gd name="connsiteY128" fmla="*/ 3245137 h 9625007"/>
              <a:gd name="connsiteX129" fmla="*/ 13107898 w 17521894"/>
              <a:gd name="connsiteY129" fmla="*/ 3245137 h 9625007"/>
              <a:gd name="connsiteX130" fmla="*/ 13107898 w 17521894"/>
              <a:gd name="connsiteY130" fmla="*/ 4205420 h 9625007"/>
              <a:gd name="connsiteX131" fmla="*/ 12124526 w 17521894"/>
              <a:gd name="connsiteY131" fmla="*/ 4205420 h 9625007"/>
              <a:gd name="connsiteX132" fmla="*/ 4402839 w 17521894"/>
              <a:gd name="connsiteY132" fmla="*/ 3245137 h 9625007"/>
              <a:gd name="connsiteX133" fmla="*/ 5386215 w 17521894"/>
              <a:gd name="connsiteY133" fmla="*/ 3245137 h 9625007"/>
              <a:gd name="connsiteX134" fmla="*/ 5386215 w 17521894"/>
              <a:gd name="connsiteY134" fmla="*/ 4205420 h 9625007"/>
              <a:gd name="connsiteX135" fmla="*/ 4402839 w 17521894"/>
              <a:gd name="connsiteY135" fmla="*/ 4205420 h 9625007"/>
              <a:gd name="connsiteX136" fmla="*/ 8827991 w 17521894"/>
              <a:gd name="connsiteY136" fmla="*/ 3245132 h 9625007"/>
              <a:gd name="connsiteX137" fmla="*/ 9811363 w 17521894"/>
              <a:gd name="connsiteY137" fmla="*/ 3245132 h 9625007"/>
              <a:gd name="connsiteX138" fmla="*/ 9811363 w 17521894"/>
              <a:gd name="connsiteY138" fmla="*/ 4205420 h 9625007"/>
              <a:gd name="connsiteX139" fmla="*/ 8827991 w 17521894"/>
              <a:gd name="connsiteY139" fmla="*/ 4205420 h 9625007"/>
              <a:gd name="connsiteX140" fmla="*/ 1117470 w 17521894"/>
              <a:gd name="connsiteY140" fmla="*/ 3245132 h 9625007"/>
              <a:gd name="connsiteX141" fmla="*/ 2100843 w 17521894"/>
              <a:gd name="connsiteY141" fmla="*/ 3245132 h 9625007"/>
              <a:gd name="connsiteX142" fmla="*/ 2100843 w 17521894"/>
              <a:gd name="connsiteY142" fmla="*/ 4205420 h 9625007"/>
              <a:gd name="connsiteX143" fmla="*/ 1117470 w 17521894"/>
              <a:gd name="connsiteY143" fmla="*/ 4205420 h 9625007"/>
              <a:gd name="connsiteX144" fmla="*/ 2212592 w 17521894"/>
              <a:gd name="connsiteY144" fmla="*/ 3234100 h 9625007"/>
              <a:gd name="connsiteX145" fmla="*/ 3195965 w 17521894"/>
              <a:gd name="connsiteY145" fmla="*/ 3234100 h 9625007"/>
              <a:gd name="connsiteX146" fmla="*/ 3195965 w 17521894"/>
              <a:gd name="connsiteY146" fmla="*/ 4205420 h 9625007"/>
              <a:gd name="connsiteX147" fmla="*/ 2212592 w 17521894"/>
              <a:gd name="connsiteY147" fmla="*/ 4205420 h 9625007"/>
              <a:gd name="connsiteX148" fmla="*/ 13219644 w 17521894"/>
              <a:gd name="connsiteY148" fmla="*/ 3234099 h 9625007"/>
              <a:gd name="connsiteX149" fmla="*/ 14203016 w 17521894"/>
              <a:gd name="connsiteY149" fmla="*/ 3234099 h 9625007"/>
              <a:gd name="connsiteX150" fmla="*/ 14203016 w 17521894"/>
              <a:gd name="connsiteY150" fmla="*/ 4205420 h 9625007"/>
              <a:gd name="connsiteX151" fmla="*/ 13219644 w 17521894"/>
              <a:gd name="connsiteY151" fmla="*/ 4205420 h 9625007"/>
              <a:gd name="connsiteX152" fmla="*/ 9934287 w 17521894"/>
              <a:gd name="connsiteY152" fmla="*/ 3234099 h 9625007"/>
              <a:gd name="connsiteX153" fmla="*/ 10906488 w 17521894"/>
              <a:gd name="connsiteY153" fmla="*/ 3234099 h 9625007"/>
              <a:gd name="connsiteX154" fmla="*/ 10906488 w 17521894"/>
              <a:gd name="connsiteY154" fmla="*/ 4205420 h 9625007"/>
              <a:gd name="connsiteX155" fmla="*/ 9934287 w 17521894"/>
              <a:gd name="connsiteY155" fmla="*/ 4205420 h 9625007"/>
              <a:gd name="connsiteX156" fmla="*/ 5509130 w 17521894"/>
              <a:gd name="connsiteY156" fmla="*/ 3234099 h 9625007"/>
              <a:gd name="connsiteX157" fmla="*/ 6481328 w 17521894"/>
              <a:gd name="connsiteY157" fmla="*/ 3234099 h 9625007"/>
              <a:gd name="connsiteX158" fmla="*/ 6481328 w 17521894"/>
              <a:gd name="connsiteY158" fmla="*/ 4205420 h 9625007"/>
              <a:gd name="connsiteX159" fmla="*/ 5509130 w 17521894"/>
              <a:gd name="connsiteY159" fmla="*/ 4205420 h 9625007"/>
              <a:gd name="connsiteX160" fmla="*/ 15432232 w 17521894"/>
              <a:gd name="connsiteY160" fmla="*/ 3234098 h 9625007"/>
              <a:gd name="connsiteX161" fmla="*/ 16415604 w 17521894"/>
              <a:gd name="connsiteY161" fmla="*/ 3234098 h 9625007"/>
              <a:gd name="connsiteX162" fmla="*/ 16415604 w 17521894"/>
              <a:gd name="connsiteY162" fmla="*/ 4205420 h 9625007"/>
              <a:gd name="connsiteX163" fmla="*/ 15432232 w 17521894"/>
              <a:gd name="connsiteY163" fmla="*/ 4205420 h 9625007"/>
              <a:gd name="connsiteX164" fmla="*/ 22350 w 17521894"/>
              <a:gd name="connsiteY164" fmla="*/ 3234097 h 9625007"/>
              <a:gd name="connsiteX165" fmla="*/ 994550 w 17521894"/>
              <a:gd name="connsiteY165" fmla="*/ 3234097 h 9625007"/>
              <a:gd name="connsiteX166" fmla="*/ 994550 w 17521894"/>
              <a:gd name="connsiteY166" fmla="*/ 4205420 h 9625007"/>
              <a:gd name="connsiteX167" fmla="*/ 22350 w 17521894"/>
              <a:gd name="connsiteY167" fmla="*/ 4205420 h 9625007"/>
              <a:gd name="connsiteX168" fmla="*/ 11029406 w 17521894"/>
              <a:gd name="connsiteY168" fmla="*/ 3234096 h 9625007"/>
              <a:gd name="connsiteX169" fmla="*/ 12012778 w 17521894"/>
              <a:gd name="connsiteY169" fmla="*/ 3234096 h 9625007"/>
              <a:gd name="connsiteX170" fmla="*/ 12012778 w 17521894"/>
              <a:gd name="connsiteY170" fmla="*/ 4205420 h 9625007"/>
              <a:gd name="connsiteX171" fmla="*/ 11029406 w 17521894"/>
              <a:gd name="connsiteY171" fmla="*/ 4205420 h 9625007"/>
              <a:gd name="connsiteX172" fmla="*/ 7732881 w 17521894"/>
              <a:gd name="connsiteY172" fmla="*/ 3234096 h 9625007"/>
              <a:gd name="connsiteX173" fmla="*/ 8716243 w 17521894"/>
              <a:gd name="connsiteY173" fmla="*/ 3234096 h 9625007"/>
              <a:gd name="connsiteX174" fmla="*/ 8716243 w 17521894"/>
              <a:gd name="connsiteY174" fmla="*/ 4205420 h 9625007"/>
              <a:gd name="connsiteX175" fmla="*/ 7732881 w 17521894"/>
              <a:gd name="connsiteY175" fmla="*/ 4205420 h 9625007"/>
              <a:gd name="connsiteX176" fmla="*/ 3307705 w 17521894"/>
              <a:gd name="connsiteY176" fmla="*/ 3234096 h 9625007"/>
              <a:gd name="connsiteX177" fmla="*/ 4291078 w 17521894"/>
              <a:gd name="connsiteY177" fmla="*/ 3234096 h 9625007"/>
              <a:gd name="connsiteX178" fmla="*/ 4291078 w 17521894"/>
              <a:gd name="connsiteY178" fmla="*/ 4205420 h 9625007"/>
              <a:gd name="connsiteX179" fmla="*/ 3307705 w 17521894"/>
              <a:gd name="connsiteY179" fmla="*/ 4205420 h 9625007"/>
              <a:gd name="connsiteX180" fmla="*/ 16538522 w 17521894"/>
              <a:gd name="connsiteY180" fmla="*/ 3234095 h 9625007"/>
              <a:gd name="connsiteX181" fmla="*/ 17510722 w 17521894"/>
              <a:gd name="connsiteY181" fmla="*/ 3234095 h 9625007"/>
              <a:gd name="connsiteX182" fmla="*/ 17510722 w 17521894"/>
              <a:gd name="connsiteY182" fmla="*/ 4205420 h 9625007"/>
              <a:gd name="connsiteX183" fmla="*/ 16538522 w 17521894"/>
              <a:gd name="connsiteY183" fmla="*/ 4205420 h 9625007"/>
              <a:gd name="connsiteX184" fmla="*/ 14314763 w 17521894"/>
              <a:gd name="connsiteY184" fmla="*/ 3234095 h 9625007"/>
              <a:gd name="connsiteX185" fmla="*/ 15298135 w 17521894"/>
              <a:gd name="connsiteY185" fmla="*/ 3234095 h 9625007"/>
              <a:gd name="connsiteX186" fmla="*/ 15298135 w 17521894"/>
              <a:gd name="connsiteY186" fmla="*/ 4205420 h 9625007"/>
              <a:gd name="connsiteX187" fmla="*/ 14314763 w 17521894"/>
              <a:gd name="connsiteY187" fmla="*/ 4205420 h 9625007"/>
              <a:gd name="connsiteX188" fmla="*/ 6604243 w 17521894"/>
              <a:gd name="connsiteY188" fmla="*/ 3234095 h 9625007"/>
              <a:gd name="connsiteX189" fmla="*/ 7576442 w 17521894"/>
              <a:gd name="connsiteY189" fmla="*/ 3234095 h 9625007"/>
              <a:gd name="connsiteX190" fmla="*/ 7576442 w 17521894"/>
              <a:gd name="connsiteY190" fmla="*/ 4205420 h 9625007"/>
              <a:gd name="connsiteX191" fmla="*/ 6604243 w 17521894"/>
              <a:gd name="connsiteY191" fmla="*/ 4205420 h 9625007"/>
              <a:gd name="connsiteX192" fmla="*/ 7732898 w 17521894"/>
              <a:gd name="connsiteY192" fmla="*/ 2163430 h 9625007"/>
              <a:gd name="connsiteX193" fmla="*/ 8716243 w 17521894"/>
              <a:gd name="connsiteY193" fmla="*/ 2163430 h 9625007"/>
              <a:gd name="connsiteX194" fmla="*/ 8716243 w 17521894"/>
              <a:gd name="connsiteY194" fmla="*/ 3123724 h 9625007"/>
              <a:gd name="connsiteX195" fmla="*/ 7732898 w 17521894"/>
              <a:gd name="connsiteY195" fmla="*/ 3123724 h 9625007"/>
              <a:gd name="connsiteX196" fmla="*/ 22364 w 17521894"/>
              <a:gd name="connsiteY196" fmla="*/ 2163430 h 9625007"/>
              <a:gd name="connsiteX197" fmla="*/ 994564 w 17521894"/>
              <a:gd name="connsiteY197" fmla="*/ 2163430 h 9625007"/>
              <a:gd name="connsiteX198" fmla="*/ 994564 w 17521894"/>
              <a:gd name="connsiteY198" fmla="*/ 3123724 h 9625007"/>
              <a:gd name="connsiteX199" fmla="*/ 22364 w 17521894"/>
              <a:gd name="connsiteY199" fmla="*/ 3123724 h 9625007"/>
              <a:gd name="connsiteX200" fmla="*/ 12124526 w 17521894"/>
              <a:gd name="connsiteY200" fmla="*/ 2163429 h 9625007"/>
              <a:gd name="connsiteX201" fmla="*/ 13107898 w 17521894"/>
              <a:gd name="connsiteY201" fmla="*/ 2163429 h 9625007"/>
              <a:gd name="connsiteX202" fmla="*/ 13107898 w 17521894"/>
              <a:gd name="connsiteY202" fmla="*/ 3123723 h 9625007"/>
              <a:gd name="connsiteX203" fmla="*/ 12124526 w 17521894"/>
              <a:gd name="connsiteY203" fmla="*/ 3123723 h 9625007"/>
              <a:gd name="connsiteX204" fmla="*/ 9934287 w 17521894"/>
              <a:gd name="connsiteY204" fmla="*/ 2163429 h 9625007"/>
              <a:gd name="connsiteX205" fmla="*/ 10906488 w 17521894"/>
              <a:gd name="connsiteY205" fmla="*/ 2163429 h 9625007"/>
              <a:gd name="connsiteX206" fmla="*/ 10906488 w 17521894"/>
              <a:gd name="connsiteY206" fmla="*/ 3123724 h 9625007"/>
              <a:gd name="connsiteX207" fmla="*/ 9934287 w 17521894"/>
              <a:gd name="connsiteY207" fmla="*/ 3123724 h 9625007"/>
              <a:gd name="connsiteX208" fmla="*/ 4402840 w 17521894"/>
              <a:gd name="connsiteY208" fmla="*/ 2163429 h 9625007"/>
              <a:gd name="connsiteX209" fmla="*/ 5386215 w 17521894"/>
              <a:gd name="connsiteY209" fmla="*/ 2163429 h 9625007"/>
              <a:gd name="connsiteX210" fmla="*/ 5386215 w 17521894"/>
              <a:gd name="connsiteY210" fmla="*/ 3123723 h 9625007"/>
              <a:gd name="connsiteX211" fmla="*/ 4402840 w 17521894"/>
              <a:gd name="connsiteY211" fmla="*/ 3123723 h 9625007"/>
              <a:gd name="connsiteX212" fmla="*/ 2212602 w 17521894"/>
              <a:gd name="connsiteY212" fmla="*/ 2163429 h 9625007"/>
              <a:gd name="connsiteX213" fmla="*/ 3195974 w 17521894"/>
              <a:gd name="connsiteY213" fmla="*/ 2163429 h 9625007"/>
              <a:gd name="connsiteX214" fmla="*/ 3195974 w 17521894"/>
              <a:gd name="connsiteY214" fmla="*/ 3123724 h 9625007"/>
              <a:gd name="connsiteX215" fmla="*/ 2212602 w 17521894"/>
              <a:gd name="connsiteY215" fmla="*/ 3123724 h 9625007"/>
              <a:gd name="connsiteX216" fmla="*/ 15432232 w 17521894"/>
              <a:gd name="connsiteY216" fmla="*/ 2163428 h 9625007"/>
              <a:gd name="connsiteX217" fmla="*/ 16415604 w 17521894"/>
              <a:gd name="connsiteY217" fmla="*/ 2163428 h 9625007"/>
              <a:gd name="connsiteX218" fmla="*/ 16415604 w 17521894"/>
              <a:gd name="connsiteY218" fmla="*/ 3123722 h 9625007"/>
              <a:gd name="connsiteX219" fmla="*/ 15432232 w 17521894"/>
              <a:gd name="connsiteY219" fmla="*/ 3123722 h 9625007"/>
              <a:gd name="connsiteX220" fmla="*/ 13219644 w 17521894"/>
              <a:gd name="connsiteY220" fmla="*/ 2163428 h 9625007"/>
              <a:gd name="connsiteX221" fmla="*/ 14203016 w 17521894"/>
              <a:gd name="connsiteY221" fmla="*/ 2163428 h 9625007"/>
              <a:gd name="connsiteX222" fmla="*/ 14203016 w 17521894"/>
              <a:gd name="connsiteY222" fmla="*/ 3123722 h 9625007"/>
              <a:gd name="connsiteX223" fmla="*/ 13219644 w 17521894"/>
              <a:gd name="connsiteY223" fmla="*/ 3123722 h 9625007"/>
              <a:gd name="connsiteX224" fmla="*/ 11029406 w 17521894"/>
              <a:gd name="connsiteY224" fmla="*/ 2163428 h 9625007"/>
              <a:gd name="connsiteX225" fmla="*/ 12012778 w 17521894"/>
              <a:gd name="connsiteY225" fmla="*/ 2163428 h 9625007"/>
              <a:gd name="connsiteX226" fmla="*/ 12012778 w 17521894"/>
              <a:gd name="connsiteY226" fmla="*/ 3123722 h 9625007"/>
              <a:gd name="connsiteX227" fmla="*/ 11029406 w 17521894"/>
              <a:gd name="connsiteY227" fmla="*/ 3123722 h 9625007"/>
              <a:gd name="connsiteX228" fmla="*/ 6604257 w 17521894"/>
              <a:gd name="connsiteY228" fmla="*/ 2163428 h 9625007"/>
              <a:gd name="connsiteX229" fmla="*/ 7576456 w 17521894"/>
              <a:gd name="connsiteY229" fmla="*/ 2163428 h 9625007"/>
              <a:gd name="connsiteX230" fmla="*/ 7576456 w 17521894"/>
              <a:gd name="connsiteY230" fmla="*/ 3123722 h 9625007"/>
              <a:gd name="connsiteX231" fmla="*/ 6604257 w 17521894"/>
              <a:gd name="connsiteY231" fmla="*/ 3123722 h 9625007"/>
              <a:gd name="connsiteX232" fmla="*/ 5509136 w 17521894"/>
              <a:gd name="connsiteY232" fmla="*/ 2163428 h 9625007"/>
              <a:gd name="connsiteX233" fmla="*/ 6481338 w 17521894"/>
              <a:gd name="connsiteY233" fmla="*/ 2163428 h 9625007"/>
              <a:gd name="connsiteX234" fmla="*/ 6481338 w 17521894"/>
              <a:gd name="connsiteY234" fmla="*/ 3123722 h 9625007"/>
              <a:gd name="connsiteX235" fmla="*/ 5509136 w 17521894"/>
              <a:gd name="connsiteY235" fmla="*/ 3123722 h 9625007"/>
              <a:gd name="connsiteX236" fmla="*/ 3307717 w 17521894"/>
              <a:gd name="connsiteY236" fmla="*/ 2163428 h 9625007"/>
              <a:gd name="connsiteX237" fmla="*/ 4291092 w 17521894"/>
              <a:gd name="connsiteY237" fmla="*/ 2163428 h 9625007"/>
              <a:gd name="connsiteX238" fmla="*/ 4291092 w 17521894"/>
              <a:gd name="connsiteY238" fmla="*/ 3123722 h 9625007"/>
              <a:gd name="connsiteX239" fmla="*/ 3307717 w 17521894"/>
              <a:gd name="connsiteY239" fmla="*/ 3123722 h 9625007"/>
              <a:gd name="connsiteX240" fmla="*/ 16538522 w 17521894"/>
              <a:gd name="connsiteY240" fmla="*/ 2163427 h 9625007"/>
              <a:gd name="connsiteX241" fmla="*/ 17510722 w 17521894"/>
              <a:gd name="connsiteY241" fmla="*/ 2163427 h 9625007"/>
              <a:gd name="connsiteX242" fmla="*/ 17510722 w 17521894"/>
              <a:gd name="connsiteY242" fmla="*/ 3123722 h 9625007"/>
              <a:gd name="connsiteX243" fmla="*/ 16538522 w 17521894"/>
              <a:gd name="connsiteY243" fmla="*/ 3123722 h 9625007"/>
              <a:gd name="connsiteX244" fmla="*/ 14314763 w 17521894"/>
              <a:gd name="connsiteY244" fmla="*/ 2163427 h 9625007"/>
              <a:gd name="connsiteX245" fmla="*/ 15298135 w 17521894"/>
              <a:gd name="connsiteY245" fmla="*/ 2163427 h 9625007"/>
              <a:gd name="connsiteX246" fmla="*/ 15298135 w 17521894"/>
              <a:gd name="connsiteY246" fmla="*/ 3123722 h 9625007"/>
              <a:gd name="connsiteX247" fmla="*/ 14314763 w 17521894"/>
              <a:gd name="connsiteY247" fmla="*/ 3123722 h 9625007"/>
              <a:gd name="connsiteX248" fmla="*/ 8827991 w 17521894"/>
              <a:gd name="connsiteY248" fmla="*/ 2163424 h 9625007"/>
              <a:gd name="connsiteX249" fmla="*/ 9811363 w 17521894"/>
              <a:gd name="connsiteY249" fmla="*/ 2163424 h 9625007"/>
              <a:gd name="connsiteX250" fmla="*/ 9811363 w 17521894"/>
              <a:gd name="connsiteY250" fmla="*/ 3123719 h 9625007"/>
              <a:gd name="connsiteX251" fmla="*/ 8827991 w 17521894"/>
              <a:gd name="connsiteY251" fmla="*/ 3123719 h 9625007"/>
              <a:gd name="connsiteX252" fmla="*/ 1117470 w 17521894"/>
              <a:gd name="connsiteY252" fmla="*/ 2163424 h 9625007"/>
              <a:gd name="connsiteX253" fmla="*/ 2100843 w 17521894"/>
              <a:gd name="connsiteY253" fmla="*/ 2163424 h 9625007"/>
              <a:gd name="connsiteX254" fmla="*/ 2100843 w 17521894"/>
              <a:gd name="connsiteY254" fmla="*/ 3123720 h 9625007"/>
              <a:gd name="connsiteX255" fmla="*/ 1117470 w 17521894"/>
              <a:gd name="connsiteY255" fmla="*/ 3123720 h 9625007"/>
              <a:gd name="connsiteX256" fmla="*/ 8827991 w 17521894"/>
              <a:gd name="connsiteY256" fmla="*/ 1081717 h 9625007"/>
              <a:gd name="connsiteX257" fmla="*/ 9811363 w 17521894"/>
              <a:gd name="connsiteY257" fmla="*/ 1081717 h 9625007"/>
              <a:gd name="connsiteX258" fmla="*/ 9811363 w 17521894"/>
              <a:gd name="connsiteY258" fmla="*/ 2042017 h 9625007"/>
              <a:gd name="connsiteX259" fmla="*/ 8827991 w 17521894"/>
              <a:gd name="connsiteY259" fmla="*/ 2042017 h 9625007"/>
              <a:gd name="connsiteX260" fmla="*/ 1117480 w 17521894"/>
              <a:gd name="connsiteY260" fmla="*/ 1081717 h 9625007"/>
              <a:gd name="connsiteX261" fmla="*/ 2100854 w 17521894"/>
              <a:gd name="connsiteY261" fmla="*/ 1081717 h 9625007"/>
              <a:gd name="connsiteX262" fmla="*/ 2100854 w 17521894"/>
              <a:gd name="connsiteY262" fmla="*/ 2042017 h 9625007"/>
              <a:gd name="connsiteX263" fmla="*/ 1117480 w 17521894"/>
              <a:gd name="connsiteY263" fmla="*/ 2042017 h 9625007"/>
              <a:gd name="connsiteX264" fmla="*/ 14314763 w 17521894"/>
              <a:gd name="connsiteY264" fmla="*/ 1081715 h 9625007"/>
              <a:gd name="connsiteX265" fmla="*/ 15298135 w 17521894"/>
              <a:gd name="connsiteY265" fmla="*/ 1081715 h 9625007"/>
              <a:gd name="connsiteX266" fmla="*/ 15298135 w 17521894"/>
              <a:gd name="connsiteY266" fmla="*/ 2042015 h 9625007"/>
              <a:gd name="connsiteX267" fmla="*/ 14314763 w 17521894"/>
              <a:gd name="connsiteY267" fmla="*/ 2042015 h 9625007"/>
              <a:gd name="connsiteX268" fmla="*/ 6604256 w 17521894"/>
              <a:gd name="connsiteY268" fmla="*/ 1081715 h 9625007"/>
              <a:gd name="connsiteX269" fmla="*/ 7576454 w 17521894"/>
              <a:gd name="connsiteY269" fmla="*/ 1081715 h 9625007"/>
              <a:gd name="connsiteX270" fmla="*/ 7576454 w 17521894"/>
              <a:gd name="connsiteY270" fmla="*/ 2042015 h 9625007"/>
              <a:gd name="connsiteX271" fmla="*/ 6604256 w 17521894"/>
              <a:gd name="connsiteY271" fmla="*/ 2042015 h 9625007"/>
              <a:gd name="connsiteX272" fmla="*/ 16538522 w 17521894"/>
              <a:gd name="connsiteY272" fmla="*/ 1081714 h 9625007"/>
              <a:gd name="connsiteX273" fmla="*/ 17510722 w 17521894"/>
              <a:gd name="connsiteY273" fmla="*/ 1081714 h 9625007"/>
              <a:gd name="connsiteX274" fmla="*/ 17510722 w 17521894"/>
              <a:gd name="connsiteY274" fmla="*/ 2042015 h 9625007"/>
              <a:gd name="connsiteX275" fmla="*/ 16538522 w 17521894"/>
              <a:gd name="connsiteY275" fmla="*/ 2042015 h 9625007"/>
              <a:gd name="connsiteX276" fmla="*/ 5509135 w 17521894"/>
              <a:gd name="connsiteY276" fmla="*/ 1081714 h 9625007"/>
              <a:gd name="connsiteX277" fmla="*/ 6481334 w 17521894"/>
              <a:gd name="connsiteY277" fmla="*/ 1081714 h 9625007"/>
              <a:gd name="connsiteX278" fmla="*/ 6481334 w 17521894"/>
              <a:gd name="connsiteY278" fmla="*/ 2042015 h 9625007"/>
              <a:gd name="connsiteX279" fmla="*/ 5509135 w 17521894"/>
              <a:gd name="connsiteY279" fmla="*/ 2042015 h 9625007"/>
              <a:gd name="connsiteX280" fmla="*/ 15432232 w 17521894"/>
              <a:gd name="connsiteY280" fmla="*/ 1081714 h 9625007"/>
              <a:gd name="connsiteX281" fmla="*/ 16415604 w 17521894"/>
              <a:gd name="connsiteY281" fmla="*/ 1081714 h 9625007"/>
              <a:gd name="connsiteX282" fmla="*/ 16415604 w 17521894"/>
              <a:gd name="connsiteY282" fmla="*/ 2042015 h 9625007"/>
              <a:gd name="connsiteX283" fmla="*/ 15432232 w 17521894"/>
              <a:gd name="connsiteY283" fmla="*/ 2042015 h 9625007"/>
              <a:gd name="connsiteX284" fmla="*/ 13219644 w 17521894"/>
              <a:gd name="connsiteY284" fmla="*/ 1081714 h 9625007"/>
              <a:gd name="connsiteX285" fmla="*/ 14203016 w 17521894"/>
              <a:gd name="connsiteY285" fmla="*/ 1081714 h 9625007"/>
              <a:gd name="connsiteX286" fmla="*/ 14203016 w 17521894"/>
              <a:gd name="connsiteY286" fmla="*/ 2042015 h 9625007"/>
              <a:gd name="connsiteX287" fmla="*/ 13219644 w 17521894"/>
              <a:gd name="connsiteY287" fmla="*/ 2042015 h 9625007"/>
              <a:gd name="connsiteX288" fmla="*/ 12135697 w 17521894"/>
              <a:gd name="connsiteY288" fmla="*/ 1081714 h 9625007"/>
              <a:gd name="connsiteX289" fmla="*/ 13119069 w 17521894"/>
              <a:gd name="connsiteY289" fmla="*/ 1081714 h 9625007"/>
              <a:gd name="connsiteX290" fmla="*/ 13119069 w 17521894"/>
              <a:gd name="connsiteY290" fmla="*/ 2042014 h 9625007"/>
              <a:gd name="connsiteX291" fmla="*/ 12135697 w 17521894"/>
              <a:gd name="connsiteY291" fmla="*/ 2042014 h 9625007"/>
              <a:gd name="connsiteX292" fmla="*/ 11029406 w 17521894"/>
              <a:gd name="connsiteY292" fmla="*/ 1081714 h 9625007"/>
              <a:gd name="connsiteX293" fmla="*/ 12012778 w 17521894"/>
              <a:gd name="connsiteY293" fmla="*/ 1081714 h 9625007"/>
              <a:gd name="connsiteX294" fmla="*/ 12012778 w 17521894"/>
              <a:gd name="connsiteY294" fmla="*/ 2042014 h 9625007"/>
              <a:gd name="connsiteX295" fmla="*/ 11029406 w 17521894"/>
              <a:gd name="connsiteY295" fmla="*/ 2042014 h 9625007"/>
              <a:gd name="connsiteX296" fmla="*/ 4414012 w 17521894"/>
              <a:gd name="connsiteY296" fmla="*/ 1081714 h 9625007"/>
              <a:gd name="connsiteX297" fmla="*/ 5397385 w 17521894"/>
              <a:gd name="connsiteY297" fmla="*/ 1081714 h 9625007"/>
              <a:gd name="connsiteX298" fmla="*/ 5397385 w 17521894"/>
              <a:gd name="connsiteY298" fmla="*/ 2042014 h 9625007"/>
              <a:gd name="connsiteX299" fmla="*/ 4414012 w 17521894"/>
              <a:gd name="connsiteY299" fmla="*/ 2042014 h 9625007"/>
              <a:gd name="connsiteX300" fmla="*/ 3307713 w 17521894"/>
              <a:gd name="connsiteY300" fmla="*/ 1081714 h 9625007"/>
              <a:gd name="connsiteX301" fmla="*/ 4291088 w 17521894"/>
              <a:gd name="connsiteY301" fmla="*/ 1081714 h 9625007"/>
              <a:gd name="connsiteX302" fmla="*/ 4291088 w 17521894"/>
              <a:gd name="connsiteY302" fmla="*/ 2042014 h 9625007"/>
              <a:gd name="connsiteX303" fmla="*/ 3307713 w 17521894"/>
              <a:gd name="connsiteY303" fmla="*/ 2042014 h 9625007"/>
              <a:gd name="connsiteX304" fmla="*/ 9934287 w 17521894"/>
              <a:gd name="connsiteY304" fmla="*/ 1081711 h 9625007"/>
              <a:gd name="connsiteX305" fmla="*/ 10906488 w 17521894"/>
              <a:gd name="connsiteY305" fmla="*/ 1081711 h 9625007"/>
              <a:gd name="connsiteX306" fmla="*/ 10906488 w 17521894"/>
              <a:gd name="connsiteY306" fmla="*/ 2042012 h 9625007"/>
              <a:gd name="connsiteX307" fmla="*/ 9934287 w 17521894"/>
              <a:gd name="connsiteY307" fmla="*/ 2042012 h 9625007"/>
              <a:gd name="connsiteX308" fmla="*/ 2212590 w 17521894"/>
              <a:gd name="connsiteY308" fmla="*/ 1081711 h 9625007"/>
              <a:gd name="connsiteX309" fmla="*/ 3195962 w 17521894"/>
              <a:gd name="connsiteY309" fmla="*/ 1081711 h 9625007"/>
              <a:gd name="connsiteX310" fmla="*/ 3195962 w 17521894"/>
              <a:gd name="connsiteY310" fmla="*/ 2042012 h 9625007"/>
              <a:gd name="connsiteX311" fmla="*/ 2212590 w 17521894"/>
              <a:gd name="connsiteY311" fmla="*/ 2042012 h 9625007"/>
              <a:gd name="connsiteX312" fmla="*/ 7732898 w 17521894"/>
              <a:gd name="connsiteY312" fmla="*/ 1070681 h 9625007"/>
              <a:gd name="connsiteX313" fmla="*/ 8716243 w 17521894"/>
              <a:gd name="connsiteY313" fmla="*/ 1070681 h 9625007"/>
              <a:gd name="connsiteX314" fmla="*/ 8716243 w 17521894"/>
              <a:gd name="connsiteY314" fmla="*/ 2030981 h 9625007"/>
              <a:gd name="connsiteX315" fmla="*/ 7732898 w 17521894"/>
              <a:gd name="connsiteY315" fmla="*/ 2030981 h 9625007"/>
              <a:gd name="connsiteX316" fmla="*/ 22364 w 17521894"/>
              <a:gd name="connsiteY316" fmla="*/ 1070681 h 9625007"/>
              <a:gd name="connsiteX317" fmla="*/ 994563 w 17521894"/>
              <a:gd name="connsiteY317" fmla="*/ 1070681 h 9625007"/>
              <a:gd name="connsiteX318" fmla="*/ 994563 w 17521894"/>
              <a:gd name="connsiteY318" fmla="*/ 2030981 h 9625007"/>
              <a:gd name="connsiteX319" fmla="*/ 22364 w 17521894"/>
              <a:gd name="connsiteY319" fmla="*/ 2030981 h 9625007"/>
              <a:gd name="connsiteX320" fmla="*/ 3307713 w 17521894"/>
              <a:gd name="connsiteY320" fmla="*/ 4 h 9625007"/>
              <a:gd name="connsiteX321" fmla="*/ 4291086 w 17521894"/>
              <a:gd name="connsiteY321" fmla="*/ 4 h 9625007"/>
              <a:gd name="connsiteX322" fmla="*/ 4291086 w 17521894"/>
              <a:gd name="connsiteY322" fmla="*/ 960300 h 9625007"/>
              <a:gd name="connsiteX323" fmla="*/ 3307713 w 17521894"/>
              <a:gd name="connsiteY323" fmla="*/ 960300 h 9625007"/>
              <a:gd name="connsiteX324" fmla="*/ 11029406 w 17521894"/>
              <a:gd name="connsiteY324" fmla="*/ 4 h 9625007"/>
              <a:gd name="connsiteX325" fmla="*/ 12012778 w 17521894"/>
              <a:gd name="connsiteY325" fmla="*/ 4 h 9625007"/>
              <a:gd name="connsiteX326" fmla="*/ 12012778 w 17521894"/>
              <a:gd name="connsiteY326" fmla="*/ 960300 h 9625007"/>
              <a:gd name="connsiteX327" fmla="*/ 11029406 w 17521894"/>
              <a:gd name="connsiteY327" fmla="*/ 960300 h 9625007"/>
              <a:gd name="connsiteX328" fmla="*/ 4402834 w 17521894"/>
              <a:gd name="connsiteY328" fmla="*/ 4 h 9625007"/>
              <a:gd name="connsiteX329" fmla="*/ 5386206 w 17521894"/>
              <a:gd name="connsiteY329" fmla="*/ 4 h 9625007"/>
              <a:gd name="connsiteX330" fmla="*/ 5386206 w 17521894"/>
              <a:gd name="connsiteY330" fmla="*/ 960300 h 9625007"/>
              <a:gd name="connsiteX331" fmla="*/ 4402834 w 17521894"/>
              <a:gd name="connsiteY331" fmla="*/ 960300 h 9625007"/>
              <a:gd name="connsiteX332" fmla="*/ 12124526 w 17521894"/>
              <a:gd name="connsiteY332" fmla="*/ 4 h 9625007"/>
              <a:gd name="connsiteX333" fmla="*/ 13107898 w 17521894"/>
              <a:gd name="connsiteY333" fmla="*/ 4 h 9625007"/>
              <a:gd name="connsiteX334" fmla="*/ 13107898 w 17521894"/>
              <a:gd name="connsiteY334" fmla="*/ 960300 h 9625007"/>
              <a:gd name="connsiteX335" fmla="*/ 12124526 w 17521894"/>
              <a:gd name="connsiteY335" fmla="*/ 960300 h 9625007"/>
              <a:gd name="connsiteX336" fmla="*/ 5509132 w 17521894"/>
              <a:gd name="connsiteY336" fmla="*/ 4 h 9625007"/>
              <a:gd name="connsiteX337" fmla="*/ 6481332 w 17521894"/>
              <a:gd name="connsiteY337" fmla="*/ 4 h 9625007"/>
              <a:gd name="connsiteX338" fmla="*/ 6481332 w 17521894"/>
              <a:gd name="connsiteY338" fmla="*/ 960300 h 9625007"/>
              <a:gd name="connsiteX339" fmla="*/ 5509132 w 17521894"/>
              <a:gd name="connsiteY339" fmla="*/ 960300 h 9625007"/>
              <a:gd name="connsiteX340" fmla="*/ 13219644 w 17521894"/>
              <a:gd name="connsiteY340" fmla="*/ 3 h 9625007"/>
              <a:gd name="connsiteX341" fmla="*/ 14203016 w 17521894"/>
              <a:gd name="connsiteY341" fmla="*/ 3 h 9625007"/>
              <a:gd name="connsiteX342" fmla="*/ 14203016 w 17521894"/>
              <a:gd name="connsiteY342" fmla="*/ 960300 h 9625007"/>
              <a:gd name="connsiteX343" fmla="*/ 13219644 w 17521894"/>
              <a:gd name="connsiteY343" fmla="*/ 960300 h 9625007"/>
              <a:gd name="connsiteX344" fmla="*/ 15432232 w 17521894"/>
              <a:gd name="connsiteY344" fmla="*/ 3 h 9625007"/>
              <a:gd name="connsiteX345" fmla="*/ 16415604 w 17521894"/>
              <a:gd name="connsiteY345" fmla="*/ 3 h 9625007"/>
              <a:gd name="connsiteX346" fmla="*/ 16415604 w 17521894"/>
              <a:gd name="connsiteY346" fmla="*/ 960299 h 9625007"/>
              <a:gd name="connsiteX347" fmla="*/ 15432232 w 17521894"/>
              <a:gd name="connsiteY347" fmla="*/ 960299 h 9625007"/>
              <a:gd name="connsiteX348" fmla="*/ 6615422 w 17521894"/>
              <a:gd name="connsiteY348" fmla="*/ 3 h 9625007"/>
              <a:gd name="connsiteX349" fmla="*/ 7587621 w 17521894"/>
              <a:gd name="connsiteY349" fmla="*/ 3 h 9625007"/>
              <a:gd name="connsiteX350" fmla="*/ 7587621 w 17521894"/>
              <a:gd name="connsiteY350" fmla="*/ 960299 h 9625007"/>
              <a:gd name="connsiteX351" fmla="*/ 6615422 w 17521894"/>
              <a:gd name="connsiteY351" fmla="*/ 960299 h 9625007"/>
              <a:gd name="connsiteX352" fmla="*/ 14325934 w 17521894"/>
              <a:gd name="connsiteY352" fmla="*/ 3 h 9625007"/>
              <a:gd name="connsiteX353" fmla="*/ 15309306 w 17521894"/>
              <a:gd name="connsiteY353" fmla="*/ 3 h 9625007"/>
              <a:gd name="connsiteX354" fmla="*/ 15309306 w 17521894"/>
              <a:gd name="connsiteY354" fmla="*/ 960299 h 9625007"/>
              <a:gd name="connsiteX355" fmla="*/ 14325934 w 17521894"/>
              <a:gd name="connsiteY355" fmla="*/ 960299 h 9625007"/>
              <a:gd name="connsiteX356" fmla="*/ 16538522 w 17521894"/>
              <a:gd name="connsiteY356" fmla="*/ 3 h 9625007"/>
              <a:gd name="connsiteX357" fmla="*/ 17521894 w 17521894"/>
              <a:gd name="connsiteY357" fmla="*/ 3 h 9625007"/>
              <a:gd name="connsiteX358" fmla="*/ 17521894 w 17521894"/>
              <a:gd name="connsiteY358" fmla="*/ 960299 h 9625007"/>
              <a:gd name="connsiteX359" fmla="*/ 16538522 w 17521894"/>
              <a:gd name="connsiteY359" fmla="*/ 960299 h 9625007"/>
              <a:gd name="connsiteX360" fmla="*/ 2212590 w 17521894"/>
              <a:gd name="connsiteY360" fmla="*/ 1 h 9625007"/>
              <a:gd name="connsiteX361" fmla="*/ 3195962 w 17521894"/>
              <a:gd name="connsiteY361" fmla="*/ 1 h 9625007"/>
              <a:gd name="connsiteX362" fmla="*/ 3195962 w 17521894"/>
              <a:gd name="connsiteY362" fmla="*/ 960298 h 9625007"/>
              <a:gd name="connsiteX363" fmla="*/ 2212590 w 17521894"/>
              <a:gd name="connsiteY363" fmla="*/ 960298 h 9625007"/>
              <a:gd name="connsiteX364" fmla="*/ 9934287 w 17521894"/>
              <a:gd name="connsiteY364" fmla="*/ 1 h 9625007"/>
              <a:gd name="connsiteX365" fmla="*/ 10906488 w 17521894"/>
              <a:gd name="connsiteY365" fmla="*/ 1 h 9625007"/>
              <a:gd name="connsiteX366" fmla="*/ 10906488 w 17521894"/>
              <a:gd name="connsiteY366" fmla="*/ 960297 h 9625007"/>
              <a:gd name="connsiteX367" fmla="*/ 9934287 w 17521894"/>
              <a:gd name="connsiteY367" fmla="*/ 960297 h 9625007"/>
              <a:gd name="connsiteX368" fmla="*/ 1106297 w 17521894"/>
              <a:gd name="connsiteY368" fmla="*/ 1 h 9625007"/>
              <a:gd name="connsiteX369" fmla="*/ 2089670 w 17521894"/>
              <a:gd name="connsiteY369" fmla="*/ 1 h 9625007"/>
              <a:gd name="connsiteX370" fmla="*/ 2089670 w 17521894"/>
              <a:gd name="connsiteY370" fmla="*/ 960297 h 9625007"/>
              <a:gd name="connsiteX371" fmla="*/ 1106297 w 17521894"/>
              <a:gd name="connsiteY371" fmla="*/ 960297 h 9625007"/>
              <a:gd name="connsiteX372" fmla="*/ 8827991 w 17521894"/>
              <a:gd name="connsiteY372" fmla="*/ 1 h 9625007"/>
              <a:gd name="connsiteX373" fmla="*/ 9800192 w 17521894"/>
              <a:gd name="connsiteY373" fmla="*/ 1 h 9625007"/>
              <a:gd name="connsiteX374" fmla="*/ 9800192 w 17521894"/>
              <a:gd name="connsiteY374" fmla="*/ 960297 h 9625007"/>
              <a:gd name="connsiteX375" fmla="*/ 8827991 w 17521894"/>
              <a:gd name="connsiteY375" fmla="*/ 960297 h 9625007"/>
              <a:gd name="connsiteX376" fmla="*/ 0 w 17521894"/>
              <a:gd name="connsiteY376" fmla="*/ 1 h 9625007"/>
              <a:gd name="connsiteX377" fmla="*/ 983372 w 17521894"/>
              <a:gd name="connsiteY377" fmla="*/ 1 h 9625007"/>
              <a:gd name="connsiteX378" fmla="*/ 983372 w 17521894"/>
              <a:gd name="connsiteY378" fmla="*/ 960297 h 9625007"/>
              <a:gd name="connsiteX379" fmla="*/ 0 w 17521894"/>
              <a:gd name="connsiteY379" fmla="*/ 960297 h 9625007"/>
              <a:gd name="connsiteX380" fmla="*/ 7721711 w 17521894"/>
              <a:gd name="connsiteY380" fmla="*/ 0 h 9625007"/>
              <a:gd name="connsiteX381" fmla="*/ 8693901 w 17521894"/>
              <a:gd name="connsiteY381" fmla="*/ 0 h 9625007"/>
              <a:gd name="connsiteX382" fmla="*/ 8693901 w 17521894"/>
              <a:gd name="connsiteY382" fmla="*/ 960297 h 9625007"/>
              <a:gd name="connsiteX383" fmla="*/ 7721711 w 17521894"/>
              <a:gd name="connsiteY383" fmla="*/ 960297 h 9625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Lst>
            <a:rect l="l" t="t" r="r" b="b"/>
            <a:pathLst>
              <a:path w="17521894" h="9625007">
                <a:moveTo>
                  <a:pt x="11029406" y="8664710"/>
                </a:moveTo>
                <a:lnTo>
                  <a:pt x="12012778" y="8664710"/>
                </a:lnTo>
                <a:lnTo>
                  <a:pt x="12012778" y="9625007"/>
                </a:lnTo>
                <a:lnTo>
                  <a:pt x="11029406" y="9625007"/>
                </a:lnTo>
                <a:close/>
                <a:moveTo>
                  <a:pt x="7732871" y="8664710"/>
                </a:moveTo>
                <a:lnTo>
                  <a:pt x="8716243" y="8664710"/>
                </a:lnTo>
                <a:lnTo>
                  <a:pt x="8716243" y="9625007"/>
                </a:lnTo>
                <a:lnTo>
                  <a:pt x="7732871" y="9625007"/>
                </a:lnTo>
                <a:close/>
                <a:moveTo>
                  <a:pt x="3307702" y="8664710"/>
                </a:moveTo>
                <a:lnTo>
                  <a:pt x="4291075" y="8664710"/>
                </a:lnTo>
                <a:lnTo>
                  <a:pt x="4291075" y="9625007"/>
                </a:lnTo>
                <a:lnTo>
                  <a:pt x="3307702" y="9625007"/>
                </a:lnTo>
                <a:close/>
                <a:moveTo>
                  <a:pt x="22341" y="8664710"/>
                </a:moveTo>
                <a:lnTo>
                  <a:pt x="994541" y="8664710"/>
                </a:lnTo>
                <a:lnTo>
                  <a:pt x="994541" y="9625007"/>
                </a:lnTo>
                <a:lnTo>
                  <a:pt x="22341" y="9625007"/>
                </a:lnTo>
                <a:close/>
                <a:moveTo>
                  <a:pt x="16538522" y="8653670"/>
                </a:moveTo>
                <a:lnTo>
                  <a:pt x="17510722" y="8653670"/>
                </a:lnTo>
                <a:lnTo>
                  <a:pt x="17510722" y="9613967"/>
                </a:lnTo>
                <a:lnTo>
                  <a:pt x="16538522" y="9613967"/>
                </a:lnTo>
                <a:close/>
                <a:moveTo>
                  <a:pt x="15432232" y="8653670"/>
                </a:moveTo>
                <a:lnTo>
                  <a:pt x="16415604" y="8653670"/>
                </a:lnTo>
                <a:lnTo>
                  <a:pt x="16415604" y="9613967"/>
                </a:lnTo>
                <a:lnTo>
                  <a:pt x="15432232" y="9613967"/>
                </a:lnTo>
                <a:close/>
                <a:moveTo>
                  <a:pt x="14314763" y="8653670"/>
                </a:moveTo>
                <a:lnTo>
                  <a:pt x="15298135" y="8653670"/>
                </a:lnTo>
                <a:lnTo>
                  <a:pt x="15298135" y="9613967"/>
                </a:lnTo>
                <a:lnTo>
                  <a:pt x="14314763" y="9613967"/>
                </a:lnTo>
                <a:close/>
                <a:moveTo>
                  <a:pt x="13219644" y="8653670"/>
                </a:moveTo>
                <a:lnTo>
                  <a:pt x="14203016" y="8653670"/>
                </a:lnTo>
                <a:lnTo>
                  <a:pt x="14203016" y="9613967"/>
                </a:lnTo>
                <a:lnTo>
                  <a:pt x="13219644" y="9613967"/>
                </a:lnTo>
                <a:close/>
                <a:moveTo>
                  <a:pt x="12124526" y="8653670"/>
                </a:moveTo>
                <a:lnTo>
                  <a:pt x="13107898" y="8653670"/>
                </a:lnTo>
                <a:lnTo>
                  <a:pt x="13107898" y="9613967"/>
                </a:lnTo>
                <a:lnTo>
                  <a:pt x="12124526" y="9613967"/>
                </a:lnTo>
                <a:close/>
                <a:moveTo>
                  <a:pt x="9934287" y="8653670"/>
                </a:moveTo>
                <a:lnTo>
                  <a:pt x="10906488" y="8653670"/>
                </a:lnTo>
                <a:lnTo>
                  <a:pt x="10906488" y="9613967"/>
                </a:lnTo>
                <a:lnTo>
                  <a:pt x="9934287" y="9613967"/>
                </a:lnTo>
                <a:close/>
                <a:moveTo>
                  <a:pt x="8827991" y="8653670"/>
                </a:moveTo>
                <a:lnTo>
                  <a:pt x="9811363" y="8653670"/>
                </a:lnTo>
                <a:lnTo>
                  <a:pt x="9811363" y="9613967"/>
                </a:lnTo>
                <a:lnTo>
                  <a:pt x="8827991" y="9613967"/>
                </a:lnTo>
                <a:close/>
                <a:moveTo>
                  <a:pt x="6604234" y="8653670"/>
                </a:moveTo>
                <a:lnTo>
                  <a:pt x="7576436" y="8653670"/>
                </a:lnTo>
                <a:lnTo>
                  <a:pt x="7576436" y="9613967"/>
                </a:lnTo>
                <a:lnTo>
                  <a:pt x="6604234" y="9613967"/>
                </a:lnTo>
                <a:close/>
                <a:moveTo>
                  <a:pt x="5509117" y="8653670"/>
                </a:moveTo>
                <a:lnTo>
                  <a:pt x="6481318" y="8653670"/>
                </a:lnTo>
                <a:lnTo>
                  <a:pt x="6481318" y="9613967"/>
                </a:lnTo>
                <a:lnTo>
                  <a:pt x="5509117" y="9613967"/>
                </a:lnTo>
                <a:close/>
                <a:moveTo>
                  <a:pt x="4402819" y="8653670"/>
                </a:moveTo>
                <a:lnTo>
                  <a:pt x="5386192" y="8653670"/>
                </a:lnTo>
                <a:lnTo>
                  <a:pt x="5386192" y="9613967"/>
                </a:lnTo>
                <a:lnTo>
                  <a:pt x="4402819" y="9613967"/>
                </a:lnTo>
                <a:close/>
                <a:moveTo>
                  <a:pt x="2212579" y="8653670"/>
                </a:moveTo>
                <a:lnTo>
                  <a:pt x="3195951" y="8653670"/>
                </a:lnTo>
                <a:lnTo>
                  <a:pt x="3195951" y="9613967"/>
                </a:lnTo>
                <a:lnTo>
                  <a:pt x="2212579" y="9613967"/>
                </a:lnTo>
                <a:close/>
                <a:moveTo>
                  <a:pt x="1117460" y="8653670"/>
                </a:moveTo>
                <a:lnTo>
                  <a:pt x="2100832" y="8653670"/>
                </a:lnTo>
                <a:lnTo>
                  <a:pt x="2100832" y="9613967"/>
                </a:lnTo>
                <a:lnTo>
                  <a:pt x="1117460" y="9613967"/>
                </a:lnTo>
                <a:close/>
                <a:moveTo>
                  <a:pt x="15432232" y="7583002"/>
                </a:moveTo>
                <a:lnTo>
                  <a:pt x="16415604" y="7583002"/>
                </a:lnTo>
                <a:lnTo>
                  <a:pt x="16415604" y="8543299"/>
                </a:lnTo>
                <a:lnTo>
                  <a:pt x="15432232" y="8543299"/>
                </a:lnTo>
                <a:close/>
                <a:moveTo>
                  <a:pt x="13219644" y="7583002"/>
                </a:moveTo>
                <a:lnTo>
                  <a:pt x="14203016" y="7583002"/>
                </a:lnTo>
                <a:lnTo>
                  <a:pt x="14203016" y="8543299"/>
                </a:lnTo>
                <a:lnTo>
                  <a:pt x="13219644" y="8543299"/>
                </a:lnTo>
                <a:close/>
                <a:moveTo>
                  <a:pt x="5509118" y="7583002"/>
                </a:moveTo>
                <a:lnTo>
                  <a:pt x="6481320" y="7583002"/>
                </a:lnTo>
                <a:lnTo>
                  <a:pt x="6481320" y="8543299"/>
                </a:lnTo>
                <a:lnTo>
                  <a:pt x="5509118" y="8543299"/>
                </a:lnTo>
                <a:close/>
                <a:moveTo>
                  <a:pt x="16538522" y="7571960"/>
                </a:moveTo>
                <a:lnTo>
                  <a:pt x="17510722" y="7571960"/>
                </a:lnTo>
                <a:lnTo>
                  <a:pt x="17510722" y="8532257"/>
                </a:lnTo>
                <a:lnTo>
                  <a:pt x="16538522" y="8532257"/>
                </a:lnTo>
                <a:close/>
                <a:moveTo>
                  <a:pt x="14314763" y="7571960"/>
                </a:moveTo>
                <a:lnTo>
                  <a:pt x="15298135" y="7571960"/>
                </a:lnTo>
                <a:lnTo>
                  <a:pt x="15298135" y="8532257"/>
                </a:lnTo>
                <a:lnTo>
                  <a:pt x="14314763" y="8532257"/>
                </a:lnTo>
                <a:close/>
                <a:moveTo>
                  <a:pt x="12124526" y="7571960"/>
                </a:moveTo>
                <a:lnTo>
                  <a:pt x="13107898" y="7571960"/>
                </a:lnTo>
                <a:lnTo>
                  <a:pt x="13107898" y="8532257"/>
                </a:lnTo>
                <a:lnTo>
                  <a:pt x="12124526" y="8532257"/>
                </a:lnTo>
                <a:close/>
                <a:moveTo>
                  <a:pt x="11029406" y="7571960"/>
                </a:moveTo>
                <a:lnTo>
                  <a:pt x="12012778" y="7571960"/>
                </a:lnTo>
                <a:lnTo>
                  <a:pt x="12012778" y="8532257"/>
                </a:lnTo>
                <a:lnTo>
                  <a:pt x="11029406" y="8532257"/>
                </a:lnTo>
                <a:close/>
                <a:moveTo>
                  <a:pt x="9934287" y="7571960"/>
                </a:moveTo>
                <a:lnTo>
                  <a:pt x="10906488" y="7571960"/>
                </a:lnTo>
                <a:lnTo>
                  <a:pt x="10906488" y="8532257"/>
                </a:lnTo>
                <a:lnTo>
                  <a:pt x="9934287" y="8532257"/>
                </a:lnTo>
                <a:close/>
                <a:moveTo>
                  <a:pt x="8827991" y="7571960"/>
                </a:moveTo>
                <a:lnTo>
                  <a:pt x="9811363" y="7571960"/>
                </a:lnTo>
                <a:lnTo>
                  <a:pt x="9811363" y="8532257"/>
                </a:lnTo>
                <a:lnTo>
                  <a:pt x="8827991" y="8532257"/>
                </a:lnTo>
                <a:close/>
                <a:moveTo>
                  <a:pt x="7732872" y="7571960"/>
                </a:moveTo>
                <a:lnTo>
                  <a:pt x="8716243" y="7571960"/>
                </a:lnTo>
                <a:lnTo>
                  <a:pt x="8716243" y="8532257"/>
                </a:lnTo>
                <a:lnTo>
                  <a:pt x="7732872" y="8532257"/>
                </a:lnTo>
                <a:close/>
                <a:moveTo>
                  <a:pt x="6604242" y="7571960"/>
                </a:moveTo>
                <a:lnTo>
                  <a:pt x="7576440" y="7571960"/>
                </a:lnTo>
                <a:lnTo>
                  <a:pt x="7576440" y="8532257"/>
                </a:lnTo>
                <a:lnTo>
                  <a:pt x="6604242" y="8532257"/>
                </a:lnTo>
                <a:close/>
                <a:moveTo>
                  <a:pt x="4402819" y="7571960"/>
                </a:moveTo>
                <a:lnTo>
                  <a:pt x="5386192" y="7571960"/>
                </a:lnTo>
                <a:lnTo>
                  <a:pt x="5386192" y="8532257"/>
                </a:lnTo>
                <a:lnTo>
                  <a:pt x="4402819" y="8532257"/>
                </a:lnTo>
                <a:close/>
                <a:moveTo>
                  <a:pt x="3307702" y="7571960"/>
                </a:moveTo>
                <a:lnTo>
                  <a:pt x="4291075" y="7571960"/>
                </a:lnTo>
                <a:lnTo>
                  <a:pt x="4291075" y="8532257"/>
                </a:lnTo>
                <a:lnTo>
                  <a:pt x="3307702" y="8532257"/>
                </a:lnTo>
                <a:close/>
                <a:moveTo>
                  <a:pt x="2212585" y="7571960"/>
                </a:moveTo>
                <a:lnTo>
                  <a:pt x="3195957" y="7571960"/>
                </a:lnTo>
                <a:lnTo>
                  <a:pt x="3195957" y="8532257"/>
                </a:lnTo>
                <a:lnTo>
                  <a:pt x="2212585" y="8532257"/>
                </a:lnTo>
                <a:close/>
                <a:moveTo>
                  <a:pt x="1117465" y="7571960"/>
                </a:moveTo>
                <a:lnTo>
                  <a:pt x="2100838" y="7571960"/>
                </a:lnTo>
                <a:lnTo>
                  <a:pt x="2100838" y="8532257"/>
                </a:lnTo>
                <a:lnTo>
                  <a:pt x="1117465" y="8532257"/>
                </a:lnTo>
                <a:close/>
                <a:moveTo>
                  <a:pt x="22341" y="7571960"/>
                </a:moveTo>
                <a:lnTo>
                  <a:pt x="994542" y="7571960"/>
                </a:lnTo>
                <a:lnTo>
                  <a:pt x="994542" y="8532257"/>
                </a:lnTo>
                <a:lnTo>
                  <a:pt x="22341" y="8532257"/>
                </a:lnTo>
                <a:close/>
                <a:moveTo>
                  <a:pt x="12124526" y="3245137"/>
                </a:moveTo>
                <a:lnTo>
                  <a:pt x="13107898" y="3245137"/>
                </a:lnTo>
                <a:lnTo>
                  <a:pt x="13107898" y="4205420"/>
                </a:lnTo>
                <a:lnTo>
                  <a:pt x="12124526" y="4205420"/>
                </a:lnTo>
                <a:close/>
                <a:moveTo>
                  <a:pt x="4402839" y="3245137"/>
                </a:moveTo>
                <a:lnTo>
                  <a:pt x="5386215" y="3245137"/>
                </a:lnTo>
                <a:lnTo>
                  <a:pt x="5386215" y="4205420"/>
                </a:lnTo>
                <a:lnTo>
                  <a:pt x="4402839" y="4205420"/>
                </a:lnTo>
                <a:close/>
                <a:moveTo>
                  <a:pt x="8827991" y="3245132"/>
                </a:moveTo>
                <a:lnTo>
                  <a:pt x="9811363" y="3245132"/>
                </a:lnTo>
                <a:lnTo>
                  <a:pt x="9811363" y="4205420"/>
                </a:lnTo>
                <a:lnTo>
                  <a:pt x="8827991" y="4205420"/>
                </a:lnTo>
                <a:close/>
                <a:moveTo>
                  <a:pt x="1117470" y="3245132"/>
                </a:moveTo>
                <a:lnTo>
                  <a:pt x="2100843" y="3245132"/>
                </a:lnTo>
                <a:lnTo>
                  <a:pt x="2100843" y="4205420"/>
                </a:lnTo>
                <a:lnTo>
                  <a:pt x="1117470" y="4205420"/>
                </a:lnTo>
                <a:close/>
                <a:moveTo>
                  <a:pt x="2212592" y="3234100"/>
                </a:moveTo>
                <a:lnTo>
                  <a:pt x="3195965" y="3234100"/>
                </a:lnTo>
                <a:lnTo>
                  <a:pt x="3195965" y="4205420"/>
                </a:lnTo>
                <a:lnTo>
                  <a:pt x="2212592" y="4205420"/>
                </a:lnTo>
                <a:close/>
                <a:moveTo>
                  <a:pt x="13219644" y="3234099"/>
                </a:moveTo>
                <a:lnTo>
                  <a:pt x="14203016" y="3234099"/>
                </a:lnTo>
                <a:lnTo>
                  <a:pt x="14203016" y="4205420"/>
                </a:lnTo>
                <a:lnTo>
                  <a:pt x="13219644" y="4205420"/>
                </a:lnTo>
                <a:close/>
                <a:moveTo>
                  <a:pt x="9934287" y="3234099"/>
                </a:moveTo>
                <a:lnTo>
                  <a:pt x="10906488" y="3234099"/>
                </a:lnTo>
                <a:lnTo>
                  <a:pt x="10906488" y="4205420"/>
                </a:lnTo>
                <a:lnTo>
                  <a:pt x="9934287" y="4205420"/>
                </a:lnTo>
                <a:close/>
                <a:moveTo>
                  <a:pt x="5509130" y="3234099"/>
                </a:moveTo>
                <a:lnTo>
                  <a:pt x="6481328" y="3234099"/>
                </a:lnTo>
                <a:lnTo>
                  <a:pt x="6481328" y="4205420"/>
                </a:lnTo>
                <a:lnTo>
                  <a:pt x="5509130" y="4205420"/>
                </a:lnTo>
                <a:close/>
                <a:moveTo>
                  <a:pt x="15432232" y="3234098"/>
                </a:moveTo>
                <a:lnTo>
                  <a:pt x="16415604" y="3234098"/>
                </a:lnTo>
                <a:lnTo>
                  <a:pt x="16415604" y="4205420"/>
                </a:lnTo>
                <a:lnTo>
                  <a:pt x="15432232" y="4205420"/>
                </a:lnTo>
                <a:close/>
                <a:moveTo>
                  <a:pt x="22350" y="3234097"/>
                </a:moveTo>
                <a:lnTo>
                  <a:pt x="994550" y="3234097"/>
                </a:lnTo>
                <a:lnTo>
                  <a:pt x="994550" y="4205420"/>
                </a:lnTo>
                <a:lnTo>
                  <a:pt x="22350" y="4205420"/>
                </a:lnTo>
                <a:close/>
                <a:moveTo>
                  <a:pt x="11029406" y="3234096"/>
                </a:moveTo>
                <a:lnTo>
                  <a:pt x="12012778" y="3234096"/>
                </a:lnTo>
                <a:lnTo>
                  <a:pt x="12012778" y="4205420"/>
                </a:lnTo>
                <a:lnTo>
                  <a:pt x="11029406" y="4205420"/>
                </a:lnTo>
                <a:close/>
                <a:moveTo>
                  <a:pt x="7732881" y="3234096"/>
                </a:moveTo>
                <a:lnTo>
                  <a:pt x="8716243" y="3234096"/>
                </a:lnTo>
                <a:lnTo>
                  <a:pt x="8716243" y="4205420"/>
                </a:lnTo>
                <a:lnTo>
                  <a:pt x="7732881" y="4205420"/>
                </a:lnTo>
                <a:close/>
                <a:moveTo>
                  <a:pt x="3307705" y="3234096"/>
                </a:moveTo>
                <a:lnTo>
                  <a:pt x="4291078" y="3234096"/>
                </a:lnTo>
                <a:lnTo>
                  <a:pt x="4291078" y="4205420"/>
                </a:lnTo>
                <a:lnTo>
                  <a:pt x="3307705" y="4205420"/>
                </a:lnTo>
                <a:close/>
                <a:moveTo>
                  <a:pt x="16538522" y="3234095"/>
                </a:moveTo>
                <a:lnTo>
                  <a:pt x="17510722" y="3234095"/>
                </a:lnTo>
                <a:lnTo>
                  <a:pt x="17510722" y="4205420"/>
                </a:lnTo>
                <a:lnTo>
                  <a:pt x="16538522" y="4205420"/>
                </a:lnTo>
                <a:close/>
                <a:moveTo>
                  <a:pt x="14314763" y="3234095"/>
                </a:moveTo>
                <a:lnTo>
                  <a:pt x="15298135" y="3234095"/>
                </a:lnTo>
                <a:lnTo>
                  <a:pt x="15298135" y="4205420"/>
                </a:lnTo>
                <a:lnTo>
                  <a:pt x="14314763" y="4205420"/>
                </a:lnTo>
                <a:close/>
                <a:moveTo>
                  <a:pt x="6604243" y="3234095"/>
                </a:moveTo>
                <a:lnTo>
                  <a:pt x="7576442" y="3234095"/>
                </a:lnTo>
                <a:lnTo>
                  <a:pt x="7576442" y="4205420"/>
                </a:lnTo>
                <a:lnTo>
                  <a:pt x="6604243" y="4205420"/>
                </a:lnTo>
                <a:close/>
                <a:moveTo>
                  <a:pt x="7732898" y="2163430"/>
                </a:moveTo>
                <a:lnTo>
                  <a:pt x="8716243" y="2163430"/>
                </a:lnTo>
                <a:lnTo>
                  <a:pt x="8716243" y="3123724"/>
                </a:lnTo>
                <a:lnTo>
                  <a:pt x="7732898" y="3123724"/>
                </a:lnTo>
                <a:close/>
                <a:moveTo>
                  <a:pt x="22364" y="2163430"/>
                </a:moveTo>
                <a:lnTo>
                  <a:pt x="994564" y="2163430"/>
                </a:lnTo>
                <a:lnTo>
                  <a:pt x="994564" y="3123724"/>
                </a:lnTo>
                <a:lnTo>
                  <a:pt x="22364" y="3123724"/>
                </a:lnTo>
                <a:close/>
                <a:moveTo>
                  <a:pt x="12124526" y="2163429"/>
                </a:moveTo>
                <a:lnTo>
                  <a:pt x="13107898" y="2163429"/>
                </a:lnTo>
                <a:lnTo>
                  <a:pt x="13107898" y="3123723"/>
                </a:lnTo>
                <a:lnTo>
                  <a:pt x="12124526" y="3123723"/>
                </a:lnTo>
                <a:close/>
                <a:moveTo>
                  <a:pt x="9934287" y="2163429"/>
                </a:moveTo>
                <a:lnTo>
                  <a:pt x="10906488" y="2163429"/>
                </a:lnTo>
                <a:lnTo>
                  <a:pt x="10906488" y="3123724"/>
                </a:lnTo>
                <a:lnTo>
                  <a:pt x="9934287" y="3123724"/>
                </a:lnTo>
                <a:close/>
                <a:moveTo>
                  <a:pt x="4402840" y="2163429"/>
                </a:moveTo>
                <a:lnTo>
                  <a:pt x="5386215" y="2163429"/>
                </a:lnTo>
                <a:lnTo>
                  <a:pt x="5386215" y="3123723"/>
                </a:lnTo>
                <a:lnTo>
                  <a:pt x="4402840" y="3123723"/>
                </a:lnTo>
                <a:close/>
                <a:moveTo>
                  <a:pt x="2212602" y="2163429"/>
                </a:moveTo>
                <a:lnTo>
                  <a:pt x="3195974" y="2163429"/>
                </a:lnTo>
                <a:lnTo>
                  <a:pt x="3195974" y="3123724"/>
                </a:lnTo>
                <a:lnTo>
                  <a:pt x="2212602" y="3123724"/>
                </a:lnTo>
                <a:close/>
                <a:moveTo>
                  <a:pt x="15432232" y="2163428"/>
                </a:moveTo>
                <a:lnTo>
                  <a:pt x="16415604" y="2163428"/>
                </a:lnTo>
                <a:lnTo>
                  <a:pt x="16415604" y="3123722"/>
                </a:lnTo>
                <a:lnTo>
                  <a:pt x="15432232" y="3123722"/>
                </a:lnTo>
                <a:close/>
                <a:moveTo>
                  <a:pt x="13219644" y="2163428"/>
                </a:moveTo>
                <a:lnTo>
                  <a:pt x="14203016" y="2163428"/>
                </a:lnTo>
                <a:lnTo>
                  <a:pt x="14203016" y="3123722"/>
                </a:lnTo>
                <a:lnTo>
                  <a:pt x="13219644" y="3123722"/>
                </a:lnTo>
                <a:close/>
                <a:moveTo>
                  <a:pt x="11029406" y="2163428"/>
                </a:moveTo>
                <a:lnTo>
                  <a:pt x="12012778" y="2163428"/>
                </a:lnTo>
                <a:lnTo>
                  <a:pt x="12012778" y="3123722"/>
                </a:lnTo>
                <a:lnTo>
                  <a:pt x="11029406" y="3123722"/>
                </a:lnTo>
                <a:close/>
                <a:moveTo>
                  <a:pt x="6604257" y="2163428"/>
                </a:moveTo>
                <a:lnTo>
                  <a:pt x="7576456" y="2163428"/>
                </a:lnTo>
                <a:lnTo>
                  <a:pt x="7576456" y="3123722"/>
                </a:lnTo>
                <a:lnTo>
                  <a:pt x="6604257" y="3123722"/>
                </a:lnTo>
                <a:close/>
                <a:moveTo>
                  <a:pt x="5509136" y="2163428"/>
                </a:moveTo>
                <a:lnTo>
                  <a:pt x="6481338" y="2163428"/>
                </a:lnTo>
                <a:lnTo>
                  <a:pt x="6481338" y="3123722"/>
                </a:lnTo>
                <a:lnTo>
                  <a:pt x="5509136" y="3123722"/>
                </a:lnTo>
                <a:close/>
                <a:moveTo>
                  <a:pt x="3307717" y="2163428"/>
                </a:moveTo>
                <a:lnTo>
                  <a:pt x="4291092" y="2163428"/>
                </a:lnTo>
                <a:lnTo>
                  <a:pt x="4291092" y="3123722"/>
                </a:lnTo>
                <a:lnTo>
                  <a:pt x="3307717" y="3123722"/>
                </a:lnTo>
                <a:close/>
                <a:moveTo>
                  <a:pt x="16538522" y="2163427"/>
                </a:moveTo>
                <a:lnTo>
                  <a:pt x="17510722" y="2163427"/>
                </a:lnTo>
                <a:lnTo>
                  <a:pt x="17510722" y="3123722"/>
                </a:lnTo>
                <a:lnTo>
                  <a:pt x="16538522" y="3123722"/>
                </a:lnTo>
                <a:close/>
                <a:moveTo>
                  <a:pt x="14314763" y="2163427"/>
                </a:moveTo>
                <a:lnTo>
                  <a:pt x="15298135" y="2163427"/>
                </a:lnTo>
                <a:lnTo>
                  <a:pt x="15298135" y="3123722"/>
                </a:lnTo>
                <a:lnTo>
                  <a:pt x="14314763" y="3123722"/>
                </a:lnTo>
                <a:close/>
                <a:moveTo>
                  <a:pt x="8827991" y="2163424"/>
                </a:moveTo>
                <a:lnTo>
                  <a:pt x="9811363" y="2163424"/>
                </a:lnTo>
                <a:lnTo>
                  <a:pt x="9811363" y="3123719"/>
                </a:lnTo>
                <a:lnTo>
                  <a:pt x="8827991" y="3123719"/>
                </a:lnTo>
                <a:close/>
                <a:moveTo>
                  <a:pt x="1117470" y="2163424"/>
                </a:moveTo>
                <a:lnTo>
                  <a:pt x="2100843" y="2163424"/>
                </a:lnTo>
                <a:lnTo>
                  <a:pt x="2100843" y="3123720"/>
                </a:lnTo>
                <a:lnTo>
                  <a:pt x="1117470" y="3123720"/>
                </a:lnTo>
                <a:close/>
                <a:moveTo>
                  <a:pt x="8827991" y="1081717"/>
                </a:moveTo>
                <a:lnTo>
                  <a:pt x="9811363" y="1081717"/>
                </a:lnTo>
                <a:lnTo>
                  <a:pt x="9811363" y="2042017"/>
                </a:lnTo>
                <a:lnTo>
                  <a:pt x="8827991" y="2042017"/>
                </a:lnTo>
                <a:close/>
                <a:moveTo>
                  <a:pt x="1117480" y="1081717"/>
                </a:moveTo>
                <a:lnTo>
                  <a:pt x="2100854" y="1081717"/>
                </a:lnTo>
                <a:lnTo>
                  <a:pt x="2100854" y="2042017"/>
                </a:lnTo>
                <a:lnTo>
                  <a:pt x="1117480" y="2042017"/>
                </a:lnTo>
                <a:close/>
                <a:moveTo>
                  <a:pt x="14314763" y="1081715"/>
                </a:moveTo>
                <a:lnTo>
                  <a:pt x="15298135" y="1081715"/>
                </a:lnTo>
                <a:lnTo>
                  <a:pt x="15298135" y="2042015"/>
                </a:lnTo>
                <a:lnTo>
                  <a:pt x="14314763" y="2042015"/>
                </a:lnTo>
                <a:close/>
                <a:moveTo>
                  <a:pt x="6604256" y="1081715"/>
                </a:moveTo>
                <a:lnTo>
                  <a:pt x="7576454" y="1081715"/>
                </a:lnTo>
                <a:lnTo>
                  <a:pt x="7576454" y="2042015"/>
                </a:lnTo>
                <a:lnTo>
                  <a:pt x="6604256" y="2042015"/>
                </a:lnTo>
                <a:close/>
                <a:moveTo>
                  <a:pt x="16538522" y="1081714"/>
                </a:moveTo>
                <a:lnTo>
                  <a:pt x="17510722" y="1081714"/>
                </a:lnTo>
                <a:lnTo>
                  <a:pt x="17510722" y="2042015"/>
                </a:lnTo>
                <a:lnTo>
                  <a:pt x="16538522" y="2042015"/>
                </a:lnTo>
                <a:close/>
                <a:moveTo>
                  <a:pt x="5509135" y="1081714"/>
                </a:moveTo>
                <a:lnTo>
                  <a:pt x="6481334" y="1081714"/>
                </a:lnTo>
                <a:lnTo>
                  <a:pt x="6481334" y="2042015"/>
                </a:lnTo>
                <a:lnTo>
                  <a:pt x="5509135" y="2042015"/>
                </a:lnTo>
                <a:close/>
                <a:moveTo>
                  <a:pt x="15432232" y="1081714"/>
                </a:moveTo>
                <a:lnTo>
                  <a:pt x="16415604" y="1081714"/>
                </a:lnTo>
                <a:lnTo>
                  <a:pt x="16415604" y="2042015"/>
                </a:lnTo>
                <a:lnTo>
                  <a:pt x="15432232" y="2042015"/>
                </a:lnTo>
                <a:close/>
                <a:moveTo>
                  <a:pt x="13219644" y="1081714"/>
                </a:moveTo>
                <a:lnTo>
                  <a:pt x="14203016" y="1081714"/>
                </a:lnTo>
                <a:lnTo>
                  <a:pt x="14203016" y="2042015"/>
                </a:lnTo>
                <a:lnTo>
                  <a:pt x="13219644" y="2042015"/>
                </a:lnTo>
                <a:close/>
                <a:moveTo>
                  <a:pt x="12135697" y="1081714"/>
                </a:moveTo>
                <a:lnTo>
                  <a:pt x="13119069" y="1081714"/>
                </a:lnTo>
                <a:lnTo>
                  <a:pt x="13119069" y="2042014"/>
                </a:lnTo>
                <a:lnTo>
                  <a:pt x="12135697" y="2042014"/>
                </a:lnTo>
                <a:close/>
                <a:moveTo>
                  <a:pt x="11029406" y="1081714"/>
                </a:moveTo>
                <a:lnTo>
                  <a:pt x="12012778" y="1081714"/>
                </a:lnTo>
                <a:lnTo>
                  <a:pt x="12012778" y="2042014"/>
                </a:lnTo>
                <a:lnTo>
                  <a:pt x="11029406" y="2042014"/>
                </a:lnTo>
                <a:close/>
                <a:moveTo>
                  <a:pt x="4414012" y="1081714"/>
                </a:moveTo>
                <a:lnTo>
                  <a:pt x="5397385" y="1081714"/>
                </a:lnTo>
                <a:lnTo>
                  <a:pt x="5397385" y="2042014"/>
                </a:lnTo>
                <a:lnTo>
                  <a:pt x="4414012" y="2042014"/>
                </a:lnTo>
                <a:close/>
                <a:moveTo>
                  <a:pt x="3307713" y="1081714"/>
                </a:moveTo>
                <a:lnTo>
                  <a:pt x="4291088" y="1081714"/>
                </a:lnTo>
                <a:lnTo>
                  <a:pt x="4291088" y="2042014"/>
                </a:lnTo>
                <a:lnTo>
                  <a:pt x="3307713" y="2042014"/>
                </a:lnTo>
                <a:close/>
                <a:moveTo>
                  <a:pt x="9934287" y="1081711"/>
                </a:moveTo>
                <a:lnTo>
                  <a:pt x="10906488" y="1081711"/>
                </a:lnTo>
                <a:lnTo>
                  <a:pt x="10906488" y="2042012"/>
                </a:lnTo>
                <a:lnTo>
                  <a:pt x="9934287" y="2042012"/>
                </a:lnTo>
                <a:close/>
                <a:moveTo>
                  <a:pt x="2212590" y="1081711"/>
                </a:moveTo>
                <a:lnTo>
                  <a:pt x="3195962" y="1081711"/>
                </a:lnTo>
                <a:lnTo>
                  <a:pt x="3195962" y="2042012"/>
                </a:lnTo>
                <a:lnTo>
                  <a:pt x="2212590" y="2042012"/>
                </a:lnTo>
                <a:close/>
                <a:moveTo>
                  <a:pt x="7732898" y="1070681"/>
                </a:moveTo>
                <a:lnTo>
                  <a:pt x="8716243" y="1070681"/>
                </a:lnTo>
                <a:lnTo>
                  <a:pt x="8716243" y="2030981"/>
                </a:lnTo>
                <a:lnTo>
                  <a:pt x="7732898" y="2030981"/>
                </a:lnTo>
                <a:close/>
                <a:moveTo>
                  <a:pt x="22364" y="1070681"/>
                </a:moveTo>
                <a:lnTo>
                  <a:pt x="994563" y="1070681"/>
                </a:lnTo>
                <a:lnTo>
                  <a:pt x="994563" y="2030981"/>
                </a:lnTo>
                <a:lnTo>
                  <a:pt x="22364" y="2030981"/>
                </a:lnTo>
                <a:close/>
                <a:moveTo>
                  <a:pt x="3307713" y="4"/>
                </a:moveTo>
                <a:lnTo>
                  <a:pt x="4291086" y="4"/>
                </a:lnTo>
                <a:lnTo>
                  <a:pt x="4291086" y="960300"/>
                </a:lnTo>
                <a:lnTo>
                  <a:pt x="3307713" y="960300"/>
                </a:lnTo>
                <a:close/>
                <a:moveTo>
                  <a:pt x="11029406" y="4"/>
                </a:moveTo>
                <a:lnTo>
                  <a:pt x="12012778" y="4"/>
                </a:lnTo>
                <a:lnTo>
                  <a:pt x="12012778" y="960300"/>
                </a:lnTo>
                <a:lnTo>
                  <a:pt x="11029406" y="960300"/>
                </a:lnTo>
                <a:close/>
                <a:moveTo>
                  <a:pt x="4402834" y="4"/>
                </a:moveTo>
                <a:lnTo>
                  <a:pt x="5386206" y="4"/>
                </a:lnTo>
                <a:lnTo>
                  <a:pt x="5386206" y="960300"/>
                </a:lnTo>
                <a:lnTo>
                  <a:pt x="4402834" y="960300"/>
                </a:lnTo>
                <a:close/>
                <a:moveTo>
                  <a:pt x="12124526" y="4"/>
                </a:moveTo>
                <a:lnTo>
                  <a:pt x="13107898" y="4"/>
                </a:lnTo>
                <a:lnTo>
                  <a:pt x="13107898" y="960300"/>
                </a:lnTo>
                <a:lnTo>
                  <a:pt x="12124526" y="960300"/>
                </a:lnTo>
                <a:close/>
                <a:moveTo>
                  <a:pt x="5509132" y="4"/>
                </a:moveTo>
                <a:lnTo>
                  <a:pt x="6481332" y="4"/>
                </a:lnTo>
                <a:lnTo>
                  <a:pt x="6481332" y="960300"/>
                </a:lnTo>
                <a:lnTo>
                  <a:pt x="5509132" y="960300"/>
                </a:lnTo>
                <a:close/>
                <a:moveTo>
                  <a:pt x="13219644" y="3"/>
                </a:moveTo>
                <a:lnTo>
                  <a:pt x="14203016" y="3"/>
                </a:lnTo>
                <a:lnTo>
                  <a:pt x="14203016" y="960300"/>
                </a:lnTo>
                <a:lnTo>
                  <a:pt x="13219644" y="960300"/>
                </a:lnTo>
                <a:close/>
                <a:moveTo>
                  <a:pt x="15432232" y="3"/>
                </a:moveTo>
                <a:lnTo>
                  <a:pt x="16415604" y="3"/>
                </a:lnTo>
                <a:lnTo>
                  <a:pt x="16415604" y="960299"/>
                </a:lnTo>
                <a:lnTo>
                  <a:pt x="15432232" y="960299"/>
                </a:lnTo>
                <a:close/>
                <a:moveTo>
                  <a:pt x="6615422" y="3"/>
                </a:moveTo>
                <a:lnTo>
                  <a:pt x="7587621" y="3"/>
                </a:lnTo>
                <a:lnTo>
                  <a:pt x="7587621" y="960299"/>
                </a:lnTo>
                <a:lnTo>
                  <a:pt x="6615422" y="960299"/>
                </a:lnTo>
                <a:close/>
                <a:moveTo>
                  <a:pt x="14325934" y="3"/>
                </a:moveTo>
                <a:lnTo>
                  <a:pt x="15309306" y="3"/>
                </a:lnTo>
                <a:lnTo>
                  <a:pt x="15309306" y="960299"/>
                </a:lnTo>
                <a:lnTo>
                  <a:pt x="14325934" y="960299"/>
                </a:lnTo>
                <a:close/>
                <a:moveTo>
                  <a:pt x="16538522" y="3"/>
                </a:moveTo>
                <a:lnTo>
                  <a:pt x="17521894" y="3"/>
                </a:lnTo>
                <a:lnTo>
                  <a:pt x="17521894" y="960299"/>
                </a:lnTo>
                <a:lnTo>
                  <a:pt x="16538522" y="960299"/>
                </a:lnTo>
                <a:close/>
                <a:moveTo>
                  <a:pt x="2212590" y="1"/>
                </a:moveTo>
                <a:lnTo>
                  <a:pt x="3195962" y="1"/>
                </a:lnTo>
                <a:lnTo>
                  <a:pt x="3195962" y="960298"/>
                </a:lnTo>
                <a:lnTo>
                  <a:pt x="2212590" y="960298"/>
                </a:lnTo>
                <a:close/>
                <a:moveTo>
                  <a:pt x="9934287" y="1"/>
                </a:moveTo>
                <a:lnTo>
                  <a:pt x="10906488" y="1"/>
                </a:lnTo>
                <a:lnTo>
                  <a:pt x="10906488" y="960297"/>
                </a:lnTo>
                <a:lnTo>
                  <a:pt x="9934287" y="960297"/>
                </a:lnTo>
                <a:close/>
                <a:moveTo>
                  <a:pt x="1106297" y="1"/>
                </a:moveTo>
                <a:lnTo>
                  <a:pt x="2089670" y="1"/>
                </a:lnTo>
                <a:lnTo>
                  <a:pt x="2089670" y="960297"/>
                </a:lnTo>
                <a:lnTo>
                  <a:pt x="1106297" y="960297"/>
                </a:lnTo>
                <a:close/>
                <a:moveTo>
                  <a:pt x="8827991" y="1"/>
                </a:moveTo>
                <a:lnTo>
                  <a:pt x="9800192" y="1"/>
                </a:lnTo>
                <a:lnTo>
                  <a:pt x="9800192" y="960297"/>
                </a:lnTo>
                <a:lnTo>
                  <a:pt x="8827991" y="960297"/>
                </a:lnTo>
                <a:close/>
                <a:moveTo>
                  <a:pt x="0" y="1"/>
                </a:moveTo>
                <a:lnTo>
                  <a:pt x="983372" y="1"/>
                </a:lnTo>
                <a:lnTo>
                  <a:pt x="983372" y="960297"/>
                </a:lnTo>
                <a:lnTo>
                  <a:pt x="0" y="960297"/>
                </a:lnTo>
                <a:close/>
                <a:moveTo>
                  <a:pt x="7721711" y="0"/>
                </a:moveTo>
                <a:lnTo>
                  <a:pt x="8693901" y="0"/>
                </a:lnTo>
                <a:lnTo>
                  <a:pt x="8693901" y="960297"/>
                </a:lnTo>
                <a:lnTo>
                  <a:pt x="7721711" y="96029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484905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6166EB7-A418-1102-CDBB-BFF833020DA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FBFA09B-A4C9-49DD-B645-4D8666566FC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1095BAC2-A35E-ED4F-DBB7-A4F65962B9F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49FBA21A-1E0F-57E2-130D-BA9EA1678C5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a:xfrm>
            <a:off x="1935145" y="3120406"/>
            <a:ext cx="5715000" cy="5715000"/>
          </a:xfrm>
          <a:custGeom>
            <a:avLst/>
            <a:gdLst>
              <a:gd name="connsiteX0" fmla="*/ 2857500 w 5715000"/>
              <a:gd name="connsiteY0" fmla="*/ 1598631 h 5715000"/>
              <a:gd name="connsiteX1" fmla="*/ 4116369 w 5715000"/>
              <a:gd name="connsiteY1" fmla="*/ 2857500 h 5715000"/>
              <a:gd name="connsiteX2" fmla="*/ 2857500 w 5715000"/>
              <a:gd name="connsiteY2" fmla="*/ 4116369 h 5715000"/>
              <a:gd name="connsiteX3" fmla="*/ 1598631 w 5715000"/>
              <a:gd name="connsiteY3" fmla="*/ 2857500 h 5715000"/>
              <a:gd name="connsiteX4" fmla="*/ 2857500 w 5715000"/>
              <a:gd name="connsiteY4" fmla="*/ 1598631 h 5715000"/>
              <a:gd name="connsiteX5" fmla="*/ 2857500 w 5715000"/>
              <a:gd name="connsiteY5" fmla="*/ 1477944 h 5715000"/>
              <a:gd name="connsiteX6" fmla="*/ 1477944 w 5715000"/>
              <a:gd name="connsiteY6" fmla="*/ 2857500 h 5715000"/>
              <a:gd name="connsiteX7" fmla="*/ 2857500 w 5715000"/>
              <a:gd name="connsiteY7" fmla="*/ 4237056 h 5715000"/>
              <a:gd name="connsiteX8" fmla="*/ 4237056 w 5715000"/>
              <a:gd name="connsiteY8" fmla="*/ 2857500 h 5715000"/>
              <a:gd name="connsiteX9" fmla="*/ 2857500 w 5715000"/>
              <a:gd name="connsiteY9" fmla="*/ 1477944 h 5715000"/>
              <a:gd name="connsiteX10" fmla="*/ 2857500 w 5715000"/>
              <a:gd name="connsiteY10" fmla="*/ 0 h 5715000"/>
              <a:gd name="connsiteX11" fmla="*/ 5715000 w 5715000"/>
              <a:gd name="connsiteY11" fmla="*/ 2857500 h 5715000"/>
              <a:gd name="connsiteX12" fmla="*/ 2857500 w 5715000"/>
              <a:gd name="connsiteY12" fmla="*/ 5715000 h 5715000"/>
              <a:gd name="connsiteX13" fmla="*/ 0 w 5715000"/>
              <a:gd name="connsiteY13" fmla="*/ 2857500 h 5715000"/>
              <a:gd name="connsiteX14" fmla="*/ 2857500 w 5715000"/>
              <a:gd name="connsiteY14" fmla="*/ 0 h 571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715000" h="5715000">
                <a:moveTo>
                  <a:pt x="2857500" y="1598631"/>
                </a:moveTo>
                <a:cubicBezTo>
                  <a:pt x="3552754" y="1598631"/>
                  <a:pt x="4116369" y="2162246"/>
                  <a:pt x="4116369" y="2857500"/>
                </a:cubicBezTo>
                <a:cubicBezTo>
                  <a:pt x="4116369" y="3552754"/>
                  <a:pt x="3552754" y="4116369"/>
                  <a:pt x="2857500" y="4116369"/>
                </a:cubicBezTo>
                <a:cubicBezTo>
                  <a:pt x="2162246" y="4116369"/>
                  <a:pt x="1598631" y="3552754"/>
                  <a:pt x="1598631" y="2857500"/>
                </a:cubicBezTo>
                <a:cubicBezTo>
                  <a:pt x="1598631" y="2162246"/>
                  <a:pt x="2162246" y="1598631"/>
                  <a:pt x="2857500" y="1598631"/>
                </a:cubicBezTo>
                <a:close/>
                <a:moveTo>
                  <a:pt x="2857500" y="1477944"/>
                </a:moveTo>
                <a:cubicBezTo>
                  <a:pt x="2095592" y="1477944"/>
                  <a:pt x="1477944" y="2095592"/>
                  <a:pt x="1477944" y="2857500"/>
                </a:cubicBezTo>
                <a:cubicBezTo>
                  <a:pt x="1477944" y="3619408"/>
                  <a:pt x="2095592" y="4237056"/>
                  <a:pt x="2857500" y="4237056"/>
                </a:cubicBezTo>
                <a:cubicBezTo>
                  <a:pt x="3619408" y="4237056"/>
                  <a:pt x="4237056" y="3619408"/>
                  <a:pt x="4237056" y="2857500"/>
                </a:cubicBezTo>
                <a:cubicBezTo>
                  <a:pt x="4237056" y="2095592"/>
                  <a:pt x="3619408" y="1477944"/>
                  <a:pt x="2857500" y="1477944"/>
                </a:cubicBezTo>
                <a:close/>
                <a:moveTo>
                  <a:pt x="2857500" y="0"/>
                </a:moveTo>
                <a:cubicBezTo>
                  <a:pt x="4435654" y="0"/>
                  <a:pt x="5715000" y="1279346"/>
                  <a:pt x="5715000" y="2857500"/>
                </a:cubicBezTo>
                <a:cubicBezTo>
                  <a:pt x="5715000" y="4435654"/>
                  <a:pt x="4435654" y="5715000"/>
                  <a:pt x="2857500" y="5715000"/>
                </a:cubicBezTo>
                <a:cubicBezTo>
                  <a:pt x="1279346" y="5715000"/>
                  <a:pt x="0" y="4435654"/>
                  <a:pt x="0" y="2857500"/>
                </a:cubicBezTo>
                <a:cubicBezTo>
                  <a:pt x="0" y="1279346"/>
                  <a:pt x="1279346" y="0"/>
                  <a:pt x="2857500" y="0"/>
                </a:cubicBez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solidFill>
                  <a:schemeClr val="tx1"/>
                </a:solidFill>
              </a:defRPr>
            </a:lvl1pPr>
          </a:lstStyle>
          <a:p>
            <a:pPr lvl="0"/>
            <a:endParaRPr lang="en-US" noProof="0"/>
          </a:p>
        </p:txBody>
      </p:sp>
    </p:spTree>
    <p:extLst>
      <p:ext uri="{BB962C8B-B14F-4D97-AF65-F5344CB8AC3E}">
        <p14:creationId xmlns:p14="http://schemas.microsoft.com/office/powerpoint/2010/main" val="307553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FBED9C-FB07-455D-F155-D9D747FFD60E}"/>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0FAB61E0-5790-47AE-9B15-D1087D3C1EE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FC1A871-1D7D-BA9B-BF17-524A12E582E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2F641008-319F-7C67-2259-ABE05B5E1EE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9"/>
          <p:cNvSpPr>
            <a:spLocks noGrp="1" noEditPoints="1"/>
          </p:cNvSpPr>
          <p:nvPr>
            <p:ph type="pic" sz="quarter" idx="10"/>
          </p:nvPr>
        </p:nvSpPr>
        <p:spPr bwMode="auto">
          <a:xfrm>
            <a:off x="1610782" y="2576586"/>
            <a:ext cx="6363725" cy="6363727"/>
          </a:xfrm>
          <a:custGeom>
            <a:avLst/>
            <a:gdLst>
              <a:gd name="T0" fmla="*/ 1402 w 2805"/>
              <a:gd name="T1" fmla="*/ 0 h 2803"/>
              <a:gd name="T2" fmla="*/ 2805 w 2805"/>
              <a:gd name="T3" fmla="*/ 1401 h 2803"/>
              <a:gd name="T4" fmla="*/ 1402 w 2805"/>
              <a:gd name="T5" fmla="*/ 2803 h 2803"/>
              <a:gd name="T6" fmla="*/ 0 w 2805"/>
              <a:gd name="T7" fmla="*/ 1401 h 2803"/>
              <a:gd name="T8" fmla="*/ 1402 w 2805"/>
              <a:gd name="T9" fmla="*/ 0 h 2803"/>
              <a:gd name="T10" fmla="*/ 1402 w 2805"/>
              <a:gd name="T11" fmla="*/ 740 h 2803"/>
              <a:gd name="T12" fmla="*/ 2065 w 2805"/>
              <a:gd name="T13" fmla="*/ 1401 h 2803"/>
              <a:gd name="T14" fmla="*/ 1402 w 2805"/>
              <a:gd name="T15" fmla="*/ 2063 h 2803"/>
              <a:gd name="T16" fmla="*/ 741 w 2805"/>
              <a:gd name="T17" fmla="*/ 1401 h 2803"/>
              <a:gd name="T18" fmla="*/ 1402 w 2805"/>
              <a:gd name="T19" fmla="*/ 740 h 2803"/>
              <a:gd name="T20" fmla="*/ 1402 w 2805"/>
              <a:gd name="T21" fmla="*/ 655 h 2803"/>
              <a:gd name="T22" fmla="*/ 2150 w 2805"/>
              <a:gd name="T23" fmla="*/ 1401 h 2803"/>
              <a:gd name="T24" fmla="*/ 1402 w 2805"/>
              <a:gd name="T25" fmla="*/ 2148 h 2803"/>
              <a:gd name="T26" fmla="*/ 655 w 2805"/>
              <a:gd name="T27" fmla="*/ 1401 h 2803"/>
              <a:gd name="T28" fmla="*/ 1402 w 2805"/>
              <a:gd name="T29" fmla="*/ 655 h 28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05" h="2803">
                <a:moveTo>
                  <a:pt x="1402" y="0"/>
                </a:moveTo>
                <a:lnTo>
                  <a:pt x="2805" y="1401"/>
                </a:lnTo>
                <a:lnTo>
                  <a:pt x="1402" y="2803"/>
                </a:lnTo>
                <a:lnTo>
                  <a:pt x="0" y="1401"/>
                </a:lnTo>
                <a:lnTo>
                  <a:pt x="1402" y="0"/>
                </a:lnTo>
                <a:close/>
                <a:moveTo>
                  <a:pt x="1402" y="740"/>
                </a:moveTo>
                <a:lnTo>
                  <a:pt x="2065" y="1401"/>
                </a:lnTo>
                <a:lnTo>
                  <a:pt x="1402" y="2063"/>
                </a:lnTo>
                <a:lnTo>
                  <a:pt x="741" y="1401"/>
                </a:lnTo>
                <a:lnTo>
                  <a:pt x="1402" y="740"/>
                </a:lnTo>
                <a:close/>
                <a:moveTo>
                  <a:pt x="1402" y="655"/>
                </a:moveTo>
                <a:lnTo>
                  <a:pt x="2150" y="1401"/>
                </a:lnTo>
                <a:lnTo>
                  <a:pt x="1402" y="2148"/>
                </a:lnTo>
                <a:lnTo>
                  <a:pt x="655" y="1401"/>
                </a:lnTo>
                <a:lnTo>
                  <a:pt x="1402" y="655"/>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8606385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95E829B-40BF-5456-7BBD-910A257EF9A7}"/>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BE82BE-73BA-4B52-B01C-E6B0D8AC8BB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D22CE71-666F-239F-5147-2D6942A92D4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939D12D2-354A-24AA-55AA-56BAC9B63B5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0"/>
          <p:cNvSpPr>
            <a:spLocks noGrp="1" noChangeAspect="1" noEditPoints="1"/>
          </p:cNvSpPr>
          <p:nvPr>
            <p:ph type="pic" sz="quarter" idx="10"/>
          </p:nvPr>
        </p:nvSpPr>
        <p:spPr bwMode="auto">
          <a:xfrm flipH="1">
            <a:off x="-1" y="0"/>
            <a:ext cx="14712019" cy="4511040"/>
          </a:xfrm>
          <a:custGeom>
            <a:avLst/>
            <a:gdLst>
              <a:gd name="T0" fmla="*/ 6457 w 7550"/>
              <a:gd name="T1" fmla="*/ 903 h 2315"/>
              <a:gd name="T2" fmla="*/ 6417 w 7550"/>
              <a:gd name="T3" fmla="*/ 1027 h 2315"/>
              <a:gd name="T4" fmla="*/ 6432 w 7550"/>
              <a:gd name="T5" fmla="*/ 1156 h 2315"/>
              <a:gd name="T6" fmla="*/ 6503 w 7550"/>
              <a:gd name="T7" fmla="*/ 1270 h 2315"/>
              <a:gd name="T8" fmla="*/ 6617 w 7550"/>
              <a:gd name="T9" fmla="*/ 1341 h 2315"/>
              <a:gd name="T10" fmla="*/ 6746 w 7550"/>
              <a:gd name="T11" fmla="*/ 1356 h 2315"/>
              <a:gd name="T12" fmla="*/ 6871 w 7550"/>
              <a:gd name="T13" fmla="*/ 1316 h 2315"/>
              <a:gd name="T14" fmla="*/ 4907 w 7550"/>
              <a:gd name="T15" fmla="*/ 1501 h 2315"/>
              <a:gd name="T16" fmla="*/ 4836 w 7550"/>
              <a:gd name="T17" fmla="*/ 1615 h 2315"/>
              <a:gd name="T18" fmla="*/ 4821 w 7550"/>
              <a:gd name="T19" fmla="*/ 1745 h 2315"/>
              <a:gd name="T20" fmla="*/ 4861 w 7550"/>
              <a:gd name="T21" fmla="*/ 1870 h 2315"/>
              <a:gd name="T22" fmla="*/ 4955 w 7550"/>
              <a:gd name="T23" fmla="*/ 1968 h 2315"/>
              <a:gd name="T24" fmla="*/ 5078 w 7550"/>
              <a:gd name="T25" fmla="*/ 2014 h 2315"/>
              <a:gd name="T26" fmla="*/ 5207 w 7550"/>
              <a:gd name="T27" fmla="*/ 2004 h 2315"/>
              <a:gd name="T28" fmla="*/ 5324 w 7550"/>
              <a:gd name="T29" fmla="*/ 1940 h 2315"/>
              <a:gd name="T30" fmla="*/ 3635 w 7550"/>
              <a:gd name="T31" fmla="*/ 1847 h 2315"/>
              <a:gd name="T32" fmla="*/ 3588 w 7550"/>
              <a:gd name="T33" fmla="*/ 1970 h 2315"/>
              <a:gd name="T34" fmla="*/ 3597 w 7550"/>
              <a:gd name="T35" fmla="*/ 2100 h 2315"/>
              <a:gd name="T36" fmla="*/ 3663 w 7550"/>
              <a:gd name="T37" fmla="*/ 2216 h 2315"/>
              <a:gd name="T38" fmla="*/ 3773 w 7550"/>
              <a:gd name="T39" fmla="*/ 2293 h 2315"/>
              <a:gd name="T40" fmla="*/ 3901 w 7550"/>
              <a:gd name="T41" fmla="*/ 2315 h 2315"/>
              <a:gd name="T42" fmla="*/ 4028 w 7550"/>
              <a:gd name="T43" fmla="*/ 2281 h 2315"/>
              <a:gd name="T44" fmla="*/ 4538 w 7550"/>
              <a:gd name="T45" fmla="*/ 0 h 2315"/>
              <a:gd name="T46" fmla="*/ 3395 w 7550"/>
              <a:gd name="T47" fmla="*/ 1176 h 2315"/>
              <a:gd name="T48" fmla="*/ 3373 w 7550"/>
              <a:gd name="T49" fmla="*/ 1305 h 2315"/>
              <a:gd name="T50" fmla="*/ 3407 w 7550"/>
              <a:gd name="T51" fmla="*/ 1431 h 2315"/>
              <a:gd name="T52" fmla="*/ 3496 w 7550"/>
              <a:gd name="T53" fmla="*/ 1535 h 2315"/>
              <a:gd name="T54" fmla="*/ 3616 w 7550"/>
              <a:gd name="T55" fmla="*/ 1587 h 2315"/>
              <a:gd name="T56" fmla="*/ 3747 w 7550"/>
              <a:gd name="T57" fmla="*/ 1584 h 2315"/>
              <a:gd name="T58" fmla="*/ 3866 w 7550"/>
              <a:gd name="T59" fmla="*/ 1525 h 2315"/>
              <a:gd name="T60" fmla="*/ 2175 w 7550"/>
              <a:gd name="T61" fmla="*/ 1432 h 2315"/>
              <a:gd name="T62" fmla="*/ 2122 w 7550"/>
              <a:gd name="T63" fmla="*/ 1553 h 2315"/>
              <a:gd name="T64" fmla="*/ 2125 w 7550"/>
              <a:gd name="T65" fmla="*/ 1682 h 2315"/>
              <a:gd name="T66" fmla="*/ 2184 w 7550"/>
              <a:gd name="T67" fmla="*/ 1801 h 2315"/>
              <a:gd name="T68" fmla="*/ 2291 w 7550"/>
              <a:gd name="T69" fmla="*/ 1885 h 2315"/>
              <a:gd name="T70" fmla="*/ 2418 w 7550"/>
              <a:gd name="T71" fmla="*/ 1913 h 2315"/>
              <a:gd name="T72" fmla="*/ 2546 w 7550"/>
              <a:gd name="T73" fmla="*/ 1885 h 2315"/>
              <a:gd name="T74" fmla="*/ 3522 w 7550"/>
              <a:gd name="T75" fmla="*/ 0 h 2315"/>
              <a:gd name="T76" fmla="*/ 1012 w 7550"/>
              <a:gd name="T77" fmla="*/ 1680 h 2315"/>
              <a:gd name="T78" fmla="*/ 983 w 7550"/>
              <a:gd name="T79" fmla="*/ 1807 h 2315"/>
              <a:gd name="T80" fmla="*/ 1012 w 7550"/>
              <a:gd name="T81" fmla="*/ 1935 h 2315"/>
              <a:gd name="T82" fmla="*/ 1094 w 7550"/>
              <a:gd name="T83" fmla="*/ 2043 h 2315"/>
              <a:gd name="T84" fmla="*/ 1213 w 7550"/>
              <a:gd name="T85" fmla="*/ 2101 h 2315"/>
              <a:gd name="T86" fmla="*/ 1343 w 7550"/>
              <a:gd name="T87" fmla="*/ 2104 h 2315"/>
              <a:gd name="T88" fmla="*/ 1465 w 7550"/>
              <a:gd name="T89" fmla="*/ 2052 h 2315"/>
              <a:gd name="T90" fmla="*/ 67 w 7550"/>
              <a:gd name="T91" fmla="*/ 1664 h 2315"/>
              <a:gd name="T92" fmla="*/ 9 w 7550"/>
              <a:gd name="T93" fmla="*/ 1783 h 2315"/>
              <a:gd name="T94" fmla="*/ 6 w 7550"/>
              <a:gd name="T95" fmla="*/ 1913 h 2315"/>
              <a:gd name="T96" fmla="*/ 58 w 7550"/>
              <a:gd name="T97" fmla="*/ 2034 h 2315"/>
              <a:gd name="T98" fmla="*/ 161 w 7550"/>
              <a:gd name="T99" fmla="*/ 2122 h 2315"/>
              <a:gd name="T100" fmla="*/ 288 w 7550"/>
              <a:gd name="T101" fmla="*/ 2156 h 2315"/>
              <a:gd name="T102" fmla="*/ 417 w 7550"/>
              <a:gd name="T103" fmla="*/ 2135 h 2315"/>
              <a:gd name="T104" fmla="*/ 2585 w 7550"/>
              <a:gd name="T105" fmla="*/ 0 h 2315"/>
              <a:gd name="T106" fmla="*/ 100 w 7550"/>
              <a:gd name="T107" fmla="*/ 712 h 2315"/>
              <a:gd name="T108" fmla="*/ 66 w 7550"/>
              <a:gd name="T109" fmla="*/ 839 h 2315"/>
              <a:gd name="T110" fmla="*/ 88 w 7550"/>
              <a:gd name="T111" fmla="*/ 968 h 2315"/>
              <a:gd name="T112" fmla="*/ 166 w 7550"/>
              <a:gd name="T113" fmla="*/ 1078 h 2315"/>
              <a:gd name="T114" fmla="*/ 282 w 7550"/>
              <a:gd name="T115" fmla="*/ 1143 h 2315"/>
              <a:gd name="T116" fmla="*/ 412 w 7550"/>
              <a:gd name="T117" fmla="*/ 1152 h 2315"/>
              <a:gd name="T118" fmla="*/ 534 w 7550"/>
              <a:gd name="T119" fmla="*/ 1106 h 2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50" h="2315">
                <a:moveTo>
                  <a:pt x="7550" y="651"/>
                </a:moveTo>
                <a:lnTo>
                  <a:pt x="7550" y="0"/>
                </a:lnTo>
                <a:lnTo>
                  <a:pt x="7346" y="0"/>
                </a:lnTo>
                <a:lnTo>
                  <a:pt x="6503" y="842"/>
                </a:lnTo>
                <a:lnTo>
                  <a:pt x="6492" y="853"/>
                </a:lnTo>
                <a:lnTo>
                  <a:pt x="6482" y="865"/>
                </a:lnTo>
                <a:lnTo>
                  <a:pt x="6473" y="877"/>
                </a:lnTo>
                <a:lnTo>
                  <a:pt x="6465" y="890"/>
                </a:lnTo>
                <a:lnTo>
                  <a:pt x="6457" y="903"/>
                </a:lnTo>
                <a:lnTo>
                  <a:pt x="6450" y="916"/>
                </a:lnTo>
                <a:lnTo>
                  <a:pt x="6443" y="929"/>
                </a:lnTo>
                <a:lnTo>
                  <a:pt x="6437" y="942"/>
                </a:lnTo>
                <a:lnTo>
                  <a:pt x="6432" y="956"/>
                </a:lnTo>
                <a:lnTo>
                  <a:pt x="6428" y="970"/>
                </a:lnTo>
                <a:lnTo>
                  <a:pt x="6424" y="984"/>
                </a:lnTo>
                <a:lnTo>
                  <a:pt x="6421" y="998"/>
                </a:lnTo>
                <a:lnTo>
                  <a:pt x="6418" y="1012"/>
                </a:lnTo>
                <a:lnTo>
                  <a:pt x="6417" y="1027"/>
                </a:lnTo>
                <a:lnTo>
                  <a:pt x="6416" y="1042"/>
                </a:lnTo>
                <a:lnTo>
                  <a:pt x="6415" y="1057"/>
                </a:lnTo>
                <a:lnTo>
                  <a:pt x="6416" y="1071"/>
                </a:lnTo>
                <a:lnTo>
                  <a:pt x="6417" y="1085"/>
                </a:lnTo>
                <a:lnTo>
                  <a:pt x="6418" y="1100"/>
                </a:lnTo>
                <a:lnTo>
                  <a:pt x="6421" y="1114"/>
                </a:lnTo>
                <a:lnTo>
                  <a:pt x="6424" y="1128"/>
                </a:lnTo>
                <a:lnTo>
                  <a:pt x="6428" y="1142"/>
                </a:lnTo>
                <a:lnTo>
                  <a:pt x="6432" y="1156"/>
                </a:lnTo>
                <a:lnTo>
                  <a:pt x="6437" y="1170"/>
                </a:lnTo>
                <a:lnTo>
                  <a:pt x="6443" y="1183"/>
                </a:lnTo>
                <a:lnTo>
                  <a:pt x="6450" y="1196"/>
                </a:lnTo>
                <a:lnTo>
                  <a:pt x="6457" y="1210"/>
                </a:lnTo>
                <a:lnTo>
                  <a:pt x="6465" y="1223"/>
                </a:lnTo>
                <a:lnTo>
                  <a:pt x="6473" y="1235"/>
                </a:lnTo>
                <a:lnTo>
                  <a:pt x="6482" y="1247"/>
                </a:lnTo>
                <a:lnTo>
                  <a:pt x="6492" y="1259"/>
                </a:lnTo>
                <a:lnTo>
                  <a:pt x="6503" y="1270"/>
                </a:lnTo>
                <a:lnTo>
                  <a:pt x="6514" y="1281"/>
                </a:lnTo>
                <a:lnTo>
                  <a:pt x="6526" y="1291"/>
                </a:lnTo>
                <a:lnTo>
                  <a:pt x="6538" y="1300"/>
                </a:lnTo>
                <a:lnTo>
                  <a:pt x="6550" y="1308"/>
                </a:lnTo>
                <a:lnTo>
                  <a:pt x="6564" y="1316"/>
                </a:lnTo>
                <a:lnTo>
                  <a:pt x="6577" y="1324"/>
                </a:lnTo>
                <a:lnTo>
                  <a:pt x="6590" y="1330"/>
                </a:lnTo>
                <a:lnTo>
                  <a:pt x="6603" y="1336"/>
                </a:lnTo>
                <a:lnTo>
                  <a:pt x="6617" y="1341"/>
                </a:lnTo>
                <a:lnTo>
                  <a:pt x="6631" y="1345"/>
                </a:lnTo>
                <a:lnTo>
                  <a:pt x="6645" y="1349"/>
                </a:lnTo>
                <a:lnTo>
                  <a:pt x="6659" y="1352"/>
                </a:lnTo>
                <a:lnTo>
                  <a:pt x="6673" y="1355"/>
                </a:lnTo>
                <a:lnTo>
                  <a:pt x="6688" y="1356"/>
                </a:lnTo>
                <a:lnTo>
                  <a:pt x="6702" y="1357"/>
                </a:lnTo>
                <a:lnTo>
                  <a:pt x="6717" y="1358"/>
                </a:lnTo>
                <a:lnTo>
                  <a:pt x="6732" y="1357"/>
                </a:lnTo>
                <a:lnTo>
                  <a:pt x="6746" y="1356"/>
                </a:lnTo>
                <a:lnTo>
                  <a:pt x="6761" y="1355"/>
                </a:lnTo>
                <a:lnTo>
                  <a:pt x="6775" y="1352"/>
                </a:lnTo>
                <a:lnTo>
                  <a:pt x="6789" y="1349"/>
                </a:lnTo>
                <a:lnTo>
                  <a:pt x="6803" y="1345"/>
                </a:lnTo>
                <a:lnTo>
                  <a:pt x="6817" y="1341"/>
                </a:lnTo>
                <a:lnTo>
                  <a:pt x="6831" y="1336"/>
                </a:lnTo>
                <a:lnTo>
                  <a:pt x="6844" y="1330"/>
                </a:lnTo>
                <a:lnTo>
                  <a:pt x="6858" y="1324"/>
                </a:lnTo>
                <a:lnTo>
                  <a:pt x="6871" y="1316"/>
                </a:lnTo>
                <a:lnTo>
                  <a:pt x="6884" y="1308"/>
                </a:lnTo>
                <a:lnTo>
                  <a:pt x="6896" y="1300"/>
                </a:lnTo>
                <a:lnTo>
                  <a:pt x="6908" y="1291"/>
                </a:lnTo>
                <a:lnTo>
                  <a:pt x="6920" y="1281"/>
                </a:lnTo>
                <a:lnTo>
                  <a:pt x="6931" y="1270"/>
                </a:lnTo>
                <a:lnTo>
                  <a:pt x="7550" y="651"/>
                </a:lnTo>
                <a:close/>
                <a:moveTo>
                  <a:pt x="7265" y="0"/>
                </a:moveTo>
                <a:lnTo>
                  <a:pt x="6409" y="0"/>
                </a:lnTo>
                <a:lnTo>
                  <a:pt x="4907" y="1501"/>
                </a:lnTo>
                <a:lnTo>
                  <a:pt x="4897" y="1512"/>
                </a:lnTo>
                <a:lnTo>
                  <a:pt x="4887" y="1524"/>
                </a:lnTo>
                <a:lnTo>
                  <a:pt x="4878" y="1537"/>
                </a:lnTo>
                <a:lnTo>
                  <a:pt x="4869" y="1549"/>
                </a:lnTo>
                <a:lnTo>
                  <a:pt x="4861" y="1562"/>
                </a:lnTo>
                <a:lnTo>
                  <a:pt x="4854" y="1575"/>
                </a:lnTo>
                <a:lnTo>
                  <a:pt x="4847" y="1588"/>
                </a:lnTo>
                <a:lnTo>
                  <a:pt x="4842" y="1601"/>
                </a:lnTo>
                <a:lnTo>
                  <a:pt x="4836" y="1615"/>
                </a:lnTo>
                <a:lnTo>
                  <a:pt x="4832" y="1629"/>
                </a:lnTo>
                <a:lnTo>
                  <a:pt x="4828" y="1643"/>
                </a:lnTo>
                <a:lnTo>
                  <a:pt x="4825" y="1657"/>
                </a:lnTo>
                <a:lnTo>
                  <a:pt x="4823" y="1671"/>
                </a:lnTo>
                <a:lnTo>
                  <a:pt x="4821" y="1686"/>
                </a:lnTo>
                <a:lnTo>
                  <a:pt x="4820" y="1701"/>
                </a:lnTo>
                <a:lnTo>
                  <a:pt x="4820" y="1716"/>
                </a:lnTo>
                <a:lnTo>
                  <a:pt x="4820" y="1730"/>
                </a:lnTo>
                <a:lnTo>
                  <a:pt x="4821" y="1745"/>
                </a:lnTo>
                <a:lnTo>
                  <a:pt x="4823" y="1759"/>
                </a:lnTo>
                <a:lnTo>
                  <a:pt x="4825" y="1773"/>
                </a:lnTo>
                <a:lnTo>
                  <a:pt x="4828" y="1787"/>
                </a:lnTo>
                <a:lnTo>
                  <a:pt x="4832" y="1801"/>
                </a:lnTo>
                <a:lnTo>
                  <a:pt x="4836" y="1815"/>
                </a:lnTo>
                <a:lnTo>
                  <a:pt x="4842" y="1829"/>
                </a:lnTo>
                <a:lnTo>
                  <a:pt x="4847" y="1842"/>
                </a:lnTo>
                <a:lnTo>
                  <a:pt x="4854" y="1857"/>
                </a:lnTo>
                <a:lnTo>
                  <a:pt x="4861" y="1870"/>
                </a:lnTo>
                <a:lnTo>
                  <a:pt x="4869" y="1882"/>
                </a:lnTo>
                <a:lnTo>
                  <a:pt x="4878" y="1894"/>
                </a:lnTo>
                <a:lnTo>
                  <a:pt x="4887" y="1906"/>
                </a:lnTo>
                <a:lnTo>
                  <a:pt x="4897" y="1918"/>
                </a:lnTo>
                <a:lnTo>
                  <a:pt x="4907" y="1929"/>
                </a:lnTo>
                <a:lnTo>
                  <a:pt x="4919" y="1940"/>
                </a:lnTo>
                <a:lnTo>
                  <a:pt x="4930" y="1950"/>
                </a:lnTo>
                <a:lnTo>
                  <a:pt x="4942" y="1959"/>
                </a:lnTo>
                <a:lnTo>
                  <a:pt x="4955" y="1968"/>
                </a:lnTo>
                <a:lnTo>
                  <a:pt x="4968" y="1975"/>
                </a:lnTo>
                <a:lnTo>
                  <a:pt x="4981" y="1983"/>
                </a:lnTo>
                <a:lnTo>
                  <a:pt x="4994" y="1989"/>
                </a:lnTo>
                <a:lnTo>
                  <a:pt x="5008" y="1995"/>
                </a:lnTo>
                <a:lnTo>
                  <a:pt x="5021" y="2000"/>
                </a:lnTo>
                <a:lnTo>
                  <a:pt x="5035" y="2004"/>
                </a:lnTo>
                <a:lnTo>
                  <a:pt x="5049" y="2008"/>
                </a:lnTo>
                <a:lnTo>
                  <a:pt x="5063" y="2011"/>
                </a:lnTo>
                <a:lnTo>
                  <a:pt x="5078" y="2014"/>
                </a:lnTo>
                <a:lnTo>
                  <a:pt x="5092" y="2015"/>
                </a:lnTo>
                <a:lnTo>
                  <a:pt x="5107" y="2016"/>
                </a:lnTo>
                <a:lnTo>
                  <a:pt x="5122" y="2018"/>
                </a:lnTo>
                <a:lnTo>
                  <a:pt x="5136" y="2016"/>
                </a:lnTo>
                <a:lnTo>
                  <a:pt x="5151" y="2015"/>
                </a:lnTo>
                <a:lnTo>
                  <a:pt x="5165" y="2014"/>
                </a:lnTo>
                <a:lnTo>
                  <a:pt x="5179" y="2011"/>
                </a:lnTo>
                <a:lnTo>
                  <a:pt x="5193" y="2008"/>
                </a:lnTo>
                <a:lnTo>
                  <a:pt x="5207" y="2004"/>
                </a:lnTo>
                <a:lnTo>
                  <a:pt x="5221" y="2000"/>
                </a:lnTo>
                <a:lnTo>
                  <a:pt x="5235" y="1995"/>
                </a:lnTo>
                <a:lnTo>
                  <a:pt x="5249" y="1989"/>
                </a:lnTo>
                <a:lnTo>
                  <a:pt x="5263" y="1983"/>
                </a:lnTo>
                <a:lnTo>
                  <a:pt x="5276" y="1975"/>
                </a:lnTo>
                <a:lnTo>
                  <a:pt x="5288" y="1968"/>
                </a:lnTo>
                <a:lnTo>
                  <a:pt x="5301" y="1959"/>
                </a:lnTo>
                <a:lnTo>
                  <a:pt x="5313" y="1950"/>
                </a:lnTo>
                <a:lnTo>
                  <a:pt x="5324" y="1940"/>
                </a:lnTo>
                <a:lnTo>
                  <a:pt x="5335" y="1929"/>
                </a:lnTo>
                <a:lnTo>
                  <a:pt x="7265" y="0"/>
                </a:lnTo>
                <a:close/>
                <a:moveTo>
                  <a:pt x="6330" y="0"/>
                </a:moveTo>
                <a:lnTo>
                  <a:pt x="5474" y="0"/>
                </a:lnTo>
                <a:lnTo>
                  <a:pt x="3673" y="1800"/>
                </a:lnTo>
                <a:lnTo>
                  <a:pt x="3663" y="1811"/>
                </a:lnTo>
                <a:lnTo>
                  <a:pt x="3653" y="1822"/>
                </a:lnTo>
                <a:lnTo>
                  <a:pt x="3644" y="1834"/>
                </a:lnTo>
                <a:lnTo>
                  <a:pt x="3635" y="1847"/>
                </a:lnTo>
                <a:lnTo>
                  <a:pt x="3626" y="1860"/>
                </a:lnTo>
                <a:lnTo>
                  <a:pt x="3619" y="1873"/>
                </a:lnTo>
                <a:lnTo>
                  <a:pt x="3613" y="1886"/>
                </a:lnTo>
                <a:lnTo>
                  <a:pt x="3607" y="1900"/>
                </a:lnTo>
                <a:lnTo>
                  <a:pt x="3602" y="1914"/>
                </a:lnTo>
                <a:lnTo>
                  <a:pt x="3597" y="1927"/>
                </a:lnTo>
                <a:lnTo>
                  <a:pt x="3593" y="1941"/>
                </a:lnTo>
                <a:lnTo>
                  <a:pt x="3590" y="1956"/>
                </a:lnTo>
                <a:lnTo>
                  <a:pt x="3588" y="1970"/>
                </a:lnTo>
                <a:lnTo>
                  <a:pt x="3586" y="1984"/>
                </a:lnTo>
                <a:lnTo>
                  <a:pt x="3585" y="1999"/>
                </a:lnTo>
                <a:lnTo>
                  <a:pt x="3585" y="2013"/>
                </a:lnTo>
                <a:lnTo>
                  <a:pt x="3585" y="2029"/>
                </a:lnTo>
                <a:lnTo>
                  <a:pt x="3586" y="2043"/>
                </a:lnTo>
                <a:lnTo>
                  <a:pt x="3588" y="2057"/>
                </a:lnTo>
                <a:lnTo>
                  <a:pt x="3590" y="2072"/>
                </a:lnTo>
                <a:lnTo>
                  <a:pt x="3593" y="2086"/>
                </a:lnTo>
                <a:lnTo>
                  <a:pt x="3597" y="2100"/>
                </a:lnTo>
                <a:lnTo>
                  <a:pt x="3602" y="2114"/>
                </a:lnTo>
                <a:lnTo>
                  <a:pt x="3607" y="2127"/>
                </a:lnTo>
                <a:lnTo>
                  <a:pt x="3613" y="2141"/>
                </a:lnTo>
                <a:lnTo>
                  <a:pt x="3619" y="2154"/>
                </a:lnTo>
                <a:lnTo>
                  <a:pt x="3626" y="2167"/>
                </a:lnTo>
                <a:lnTo>
                  <a:pt x="3635" y="2181"/>
                </a:lnTo>
                <a:lnTo>
                  <a:pt x="3644" y="2193"/>
                </a:lnTo>
                <a:lnTo>
                  <a:pt x="3653" y="2205"/>
                </a:lnTo>
                <a:lnTo>
                  <a:pt x="3663" y="2216"/>
                </a:lnTo>
                <a:lnTo>
                  <a:pt x="3673" y="2228"/>
                </a:lnTo>
                <a:lnTo>
                  <a:pt x="3685" y="2238"/>
                </a:lnTo>
                <a:lnTo>
                  <a:pt x="3696" y="2248"/>
                </a:lnTo>
                <a:lnTo>
                  <a:pt x="3708" y="2257"/>
                </a:lnTo>
                <a:lnTo>
                  <a:pt x="3720" y="2266"/>
                </a:lnTo>
                <a:lnTo>
                  <a:pt x="3733" y="2274"/>
                </a:lnTo>
                <a:lnTo>
                  <a:pt x="3746" y="2281"/>
                </a:lnTo>
                <a:lnTo>
                  <a:pt x="3759" y="2287"/>
                </a:lnTo>
                <a:lnTo>
                  <a:pt x="3773" y="2293"/>
                </a:lnTo>
                <a:lnTo>
                  <a:pt x="3787" y="2298"/>
                </a:lnTo>
                <a:lnTo>
                  <a:pt x="3801" y="2303"/>
                </a:lnTo>
                <a:lnTo>
                  <a:pt x="3815" y="2307"/>
                </a:lnTo>
                <a:lnTo>
                  <a:pt x="3829" y="2310"/>
                </a:lnTo>
                <a:lnTo>
                  <a:pt x="3844" y="2312"/>
                </a:lnTo>
                <a:lnTo>
                  <a:pt x="3858" y="2314"/>
                </a:lnTo>
                <a:lnTo>
                  <a:pt x="3872" y="2315"/>
                </a:lnTo>
                <a:lnTo>
                  <a:pt x="3887" y="2315"/>
                </a:lnTo>
                <a:lnTo>
                  <a:pt x="3901" y="2315"/>
                </a:lnTo>
                <a:lnTo>
                  <a:pt x="3916" y="2314"/>
                </a:lnTo>
                <a:lnTo>
                  <a:pt x="3931" y="2312"/>
                </a:lnTo>
                <a:lnTo>
                  <a:pt x="3945" y="2310"/>
                </a:lnTo>
                <a:lnTo>
                  <a:pt x="3960" y="2307"/>
                </a:lnTo>
                <a:lnTo>
                  <a:pt x="3974" y="2303"/>
                </a:lnTo>
                <a:lnTo>
                  <a:pt x="3987" y="2298"/>
                </a:lnTo>
                <a:lnTo>
                  <a:pt x="4001" y="2293"/>
                </a:lnTo>
                <a:lnTo>
                  <a:pt x="4015" y="2287"/>
                </a:lnTo>
                <a:lnTo>
                  <a:pt x="4028" y="2281"/>
                </a:lnTo>
                <a:lnTo>
                  <a:pt x="4041" y="2274"/>
                </a:lnTo>
                <a:lnTo>
                  <a:pt x="4053" y="2266"/>
                </a:lnTo>
                <a:lnTo>
                  <a:pt x="4066" y="2257"/>
                </a:lnTo>
                <a:lnTo>
                  <a:pt x="4079" y="2248"/>
                </a:lnTo>
                <a:lnTo>
                  <a:pt x="4090" y="2238"/>
                </a:lnTo>
                <a:lnTo>
                  <a:pt x="4101" y="2228"/>
                </a:lnTo>
                <a:lnTo>
                  <a:pt x="6330" y="0"/>
                </a:lnTo>
                <a:close/>
                <a:moveTo>
                  <a:pt x="5394" y="0"/>
                </a:moveTo>
                <a:lnTo>
                  <a:pt x="4538" y="0"/>
                </a:lnTo>
                <a:lnTo>
                  <a:pt x="3460" y="1077"/>
                </a:lnTo>
                <a:lnTo>
                  <a:pt x="3450" y="1088"/>
                </a:lnTo>
                <a:lnTo>
                  <a:pt x="3440" y="1100"/>
                </a:lnTo>
                <a:lnTo>
                  <a:pt x="3431" y="1112"/>
                </a:lnTo>
                <a:lnTo>
                  <a:pt x="3422" y="1124"/>
                </a:lnTo>
                <a:lnTo>
                  <a:pt x="3414" y="1137"/>
                </a:lnTo>
                <a:lnTo>
                  <a:pt x="3407" y="1150"/>
                </a:lnTo>
                <a:lnTo>
                  <a:pt x="3400" y="1163"/>
                </a:lnTo>
                <a:lnTo>
                  <a:pt x="3395" y="1176"/>
                </a:lnTo>
                <a:lnTo>
                  <a:pt x="3390" y="1190"/>
                </a:lnTo>
                <a:lnTo>
                  <a:pt x="3385" y="1205"/>
                </a:lnTo>
                <a:lnTo>
                  <a:pt x="3381" y="1219"/>
                </a:lnTo>
                <a:lnTo>
                  <a:pt x="3378" y="1233"/>
                </a:lnTo>
                <a:lnTo>
                  <a:pt x="3376" y="1247"/>
                </a:lnTo>
                <a:lnTo>
                  <a:pt x="3374" y="1262"/>
                </a:lnTo>
                <a:lnTo>
                  <a:pt x="3373" y="1276"/>
                </a:lnTo>
                <a:lnTo>
                  <a:pt x="3373" y="1291"/>
                </a:lnTo>
                <a:lnTo>
                  <a:pt x="3373" y="1305"/>
                </a:lnTo>
                <a:lnTo>
                  <a:pt x="3374" y="1319"/>
                </a:lnTo>
                <a:lnTo>
                  <a:pt x="3376" y="1334"/>
                </a:lnTo>
                <a:lnTo>
                  <a:pt x="3378" y="1348"/>
                </a:lnTo>
                <a:lnTo>
                  <a:pt x="3381" y="1362"/>
                </a:lnTo>
                <a:lnTo>
                  <a:pt x="3385" y="1377"/>
                </a:lnTo>
                <a:lnTo>
                  <a:pt x="3390" y="1391"/>
                </a:lnTo>
                <a:lnTo>
                  <a:pt x="3395" y="1405"/>
                </a:lnTo>
                <a:lnTo>
                  <a:pt x="3400" y="1418"/>
                </a:lnTo>
                <a:lnTo>
                  <a:pt x="3407" y="1431"/>
                </a:lnTo>
                <a:lnTo>
                  <a:pt x="3414" y="1444"/>
                </a:lnTo>
                <a:lnTo>
                  <a:pt x="3422" y="1457"/>
                </a:lnTo>
                <a:lnTo>
                  <a:pt x="3431" y="1469"/>
                </a:lnTo>
                <a:lnTo>
                  <a:pt x="3440" y="1481"/>
                </a:lnTo>
                <a:lnTo>
                  <a:pt x="3450" y="1493"/>
                </a:lnTo>
                <a:lnTo>
                  <a:pt x="3460" y="1504"/>
                </a:lnTo>
                <a:lnTo>
                  <a:pt x="3472" y="1515"/>
                </a:lnTo>
                <a:lnTo>
                  <a:pt x="3483" y="1525"/>
                </a:lnTo>
                <a:lnTo>
                  <a:pt x="3496" y="1535"/>
                </a:lnTo>
                <a:lnTo>
                  <a:pt x="3508" y="1543"/>
                </a:lnTo>
                <a:lnTo>
                  <a:pt x="3521" y="1551"/>
                </a:lnTo>
                <a:lnTo>
                  <a:pt x="3534" y="1558"/>
                </a:lnTo>
                <a:lnTo>
                  <a:pt x="3547" y="1565"/>
                </a:lnTo>
                <a:lnTo>
                  <a:pt x="3561" y="1571"/>
                </a:lnTo>
                <a:lnTo>
                  <a:pt x="3574" y="1576"/>
                </a:lnTo>
                <a:lnTo>
                  <a:pt x="3588" y="1580"/>
                </a:lnTo>
                <a:lnTo>
                  <a:pt x="3602" y="1584"/>
                </a:lnTo>
                <a:lnTo>
                  <a:pt x="3616" y="1587"/>
                </a:lnTo>
                <a:lnTo>
                  <a:pt x="3632" y="1590"/>
                </a:lnTo>
                <a:lnTo>
                  <a:pt x="3646" y="1591"/>
                </a:lnTo>
                <a:lnTo>
                  <a:pt x="3660" y="1592"/>
                </a:lnTo>
                <a:lnTo>
                  <a:pt x="3675" y="1593"/>
                </a:lnTo>
                <a:lnTo>
                  <a:pt x="3689" y="1592"/>
                </a:lnTo>
                <a:lnTo>
                  <a:pt x="3704" y="1591"/>
                </a:lnTo>
                <a:lnTo>
                  <a:pt x="3718" y="1590"/>
                </a:lnTo>
                <a:lnTo>
                  <a:pt x="3732" y="1587"/>
                </a:lnTo>
                <a:lnTo>
                  <a:pt x="3747" y="1584"/>
                </a:lnTo>
                <a:lnTo>
                  <a:pt x="3761" y="1580"/>
                </a:lnTo>
                <a:lnTo>
                  <a:pt x="3774" y="1576"/>
                </a:lnTo>
                <a:lnTo>
                  <a:pt x="3789" y="1571"/>
                </a:lnTo>
                <a:lnTo>
                  <a:pt x="3803" y="1565"/>
                </a:lnTo>
                <a:lnTo>
                  <a:pt x="3816" y="1558"/>
                </a:lnTo>
                <a:lnTo>
                  <a:pt x="3829" y="1551"/>
                </a:lnTo>
                <a:lnTo>
                  <a:pt x="3841" y="1543"/>
                </a:lnTo>
                <a:lnTo>
                  <a:pt x="3854" y="1535"/>
                </a:lnTo>
                <a:lnTo>
                  <a:pt x="3866" y="1525"/>
                </a:lnTo>
                <a:lnTo>
                  <a:pt x="3877" y="1515"/>
                </a:lnTo>
                <a:lnTo>
                  <a:pt x="3888" y="1504"/>
                </a:lnTo>
                <a:lnTo>
                  <a:pt x="5394" y="0"/>
                </a:lnTo>
                <a:close/>
                <a:moveTo>
                  <a:pt x="4457" y="0"/>
                </a:moveTo>
                <a:lnTo>
                  <a:pt x="3602" y="0"/>
                </a:lnTo>
                <a:lnTo>
                  <a:pt x="2205" y="1397"/>
                </a:lnTo>
                <a:lnTo>
                  <a:pt x="2194" y="1408"/>
                </a:lnTo>
                <a:lnTo>
                  <a:pt x="2184" y="1420"/>
                </a:lnTo>
                <a:lnTo>
                  <a:pt x="2175" y="1432"/>
                </a:lnTo>
                <a:lnTo>
                  <a:pt x="2165" y="1444"/>
                </a:lnTo>
                <a:lnTo>
                  <a:pt x="2157" y="1457"/>
                </a:lnTo>
                <a:lnTo>
                  <a:pt x="2150" y="1470"/>
                </a:lnTo>
                <a:lnTo>
                  <a:pt x="2144" y="1483"/>
                </a:lnTo>
                <a:lnTo>
                  <a:pt x="2138" y="1497"/>
                </a:lnTo>
                <a:lnTo>
                  <a:pt x="2133" y="1510"/>
                </a:lnTo>
                <a:lnTo>
                  <a:pt x="2128" y="1524"/>
                </a:lnTo>
                <a:lnTo>
                  <a:pt x="2125" y="1539"/>
                </a:lnTo>
                <a:lnTo>
                  <a:pt x="2122" y="1553"/>
                </a:lnTo>
                <a:lnTo>
                  <a:pt x="2119" y="1568"/>
                </a:lnTo>
                <a:lnTo>
                  <a:pt x="2117" y="1582"/>
                </a:lnTo>
                <a:lnTo>
                  <a:pt x="2116" y="1596"/>
                </a:lnTo>
                <a:lnTo>
                  <a:pt x="2116" y="1611"/>
                </a:lnTo>
                <a:lnTo>
                  <a:pt x="2116" y="1625"/>
                </a:lnTo>
                <a:lnTo>
                  <a:pt x="2117" y="1640"/>
                </a:lnTo>
                <a:lnTo>
                  <a:pt x="2119" y="1654"/>
                </a:lnTo>
                <a:lnTo>
                  <a:pt x="2122" y="1668"/>
                </a:lnTo>
                <a:lnTo>
                  <a:pt x="2125" y="1682"/>
                </a:lnTo>
                <a:lnTo>
                  <a:pt x="2128" y="1697"/>
                </a:lnTo>
                <a:lnTo>
                  <a:pt x="2133" y="1711"/>
                </a:lnTo>
                <a:lnTo>
                  <a:pt x="2138" y="1725"/>
                </a:lnTo>
                <a:lnTo>
                  <a:pt x="2144" y="1738"/>
                </a:lnTo>
                <a:lnTo>
                  <a:pt x="2150" y="1752"/>
                </a:lnTo>
                <a:lnTo>
                  <a:pt x="2157" y="1765"/>
                </a:lnTo>
                <a:lnTo>
                  <a:pt x="2165" y="1777"/>
                </a:lnTo>
                <a:lnTo>
                  <a:pt x="2175" y="1789"/>
                </a:lnTo>
                <a:lnTo>
                  <a:pt x="2184" y="1801"/>
                </a:lnTo>
                <a:lnTo>
                  <a:pt x="2194" y="1813"/>
                </a:lnTo>
                <a:lnTo>
                  <a:pt x="2205" y="1824"/>
                </a:lnTo>
                <a:lnTo>
                  <a:pt x="2216" y="1835"/>
                </a:lnTo>
                <a:lnTo>
                  <a:pt x="2227" y="1845"/>
                </a:lnTo>
                <a:lnTo>
                  <a:pt x="2239" y="1855"/>
                </a:lnTo>
                <a:lnTo>
                  <a:pt x="2252" y="1864"/>
                </a:lnTo>
                <a:lnTo>
                  <a:pt x="2264" y="1871"/>
                </a:lnTo>
                <a:lnTo>
                  <a:pt x="2277" y="1879"/>
                </a:lnTo>
                <a:lnTo>
                  <a:pt x="2291" y="1885"/>
                </a:lnTo>
                <a:lnTo>
                  <a:pt x="2304" y="1891"/>
                </a:lnTo>
                <a:lnTo>
                  <a:pt x="2319" y="1896"/>
                </a:lnTo>
                <a:lnTo>
                  <a:pt x="2333" y="1901"/>
                </a:lnTo>
                <a:lnTo>
                  <a:pt x="2347" y="1904"/>
                </a:lnTo>
                <a:lnTo>
                  <a:pt x="2361" y="1907"/>
                </a:lnTo>
                <a:lnTo>
                  <a:pt x="2375" y="1910"/>
                </a:lnTo>
                <a:lnTo>
                  <a:pt x="2389" y="1911"/>
                </a:lnTo>
                <a:lnTo>
                  <a:pt x="2404" y="1913"/>
                </a:lnTo>
                <a:lnTo>
                  <a:pt x="2418" y="1913"/>
                </a:lnTo>
                <a:lnTo>
                  <a:pt x="2433" y="1913"/>
                </a:lnTo>
                <a:lnTo>
                  <a:pt x="2447" y="1911"/>
                </a:lnTo>
                <a:lnTo>
                  <a:pt x="2462" y="1910"/>
                </a:lnTo>
                <a:lnTo>
                  <a:pt x="2477" y="1907"/>
                </a:lnTo>
                <a:lnTo>
                  <a:pt x="2491" y="1904"/>
                </a:lnTo>
                <a:lnTo>
                  <a:pt x="2505" y="1901"/>
                </a:lnTo>
                <a:lnTo>
                  <a:pt x="2519" y="1896"/>
                </a:lnTo>
                <a:lnTo>
                  <a:pt x="2532" y="1891"/>
                </a:lnTo>
                <a:lnTo>
                  <a:pt x="2546" y="1885"/>
                </a:lnTo>
                <a:lnTo>
                  <a:pt x="2559" y="1879"/>
                </a:lnTo>
                <a:lnTo>
                  <a:pt x="2572" y="1871"/>
                </a:lnTo>
                <a:lnTo>
                  <a:pt x="2585" y="1864"/>
                </a:lnTo>
                <a:lnTo>
                  <a:pt x="2597" y="1855"/>
                </a:lnTo>
                <a:lnTo>
                  <a:pt x="2610" y="1845"/>
                </a:lnTo>
                <a:lnTo>
                  <a:pt x="2621" y="1835"/>
                </a:lnTo>
                <a:lnTo>
                  <a:pt x="2633" y="1824"/>
                </a:lnTo>
                <a:lnTo>
                  <a:pt x="4457" y="0"/>
                </a:lnTo>
                <a:close/>
                <a:moveTo>
                  <a:pt x="3522" y="0"/>
                </a:moveTo>
                <a:lnTo>
                  <a:pt x="2666" y="0"/>
                </a:lnTo>
                <a:lnTo>
                  <a:pt x="1071" y="1594"/>
                </a:lnTo>
                <a:lnTo>
                  <a:pt x="1061" y="1605"/>
                </a:lnTo>
                <a:lnTo>
                  <a:pt x="1051" y="1617"/>
                </a:lnTo>
                <a:lnTo>
                  <a:pt x="1042" y="1629"/>
                </a:lnTo>
                <a:lnTo>
                  <a:pt x="1033" y="1641"/>
                </a:lnTo>
                <a:lnTo>
                  <a:pt x="1025" y="1654"/>
                </a:lnTo>
                <a:lnTo>
                  <a:pt x="1018" y="1667"/>
                </a:lnTo>
                <a:lnTo>
                  <a:pt x="1012" y="1680"/>
                </a:lnTo>
                <a:lnTo>
                  <a:pt x="1006" y="1694"/>
                </a:lnTo>
                <a:lnTo>
                  <a:pt x="1001" y="1708"/>
                </a:lnTo>
                <a:lnTo>
                  <a:pt x="996" y="1722"/>
                </a:lnTo>
                <a:lnTo>
                  <a:pt x="991" y="1736"/>
                </a:lnTo>
                <a:lnTo>
                  <a:pt x="988" y="1750"/>
                </a:lnTo>
                <a:lnTo>
                  <a:pt x="986" y="1764"/>
                </a:lnTo>
                <a:lnTo>
                  <a:pt x="984" y="1779"/>
                </a:lnTo>
                <a:lnTo>
                  <a:pt x="983" y="1793"/>
                </a:lnTo>
                <a:lnTo>
                  <a:pt x="983" y="1807"/>
                </a:lnTo>
                <a:lnTo>
                  <a:pt x="983" y="1822"/>
                </a:lnTo>
                <a:lnTo>
                  <a:pt x="984" y="1836"/>
                </a:lnTo>
                <a:lnTo>
                  <a:pt x="986" y="1851"/>
                </a:lnTo>
                <a:lnTo>
                  <a:pt x="988" y="1866"/>
                </a:lnTo>
                <a:lnTo>
                  <a:pt x="991" y="1880"/>
                </a:lnTo>
                <a:lnTo>
                  <a:pt x="996" y="1894"/>
                </a:lnTo>
                <a:lnTo>
                  <a:pt x="1001" y="1908"/>
                </a:lnTo>
                <a:lnTo>
                  <a:pt x="1006" y="1922"/>
                </a:lnTo>
                <a:lnTo>
                  <a:pt x="1012" y="1935"/>
                </a:lnTo>
                <a:lnTo>
                  <a:pt x="1018" y="1948"/>
                </a:lnTo>
                <a:lnTo>
                  <a:pt x="1025" y="1961"/>
                </a:lnTo>
                <a:lnTo>
                  <a:pt x="1033" y="1974"/>
                </a:lnTo>
                <a:lnTo>
                  <a:pt x="1042" y="1986"/>
                </a:lnTo>
                <a:lnTo>
                  <a:pt x="1051" y="1998"/>
                </a:lnTo>
                <a:lnTo>
                  <a:pt x="1061" y="2010"/>
                </a:lnTo>
                <a:lnTo>
                  <a:pt x="1071" y="2022"/>
                </a:lnTo>
                <a:lnTo>
                  <a:pt x="1083" y="2033"/>
                </a:lnTo>
                <a:lnTo>
                  <a:pt x="1094" y="2043"/>
                </a:lnTo>
                <a:lnTo>
                  <a:pt x="1106" y="2052"/>
                </a:lnTo>
                <a:lnTo>
                  <a:pt x="1118" y="2060"/>
                </a:lnTo>
                <a:lnTo>
                  <a:pt x="1131" y="2068"/>
                </a:lnTo>
                <a:lnTo>
                  <a:pt x="1145" y="2075"/>
                </a:lnTo>
                <a:lnTo>
                  <a:pt x="1158" y="2082"/>
                </a:lnTo>
                <a:lnTo>
                  <a:pt x="1172" y="2088"/>
                </a:lnTo>
                <a:lnTo>
                  <a:pt x="1185" y="2093"/>
                </a:lnTo>
                <a:lnTo>
                  <a:pt x="1199" y="2097"/>
                </a:lnTo>
                <a:lnTo>
                  <a:pt x="1213" y="2101"/>
                </a:lnTo>
                <a:lnTo>
                  <a:pt x="1227" y="2104"/>
                </a:lnTo>
                <a:lnTo>
                  <a:pt x="1242" y="2107"/>
                </a:lnTo>
                <a:lnTo>
                  <a:pt x="1256" y="2108"/>
                </a:lnTo>
                <a:lnTo>
                  <a:pt x="1270" y="2109"/>
                </a:lnTo>
                <a:lnTo>
                  <a:pt x="1285" y="2110"/>
                </a:lnTo>
                <a:lnTo>
                  <a:pt x="1300" y="2109"/>
                </a:lnTo>
                <a:lnTo>
                  <a:pt x="1315" y="2108"/>
                </a:lnTo>
                <a:lnTo>
                  <a:pt x="1329" y="2107"/>
                </a:lnTo>
                <a:lnTo>
                  <a:pt x="1343" y="2104"/>
                </a:lnTo>
                <a:lnTo>
                  <a:pt x="1358" y="2101"/>
                </a:lnTo>
                <a:lnTo>
                  <a:pt x="1372" y="2097"/>
                </a:lnTo>
                <a:lnTo>
                  <a:pt x="1385" y="2093"/>
                </a:lnTo>
                <a:lnTo>
                  <a:pt x="1399" y="2088"/>
                </a:lnTo>
                <a:lnTo>
                  <a:pt x="1413" y="2082"/>
                </a:lnTo>
                <a:lnTo>
                  <a:pt x="1426" y="2075"/>
                </a:lnTo>
                <a:lnTo>
                  <a:pt x="1440" y="2068"/>
                </a:lnTo>
                <a:lnTo>
                  <a:pt x="1452" y="2060"/>
                </a:lnTo>
                <a:lnTo>
                  <a:pt x="1465" y="2052"/>
                </a:lnTo>
                <a:lnTo>
                  <a:pt x="1477" y="2043"/>
                </a:lnTo>
                <a:lnTo>
                  <a:pt x="1488" y="2033"/>
                </a:lnTo>
                <a:lnTo>
                  <a:pt x="1499" y="2022"/>
                </a:lnTo>
                <a:lnTo>
                  <a:pt x="3522" y="0"/>
                </a:lnTo>
                <a:close/>
                <a:moveTo>
                  <a:pt x="2585" y="0"/>
                </a:moveTo>
                <a:lnTo>
                  <a:pt x="1731" y="0"/>
                </a:lnTo>
                <a:lnTo>
                  <a:pt x="88" y="1641"/>
                </a:lnTo>
                <a:lnTo>
                  <a:pt x="77" y="1652"/>
                </a:lnTo>
                <a:lnTo>
                  <a:pt x="67" y="1664"/>
                </a:lnTo>
                <a:lnTo>
                  <a:pt x="58" y="1676"/>
                </a:lnTo>
                <a:lnTo>
                  <a:pt x="50" y="1688"/>
                </a:lnTo>
                <a:lnTo>
                  <a:pt x="42" y="1702"/>
                </a:lnTo>
                <a:lnTo>
                  <a:pt x="34" y="1715"/>
                </a:lnTo>
                <a:lnTo>
                  <a:pt x="28" y="1728"/>
                </a:lnTo>
                <a:lnTo>
                  <a:pt x="22" y="1741"/>
                </a:lnTo>
                <a:lnTo>
                  <a:pt x="17" y="1755"/>
                </a:lnTo>
                <a:lnTo>
                  <a:pt x="13" y="1769"/>
                </a:lnTo>
                <a:lnTo>
                  <a:pt x="9" y="1783"/>
                </a:lnTo>
                <a:lnTo>
                  <a:pt x="6" y="1797"/>
                </a:lnTo>
                <a:lnTo>
                  <a:pt x="3" y="1811"/>
                </a:lnTo>
                <a:lnTo>
                  <a:pt x="2" y="1826"/>
                </a:lnTo>
                <a:lnTo>
                  <a:pt x="1" y="1840"/>
                </a:lnTo>
                <a:lnTo>
                  <a:pt x="0" y="1856"/>
                </a:lnTo>
                <a:lnTo>
                  <a:pt x="1" y="1870"/>
                </a:lnTo>
                <a:lnTo>
                  <a:pt x="2" y="1884"/>
                </a:lnTo>
                <a:lnTo>
                  <a:pt x="3" y="1899"/>
                </a:lnTo>
                <a:lnTo>
                  <a:pt x="6" y="1913"/>
                </a:lnTo>
                <a:lnTo>
                  <a:pt x="9" y="1927"/>
                </a:lnTo>
                <a:lnTo>
                  <a:pt x="13" y="1941"/>
                </a:lnTo>
                <a:lnTo>
                  <a:pt x="17" y="1955"/>
                </a:lnTo>
                <a:lnTo>
                  <a:pt x="22" y="1969"/>
                </a:lnTo>
                <a:lnTo>
                  <a:pt x="28" y="1982"/>
                </a:lnTo>
                <a:lnTo>
                  <a:pt x="34" y="1995"/>
                </a:lnTo>
                <a:lnTo>
                  <a:pt x="42" y="2008"/>
                </a:lnTo>
                <a:lnTo>
                  <a:pt x="50" y="2022"/>
                </a:lnTo>
                <a:lnTo>
                  <a:pt x="58" y="2034"/>
                </a:lnTo>
                <a:lnTo>
                  <a:pt x="67" y="2046"/>
                </a:lnTo>
                <a:lnTo>
                  <a:pt x="77" y="2058"/>
                </a:lnTo>
                <a:lnTo>
                  <a:pt x="88" y="2069"/>
                </a:lnTo>
                <a:lnTo>
                  <a:pt x="99" y="2080"/>
                </a:lnTo>
                <a:lnTo>
                  <a:pt x="111" y="2090"/>
                </a:lnTo>
                <a:lnTo>
                  <a:pt x="124" y="2099"/>
                </a:lnTo>
                <a:lnTo>
                  <a:pt x="136" y="2107"/>
                </a:lnTo>
                <a:lnTo>
                  <a:pt x="149" y="2115"/>
                </a:lnTo>
                <a:lnTo>
                  <a:pt x="161" y="2122"/>
                </a:lnTo>
                <a:lnTo>
                  <a:pt x="175" y="2129"/>
                </a:lnTo>
                <a:lnTo>
                  <a:pt x="188" y="2135"/>
                </a:lnTo>
                <a:lnTo>
                  <a:pt x="202" y="2140"/>
                </a:lnTo>
                <a:lnTo>
                  <a:pt x="216" y="2144"/>
                </a:lnTo>
                <a:lnTo>
                  <a:pt x="230" y="2148"/>
                </a:lnTo>
                <a:lnTo>
                  <a:pt x="244" y="2151"/>
                </a:lnTo>
                <a:lnTo>
                  <a:pt x="258" y="2154"/>
                </a:lnTo>
                <a:lnTo>
                  <a:pt x="274" y="2155"/>
                </a:lnTo>
                <a:lnTo>
                  <a:pt x="288" y="2156"/>
                </a:lnTo>
                <a:lnTo>
                  <a:pt x="302" y="2157"/>
                </a:lnTo>
                <a:lnTo>
                  <a:pt x="317" y="2156"/>
                </a:lnTo>
                <a:lnTo>
                  <a:pt x="331" y="2155"/>
                </a:lnTo>
                <a:lnTo>
                  <a:pt x="346" y="2154"/>
                </a:lnTo>
                <a:lnTo>
                  <a:pt x="360" y="2151"/>
                </a:lnTo>
                <a:lnTo>
                  <a:pt x="374" y="2148"/>
                </a:lnTo>
                <a:lnTo>
                  <a:pt x="388" y="2144"/>
                </a:lnTo>
                <a:lnTo>
                  <a:pt x="402" y="2140"/>
                </a:lnTo>
                <a:lnTo>
                  <a:pt x="417" y="2135"/>
                </a:lnTo>
                <a:lnTo>
                  <a:pt x="430" y="2129"/>
                </a:lnTo>
                <a:lnTo>
                  <a:pt x="443" y="2122"/>
                </a:lnTo>
                <a:lnTo>
                  <a:pt x="456" y="2115"/>
                </a:lnTo>
                <a:lnTo>
                  <a:pt x="469" y="2107"/>
                </a:lnTo>
                <a:lnTo>
                  <a:pt x="481" y="2099"/>
                </a:lnTo>
                <a:lnTo>
                  <a:pt x="493" y="2090"/>
                </a:lnTo>
                <a:lnTo>
                  <a:pt x="505" y="2080"/>
                </a:lnTo>
                <a:lnTo>
                  <a:pt x="516" y="2069"/>
                </a:lnTo>
                <a:lnTo>
                  <a:pt x="2585" y="0"/>
                </a:lnTo>
                <a:close/>
                <a:moveTo>
                  <a:pt x="1650" y="0"/>
                </a:moveTo>
                <a:lnTo>
                  <a:pt x="794" y="0"/>
                </a:lnTo>
                <a:lnTo>
                  <a:pt x="154" y="640"/>
                </a:lnTo>
                <a:lnTo>
                  <a:pt x="144" y="651"/>
                </a:lnTo>
                <a:lnTo>
                  <a:pt x="134" y="663"/>
                </a:lnTo>
                <a:lnTo>
                  <a:pt x="125" y="675"/>
                </a:lnTo>
                <a:lnTo>
                  <a:pt x="115" y="687"/>
                </a:lnTo>
                <a:lnTo>
                  <a:pt x="107" y="700"/>
                </a:lnTo>
                <a:lnTo>
                  <a:pt x="100" y="712"/>
                </a:lnTo>
                <a:lnTo>
                  <a:pt x="94" y="727"/>
                </a:lnTo>
                <a:lnTo>
                  <a:pt x="88" y="740"/>
                </a:lnTo>
                <a:lnTo>
                  <a:pt x="83" y="754"/>
                </a:lnTo>
                <a:lnTo>
                  <a:pt x="78" y="768"/>
                </a:lnTo>
                <a:lnTo>
                  <a:pt x="74" y="782"/>
                </a:lnTo>
                <a:lnTo>
                  <a:pt x="71" y="796"/>
                </a:lnTo>
                <a:lnTo>
                  <a:pt x="69" y="810"/>
                </a:lnTo>
                <a:lnTo>
                  <a:pt x="67" y="825"/>
                </a:lnTo>
                <a:lnTo>
                  <a:pt x="66" y="839"/>
                </a:lnTo>
                <a:lnTo>
                  <a:pt x="66" y="853"/>
                </a:lnTo>
                <a:lnTo>
                  <a:pt x="66" y="868"/>
                </a:lnTo>
                <a:lnTo>
                  <a:pt x="67" y="883"/>
                </a:lnTo>
                <a:lnTo>
                  <a:pt x="69" y="898"/>
                </a:lnTo>
                <a:lnTo>
                  <a:pt x="71" y="912"/>
                </a:lnTo>
                <a:lnTo>
                  <a:pt x="74" y="926"/>
                </a:lnTo>
                <a:lnTo>
                  <a:pt x="78" y="940"/>
                </a:lnTo>
                <a:lnTo>
                  <a:pt x="83" y="954"/>
                </a:lnTo>
                <a:lnTo>
                  <a:pt x="88" y="968"/>
                </a:lnTo>
                <a:lnTo>
                  <a:pt x="94" y="981"/>
                </a:lnTo>
                <a:lnTo>
                  <a:pt x="100" y="994"/>
                </a:lnTo>
                <a:lnTo>
                  <a:pt x="107" y="1007"/>
                </a:lnTo>
                <a:lnTo>
                  <a:pt x="115" y="1020"/>
                </a:lnTo>
                <a:lnTo>
                  <a:pt x="125" y="1032"/>
                </a:lnTo>
                <a:lnTo>
                  <a:pt x="134" y="1045"/>
                </a:lnTo>
                <a:lnTo>
                  <a:pt x="144" y="1057"/>
                </a:lnTo>
                <a:lnTo>
                  <a:pt x="154" y="1068"/>
                </a:lnTo>
                <a:lnTo>
                  <a:pt x="166" y="1078"/>
                </a:lnTo>
                <a:lnTo>
                  <a:pt x="177" y="1088"/>
                </a:lnTo>
                <a:lnTo>
                  <a:pt x="189" y="1098"/>
                </a:lnTo>
                <a:lnTo>
                  <a:pt x="202" y="1106"/>
                </a:lnTo>
                <a:lnTo>
                  <a:pt x="214" y="1114"/>
                </a:lnTo>
                <a:lnTo>
                  <a:pt x="227" y="1121"/>
                </a:lnTo>
                <a:lnTo>
                  <a:pt x="240" y="1128"/>
                </a:lnTo>
                <a:lnTo>
                  <a:pt x="254" y="1134"/>
                </a:lnTo>
                <a:lnTo>
                  <a:pt x="268" y="1139"/>
                </a:lnTo>
                <a:lnTo>
                  <a:pt x="282" y="1143"/>
                </a:lnTo>
                <a:lnTo>
                  <a:pt x="296" y="1147"/>
                </a:lnTo>
                <a:lnTo>
                  <a:pt x="310" y="1150"/>
                </a:lnTo>
                <a:lnTo>
                  <a:pt x="325" y="1152"/>
                </a:lnTo>
                <a:lnTo>
                  <a:pt x="339" y="1154"/>
                </a:lnTo>
                <a:lnTo>
                  <a:pt x="354" y="1155"/>
                </a:lnTo>
                <a:lnTo>
                  <a:pt x="368" y="1155"/>
                </a:lnTo>
                <a:lnTo>
                  <a:pt x="382" y="1155"/>
                </a:lnTo>
                <a:lnTo>
                  <a:pt x="397" y="1154"/>
                </a:lnTo>
                <a:lnTo>
                  <a:pt x="412" y="1152"/>
                </a:lnTo>
                <a:lnTo>
                  <a:pt x="426" y="1150"/>
                </a:lnTo>
                <a:lnTo>
                  <a:pt x="441" y="1147"/>
                </a:lnTo>
                <a:lnTo>
                  <a:pt x="455" y="1143"/>
                </a:lnTo>
                <a:lnTo>
                  <a:pt x="468" y="1139"/>
                </a:lnTo>
                <a:lnTo>
                  <a:pt x="482" y="1134"/>
                </a:lnTo>
                <a:lnTo>
                  <a:pt x="496" y="1128"/>
                </a:lnTo>
                <a:lnTo>
                  <a:pt x="509" y="1121"/>
                </a:lnTo>
                <a:lnTo>
                  <a:pt x="522" y="1114"/>
                </a:lnTo>
                <a:lnTo>
                  <a:pt x="534" y="1106"/>
                </a:lnTo>
                <a:lnTo>
                  <a:pt x="547" y="1098"/>
                </a:lnTo>
                <a:lnTo>
                  <a:pt x="560" y="1088"/>
                </a:lnTo>
                <a:lnTo>
                  <a:pt x="571" y="1078"/>
                </a:lnTo>
                <a:lnTo>
                  <a:pt x="582" y="1068"/>
                </a:lnTo>
                <a:lnTo>
                  <a:pt x="165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924202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113FB29-239F-922E-37CF-F6B94CB7C6F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6E3DA6F-A33E-488F-B439-71A0D8DD51B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D96BCEDE-F774-A122-C88B-10EF58D77578}"/>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C5F858F4-8D6C-E3D6-ED83-01E97CCB5E8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1553028" y="0"/>
            <a:ext cx="16734972" cy="5379495"/>
          </a:xfrm>
          <a:custGeom>
            <a:avLst/>
            <a:gdLst>
              <a:gd name="T0" fmla="*/ 1498 w 7574"/>
              <a:gd name="T1" fmla="*/ 0 h 2433"/>
              <a:gd name="T2" fmla="*/ 2354 w 7574"/>
              <a:gd name="T3" fmla="*/ 0 h 2433"/>
              <a:gd name="T4" fmla="*/ 1520 w 7574"/>
              <a:gd name="T5" fmla="*/ 834 h 2433"/>
              <a:gd name="T6" fmla="*/ 664 w 7574"/>
              <a:gd name="T7" fmla="*/ 834 h 2433"/>
              <a:gd name="T8" fmla="*/ 1498 w 7574"/>
              <a:gd name="T9" fmla="*/ 0 h 2433"/>
              <a:gd name="T10" fmla="*/ 2434 w 7574"/>
              <a:gd name="T11" fmla="*/ 0 h 2433"/>
              <a:gd name="T12" fmla="*/ 3290 w 7574"/>
              <a:gd name="T13" fmla="*/ 0 h 2433"/>
              <a:gd name="T14" fmla="*/ 855 w 7574"/>
              <a:gd name="T15" fmla="*/ 2433 h 2433"/>
              <a:gd name="T16" fmla="*/ 0 w 7574"/>
              <a:gd name="T17" fmla="*/ 2433 h 2433"/>
              <a:gd name="T18" fmla="*/ 2434 w 7574"/>
              <a:gd name="T19" fmla="*/ 0 h 2433"/>
              <a:gd name="T20" fmla="*/ 3370 w 7574"/>
              <a:gd name="T21" fmla="*/ 0 h 2433"/>
              <a:gd name="T22" fmla="*/ 4226 w 7574"/>
              <a:gd name="T23" fmla="*/ 0 h 2433"/>
              <a:gd name="T24" fmla="*/ 2661 w 7574"/>
              <a:gd name="T25" fmla="*/ 1564 h 2433"/>
              <a:gd name="T26" fmla="*/ 1806 w 7574"/>
              <a:gd name="T27" fmla="*/ 1564 h 2433"/>
              <a:gd name="T28" fmla="*/ 3370 w 7574"/>
              <a:gd name="T29" fmla="*/ 0 h 2433"/>
              <a:gd name="T30" fmla="*/ 4306 w 7574"/>
              <a:gd name="T31" fmla="*/ 0 h 2433"/>
              <a:gd name="T32" fmla="*/ 5162 w 7574"/>
              <a:gd name="T33" fmla="*/ 0 h 2433"/>
              <a:gd name="T34" fmla="*/ 3046 w 7574"/>
              <a:gd name="T35" fmla="*/ 2115 h 2433"/>
              <a:gd name="T36" fmla="*/ 2190 w 7574"/>
              <a:gd name="T37" fmla="*/ 2115 h 2433"/>
              <a:gd name="T38" fmla="*/ 4306 w 7574"/>
              <a:gd name="T39" fmla="*/ 0 h 2433"/>
              <a:gd name="T40" fmla="*/ 5242 w 7574"/>
              <a:gd name="T41" fmla="*/ 0 h 2433"/>
              <a:gd name="T42" fmla="*/ 6098 w 7574"/>
              <a:gd name="T43" fmla="*/ 0 h 2433"/>
              <a:gd name="T44" fmla="*/ 4896 w 7574"/>
              <a:gd name="T45" fmla="*/ 1201 h 2433"/>
              <a:gd name="T46" fmla="*/ 4040 w 7574"/>
              <a:gd name="T47" fmla="*/ 1201 h 2433"/>
              <a:gd name="T48" fmla="*/ 5242 w 7574"/>
              <a:gd name="T49" fmla="*/ 0 h 2433"/>
              <a:gd name="T50" fmla="*/ 6177 w 7574"/>
              <a:gd name="T51" fmla="*/ 0 h 2433"/>
              <a:gd name="T52" fmla="*/ 7033 w 7574"/>
              <a:gd name="T53" fmla="*/ 0 h 2433"/>
              <a:gd name="T54" fmla="*/ 5123 w 7574"/>
              <a:gd name="T55" fmla="*/ 1909 h 2433"/>
              <a:gd name="T56" fmla="*/ 4267 w 7574"/>
              <a:gd name="T57" fmla="*/ 1909 h 2433"/>
              <a:gd name="T58" fmla="*/ 6177 w 7574"/>
              <a:gd name="T59" fmla="*/ 0 h 2433"/>
              <a:gd name="T60" fmla="*/ 7114 w 7574"/>
              <a:gd name="T61" fmla="*/ 0 h 2433"/>
              <a:gd name="T62" fmla="*/ 7574 w 7574"/>
              <a:gd name="T63" fmla="*/ 0 h 2433"/>
              <a:gd name="T64" fmla="*/ 7574 w 7574"/>
              <a:gd name="T65" fmla="*/ 395 h 2433"/>
              <a:gd name="T66" fmla="*/ 6453 w 7574"/>
              <a:gd name="T67" fmla="*/ 1515 h 2433"/>
              <a:gd name="T68" fmla="*/ 5597 w 7574"/>
              <a:gd name="T69" fmla="*/ 1515 h 2433"/>
              <a:gd name="T70" fmla="*/ 7114 w 7574"/>
              <a:gd name="T71" fmla="*/ 0 h 2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74" h="2433">
                <a:moveTo>
                  <a:pt x="1498" y="0"/>
                </a:moveTo>
                <a:lnTo>
                  <a:pt x="2354" y="0"/>
                </a:lnTo>
                <a:lnTo>
                  <a:pt x="1520" y="834"/>
                </a:lnTo>
                <a:lnTo>
                  <a:pt x="664" y="834"/>
                </a:lnTo>
                <a:lnTo>
                  <a:pt x="1498" y="0"/>
                </a:lnTo>
                <a:close/>
                <a:moveTo>
                  <a:pt x="2434" y="0"/>
                </a:moveTo>
                <a:lnTo>
                  <a:pt x="3290" y="0"/>
                </a:lnTo>
                <a:lnTo>
                  <a:pt x="855" y="2433"/>
                </a:lnTo>
                <a:lnTo>
                  <a:pt x="0" y="2433"/>
                </a:lnTo>
                <a:lnTo>
                  <a:pt x="2434" y="0"/>
                </a:lnTo>
                <a:close/>
                <a:moveTo>
                  <a:pt x="3370" y="0"/>
                </a:moveTo>
                <a:lnTo>
                  <a:pt x="4226" y="0"/>
                </a:lnTo>
                <a:lnTo>
                  <a:pt x="2661" y="1564"/>
                </a:lnTo>
                <a:lnTo>
                  <a:pt x="1806" y="1564"/>
                </a:lnTo>
                <a:lnTo>
                  <a:pt x="3370" y="0"/>
                </a:lnTo>
                <a:close/>
                <a:moveTo>
                  <a:pt x="4306" y="0"/>
                </a:moveTo>
                <a:lnTo>
                  <a:pt x="5162" y="0"/>
                </a:lnTo>
                <a:lnTo>
                  <a:pt x="3046" y="2115"/>
                </a:lnTo>
                <a:lnTo>
                  <a:pt x="2190" y="2115"/>
                </a:lnTo>
                <a:lnTo>
                  <a:pt x="4306" y="0"/>
                </a:lnTo>
                <a:close/>
                <a:moveTo>
                  <a:pt x="5242" y="0"/>
                </a:moveTo>
                <a:lnTo>
                  <a:pt x="6098" y="0"/>
                </a:lnTo>
                <a:lnTo>
                  <a:pt x="4896" y="1201"/>
                </a:lnTo>
                <a:lnTo>
                  <a:pt x="4040" y="1201"/>
                </a:lnTo>
                <a:lnTo>
                  <a:pt x="5242" y="0"/>
                </a:lnTo>
                <a:close/>
                <a:moveTo>
                  <a:pt x="6177" y="0"/>
                </a:moveTo>
                <a:lnTo>
                  <a:pt x="7033" y="0"/>
                </a:lnTo>
                <a:lnTo>
                  <a:pt x="5123" y="1909"/>
                </a:lnTo>
                <a:lnTo>
                  <a:pt x="4267" y="1909"/>
                </a:lnTo>
                <a:lnTo>
                  <a:pt x="6177" y="0"/>
                </a:lnTo>
                <a:close/>
                <a:moveTo>
                  <a:pt x="7114" y="0"/>
                </a:moveTo>
                <a:lnTo>
                  <a:pt x="7574" y="0"/>
                </a:lnTo>
                <a:lnTo>
                  <a:pt x="7574" y="395"/>
                </a:lnTo>
                <a:lnTo>
                  <a:pt x="6453" y="1515"/>
                </a:lnTo>
                <a:lnTo>
                  <a:pt x="5597" y="1515"/>
                </a:lnTo>
                <a:lnTo>
                  <a:pt x="7114"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9981499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13A97B6-B4F7-63EF-AF4A-9A5C5CA98A4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FA24E410-E9C6-4BF9-8E6F-284D090E32B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AF8FBC72-7408-7AF5-2385-538E77F012A1}"/>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3499714A-2A7C-462D-5BBF-50AE940292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Picture Placeholder 2"/>
          <p:cNvSpPr>
            <a:spLocks noGrp="1"/>
          </p:cNvSpPr>
          <p:nvPr>
            <p:ph type="pic" sz="quarter" idx="10"/>
          </p:nvPr>
        </p:nvSpPr>
        <p:spPr>
          <a:xfrm>
            <a:off x="0" y="0"/>
            <a:ext cx="96012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3211314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21EAA8D-67FB-3AD3-7B19-9EECF3D3BB4D}"/>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878B2D1-D667-4CDD-BD30-656AAD06E6D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7C460C5-E202-C5C0-A256-720CEF846BC9}"/>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203A3444-1DE5-A6EF-B1AE-641188CB2DC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6698918" cy="669891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4279192" y="4287009"/>
            <a:ext cx="4798110" cy="479811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48089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09B67CA-454E-7420-BCA2-A2D484200CC4}"/>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A1C83EF-A7D3-4FE8-8C4A-182AF4C84EE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1D03279-61F1-320E-8A31-C4D2A9C5AAF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58AB4C2-D205-B931-B5E6-7774AAF599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2"/>
          <p:cNvSpPr>
            <a:spLocks noGrp="1"/>
          </p:cNvSpPr>
          <p:nvPr>
            <p:ph type="pic" sz="quarter" idx="12"/>
          </p:nvPr>
        </p:nvSpPr>
        <p:spPr>
          <a:xfrm>
            <a:off x="6907700"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9" name="Picture Placeholder 2"/>
          <p:cNvSpPr>
            <a:spLocks noGrp="1"/>
          </p:cNvSpPr>
          <p:nvPr>
            <p:ph type="pic" sz="quarter" idx="11"/>
          </p:nvPr>
        </p:nvSpPr>
        <p:spPr>
          <a:xfrm>
            <a:off x="-24384" y="0"/>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4" name="Picture Placeholder 2"/>
          <p:cNvSpPr>
            <a:spLocks noGrp="1"/>
          </p:cNvSpPr>
          <p:nvPr>
            <p:ph type="pic" sz="quarter" idx="13"/>
          </p:nvPr>
        </p:nvSpPr>
        <p:spPr>
          <a:xfrm>
            <a:off x="3441658"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5" name="Picture Placeholder 2"/>
          <p:cNvSpPr>
            <a:spLocks noGrp="1"/>
          </p:cNvSpPr>
          <p:nvPr>
            <p:ph type="pic" sz="quarter" idx="14"/>
          </p:nvPr>
        </p:nvSpPr>
        <p:spPr>
          <a:xfrm>
            <a:off x="-24384" y="342952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6" name="Picture Placeholder 2"/>
          <p:cNvSpPr>
            <a:spLocks noGrp="1"/>
          </p:cNvSpPr>
          <p:nvPr>
            <p:ph type="pic" sz="quarter" idx="15"/>
          </p:nvPr>
        </p:nvSpPr>
        <p:spPr>
          <a:xfrm>
            <a:off x="3441658"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7" name="Picture Placeholder 2"/>
          <p:cNvSpPr>
            <a:spLocks noGrp="1"/>
          </p:cNvSpPr>
          <p:nvPr>
            <p:ph type="pic" sz="quarter" idx="16"/>
          </p:nvPr>
        </p:nvSpPr>
        <p:spPr>
          <a:xfrm>
            <a:off x="-24384" y="6859059"/>
            <a:ext cx="3466042" cy="3429529"/>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409876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91CF50E-A71F-4029-A92A-2F6C387067E9}"/>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12A8E28-2E1B-4589-A25A-2C3006147249}"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86440100-2112-EF20-DF47-6F7607C40896}"/>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4363597-CF00-3A65-FDD3-808C76C448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Picture Placeholder 2"/>
          <p:cNvSpPr>
            <a:spLocks noGrp="1"/>
          </p:cNvSpPr>
          <p:nvPr>
            <p:ph type="pic" sz="quarter" idx="12"/>
          </p:nvPr>
        </p:nvSpPr>
        <p:spPr>
          <a:xfrm>
            <a:off x="1135917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3" name="Picture Placeholder 2"/>
          <p:cNvSpPr>
            <a:spLocks noGrp="1"/>
          </p:cNvSpPr>
          <p:nvPr>
            <p:ph type="pic" sz="quarter" idx="13"/>
          </p:nvPr>
        </p:nvSpPr>
        <p:spPr>
          <a:xfrm>
            <a:off x="9087336"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4" name="Picture Placeholder 2"/>
          <p:cNvSpPr>
            <a:spLocks noGrp="1"/>
          </p:cNvSpPr>
          <p:nvPr>
            <p:ph type="pic" sz="quarter" idx="14"/>
          </p:nvPr>
        </p:nvSpPr>
        <p:spPr>
          <a:xfrm>
            <a:off x="6815502"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5" name="Picture Placeholder 2"/>
          <p:cNvSpPr>
            <a:spLocks noGrp="1"/>
          </p:cNvSpPr>
          <p:nvPr>
            <p:ph type="pic" sz="quarter" idx="15"/>
          </p:nvPr>
        </p:nvSpPr>
        <p:spPr>
          <a:xfrm>
            <a:off x="4543668"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6" name="Picture Placeholder 2"/>
          <p:cNvSpPr>
            <a:spLocks noGrp="1"/>
          </p:cNvSpPr>
          <p:nvPr>
            <p:ph type="pic" sz="quarter" idx="16"/>
          </p:nvPr>
        </p:nvSpPr>
        <p:spPr>
          <a:xfrm>
            <a:off x="2271834"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7" name="Picture Placeholder 2"/>
          <p:cNvSpPr>
            <a:spLocks noGrp="1"/>
          </p:cNvSpPr>
          <p:nvPr>
            <p:ph type="pic" sz="quarter" idx="17"/>
          </p:nvPr>
        </p:nvSpPr>
        <p:spPr>
          <a:xfrm>
            <a:off x="0" y="0"/>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0" name="Picture Placeholder 2"/>
          <p:cNvSpPr>
            <a:spLocks noGrp="1"/>
          </p:cNvSpPr>
          <p:nvPr>
            <p:ph type="pic" sz="quarter" idx="19"/>
          </p:nvPr>
        </p:nvSpPr>
        <p:spPr>
          <a:xfrm>
            <a:off x="9087336"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1" name="Picture Placeholder 2"/>
          <p:cNvSpPr>
            <a:spLocks noGrp="1"/>
          </p:cNvSpPr>
          <p:nvPr>
            <p:ph type="pic" sz="quarter" idx="20"/>
          </p:nvPr>
        </p:nvSpPr>
        <p:spPr>
          <a:xfrm>
            <a:off x="6815502"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2" name="Picture Placeholder 2"/>
          <p:cNvSpPr>
            <a:spLocks noGrp="1"/>
          </p:cNvSpPr>
          <p:nvPr>
            <p:ph type="pic" sz="quarter" idx="21"/>
          </p:nvPr>
        </p:nvSpPr>
        <p:spPr>
          <a:xfrm>
            <a:off x="4543668"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3" name="Picture Placeholder 2"/>
          <p:cNvSpPr>
            <a:spLocks noGrp="1"/>
          </p:cNvSpPr>
          <p:nvPr>
            <p:ph type="pic" sz="quarter" idx="22"/>
          </p:nvPr>
        </p:nvSpPr>
        <p:spPr>
          <a:xfrm>
            <a:off x="2271834"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4" name="Picture Placeholder 2"/>
          <p:cNvSpPr>
            <a:spLocks noGrp="1"/>
          </p:cNvSpPr>
          <p:nvPr>
            <p:ph type="pic" sz="quarter" idx="23"/>
          </p:nvPr>
        </p:nvSpPr>
        <p:spPr>
          <a:xfrm>
            <a:off x="0" y="2247901"/>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7" name="Picture Placeholder 2"/>
          <p:cNvSpPr>
            <a:spLocks noGrp="1"/>
          </p:cNvSpPr>
          <p:nvPr>
            <p:ph type="pic" sz="quarter" idx="25"/>
          </p:nvPr>
        </p:nvSpPr>
        <p:spPr>
          <a:xfrm>
            <a:off x="4543668"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8" name="Picture Placeholder 2"/>
          <p:cNvSpPr>
            <a:spLocks noGrp="1"/>
          </p:cNvSpPr>
          <p:nvPr>
            <p:ph type="pic" sz="quarter" idx="26"/>
          </p:nvPr>
        </p:nvSpPr>
        <p:spPr>
          <a:xfrm>
            <a:off x="2271834"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59" name="Picture Placeholder 2"/>
          <p:cNvSpPr>
            <a:spLocks noGrp="1"/>
          </p:cNvSpPr>
          <p:nvPr>
            <p:ph type="pic" sz="quarter" idx="27"/>
          </p:nvPr>
        </p:nvSpPr>
        <p:spPr>
          <a:xfrm>
            <a:off x="0" y="4495802"/>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0" name="Picture Placeholder 2"/>
          <p:cNvSpPr>
            <a:spLocks noGrp="1"/>
          </p:cNvSpPr>
          <p:nvPr>
            <p:ph type="pic" sz="quarter" idx="28"/>
          </p:nvPr>
        </p:nvSpPr>
        <p:spPr>
          <a:xfrm>
            <a:off x="0" y="6743703"/>
            <a:ext cx="2271834" cy="2247901"/>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00230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331FC49D-7269-C497-A90A-B0F719CD2DA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CAD7A079-98EE-477F-8EE3-DB0782747CB7}"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32FBA511-5DEC-516C-2C20-D8F28279501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EF51BC64-D9A8-1EDA-FF8E-012FB0634DF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076448"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6052354" y="0"/>
            <a:ext cx="3975907"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712316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Blank">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93AC4E60-7783-764F-1034-132F122B8B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55473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C6EB360-0A37-706B-030D-29E78C3F1162}"/>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99FBE2C-7BA0-4879-B380-755136193BFF}"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1F895850-0D9E-6C7C-6060-CE14E41A1469}"/>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2ED22954-4F98-36F2-1F0F-4437991A21D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2457449" y="0"/>
            <a:ext cx="5485374"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6" name="Picture Placeholder 2"/>
          <p:cNvSpPr>
            <a:spLocks noGrp="1"/>
          </p:cNvSpPr>
          <p:nvPr>
            <p:ph type="pic" sz="quarter" idx="11"/>
          </p:nvPr>
        </p:nvSpPr>
        <p:spPr>
          <a:xfrm>
            <a:off x="0" y="0"/>
            <a:ext cx="2457448"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007972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8BA4A3F-4E07-7E22-EE2F-1F4322232E5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453408F-D34A-44FC-811C-492EB034173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844EBE48-2860-7A94-DBC2-78912D3CD90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623B75E7-A539-EB0A-F7CC-8CCE7C911AF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0"/>
          </p:nvPr>
        </p:nvSpPr>
        <p:spPr>
          <a:xfrm>
            <a:off x="0" y="0"/>
            <a:ext cx="7942823"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757635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EA16212E-5F6B-5C8C-66B2-062DA0444C9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8180310" y="0"/>
            <a:ext cx="10107690" cy="10288588"/>
          </a:xfrm>
          <a:custGeom>
            <a:avLst/>
            <a:gdLst>
              <a:gd name="T0" fmla="*/ 4469 w 4469"/>
              <a:gd name="T1" fmla="*/ 4552 h 4552"/>
              <a:gd name="T2" fmla="*/ 3879 w 4469"/>
              <a:gd name="T3" fmla="*/ 4552 h 4552"/>
              <a:gd name="T4" fmla="*/ 1610 w 4469"/>
              <a:gd name="T5" fmla="*/ 2276 h 4552"/>
              <a:gd name="T6" fmla="*/ 3879 w 4469"/>
              <a:gd name="T7" fmla="*/ 0 h 4552"/>
              <a:gd name="T8" fmla="*/ 4469 w 4469"/>
              <a:gd name="T9" fmla="*/ 0 h 4552"/>
              <a:gd name="T10" fmla="*/ 4469 w 4469"/>
              <a:gd name="T11" fmla="*/ 4552 h 4552"/>
              <a:gd name="T12" fmla="*/ 3799 w 4469"/>
              <a:gd name="T13" fmla="*/ 4552 h 4552"/>
              <a:gd name="T14" fmla="*/ 2269 w 4469"/>
              <a:gd name="T15" fmla="*/ 4552 h 4552"/>
              <a:gd name="T16" fmla="*/ 806 w 4469"/>
              <a:gd name="T17" fmla="*/ 3084 h 4552"/>
              <a:gd name="T18" fmla="*/ 1571 w 4469"/>
              <a:gd name="T19" fmla="*/ 2316 h 4552"/>
              <a:gd name="T20" fmla="*/ 3799 w 4469"/>
              <a:gd name="T21" fmla="*/ 4552 h 4552"/>
              <a:gd name="T22" fmla="*/ 2269 w 4469"/>
              <a:gd name="T23" fmla="*/ 0 h 4552"/>
              <a:gd name="T24" fmla="*/ 3799 w 4469"/>
              <a:gd name="T25" fmla="*/ 0 h 4552"/>
              <a:gd name="T26" fmla="*/ 1571 w 4469"/>
              <a:gd name="T27" fmla="*/ 2236 h 4552"/>
              <a:gd name="T28" fmla="*/ 806 w 4469"/>
              <a:gd name="T29" fmla="*/ 1468 h 4552"/>
              <a:gd name="T30" fmla="*/ 2269 w 4469"/>
              <a:gd name="T31" fmla="*/ 0 h 4552"/>
              <a:gd name="T32" fmla="*/ 0 w 4469"/>
              <a:gd name="T33" fmla="*/ 2276 h 4552"/>
              <a:gd name="T34" fmla="*/ 765 w 4469"/>
              <a:gd name="T35" fmla="*/ 1508 h 4552"/>
              <a:gd name="T36" fmla="*/ 1531 w 4469"/>
              <a:gd name="T37" fmla="*/ 2276 h 4552"/>
              <a:gd name="T38" fmla="*/ 765 w 4469"/>
              <a:gd name="T39" fmla="*/ 3044 h 4552"/>
              <a:gd name="T40" fmla="*/ 0 w 4469"/>
              <a:gd name="T41" fmla="*/ 2276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9" h="4552">
                <a:moveTo>
                  <a:pt x="4469" y="4552"/>
                </a:moveTo>
                <a:lnTo>
                  <a:pt x="3879" y="4552"/>
                </a:lnTo>
                <a:lnTo>
                  <a:pt x="1610" y="2276"/>
                </a:lnTo>
                <a:lnTo>
                  <a:pt x="3879" y="0"/>
                </a:lnTo>
                <a:lnTo>
                  <a:pt x="4469" y="0"/>
                </a:lnTo>
                <a:lnTo>
                  <a:pt x="4469" y="4552"/>
                </a:lnTo>
                <a:close/>
                <a:moveTo>
                  <a:pt x="3799" y="4552"/>
                </a:moveTo>
                <a:lnTo>
                  <a:pt x="2269" y="4552"/>
                </a:lnTo>
                <a:lnTo>
                  <a:pt x="806" y="3084"/>
                </a:lnTo>
                <a:lnTo>
                  <a:pt x="1571" y="2316"/>
                </a:lnTo>
                <a:lnTo>
                  <a:pt x="3799" y="4552"/>
                </a:lnTo>
                <a:close/>
                <a:moveTo>
                  <a:pt x="2269" y="0"/>
                </a:moveTo>
                <a:lnTo>
                  <a:pt x="3799" y="0"/>
                </a:lnTo>
                <a:lnTo>
                  <a:pt x="1571" y="2236"/>
                </a:lnTo>
                <a:lnTo>
                  <a:pt x="806" y="1468"/>
                </a:lnTo>
                <a:lnTo>
                  <a:pt x="2269" y="0"/>
                </a:lnTo>
                <a:close/>
                <a:moveTo>
                  <a:pt x="0" y="2276"/>
                </a:moveTo>
                <a:lnTo>
                  <a:pt x="765" y="1508"/>
                </a:lnTo>
                <a:lnTo>
                  <a:pt x="1531" y="2276"/>
                </a:lnTo>
                <a:lnTo>
                  <a:pt x="765" y="3044"/>
                </a:lnTo>
                <a:lnTo>
                  <a:pt x="0" y="227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8590928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90493A5A-D017-A501-EC5E-9489CC13297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7841126" y="0"/>
            <a:ext cx="10446874" cy="10288588"/>
          </a:xfrm>
          <a:custGeom>
            <a:avLst/>
            <a:gdLst>
              <a:gd name="T0" fmla="*/ 4619 w 4619"/>
              <a:gd name="T1" fmla="*/ 4552 h 4552"/>
              <a:gd name="T2" fmla="*/ 4241 w 4619"/>
              <a:gd name="T3" fmla="*/ 4552 h 4552"/>
              <a:gd name="T4" fmla="*/ 1972 w 4619"/>
              <a:gd name="T5" fmla="*/ 2276 h 4552"/>
              <a:gd name="T6" fmla="*/ 4241 w 4619"/>
              <a:gd name="T7" fmla="*/ 0 h 4552"/>
              <a:gd name="T8" fmla="*/ 4619 w 4619"/>
              <a:gd name="T9" fmla="*/ 0 h 4552"/>
              <a:gd name="T10" fmla="*/ 4619 w 4619"/>
              <a:gd name="T11" fmla="*/ 4552 h 4552"/>
              <a:gd name="T12" fmla="*/ 986 w 4619"/>
              <a:gd name="T13" fmla="*/ 3265 h 4552"/>
              <a:gd name="T14" fmla="*/ 1932 w 4619"/>
              <a:gd name="T15" fmla="*/ 2316 h 4552"/>
              <a:gd name="T16" fmla="*/ 2879 w 4619"/>
              <a:gd name="T17" fmla="*/ 3265 h 4552"/>
              <a:gd name="T18" fmla="*/ 1932 w 4619"/>
              <a:gd name="T19" fmla="*/ 4214 h 4552"/>
              <a:gd name="T20" fmla="*/ 986 w 4619"/>
              <a:gd name="T21" fmla="*/ 3265 h 4552"/>
              <a:gd name="T22" fmla="*/ 0 w 4619"/>
              <a:gd name="T23" fmla="*/ 2276 h 4552"/>
              <a:gd name="T24" fmla="*/ 946 w 4619"/>
              <a:gd name="T25" fmla="*/ 1327 h 4552"/>
              <a:gd name="T26" fmla="*/ 1893 w 4619"/>
              <a:gd name="T27" fmla="*/ 2276 h 4552"/>
              <a:gd name="T28" fmla="*/ 946 w 4619"/>
              <a:gd name="T29" fmla="*/ 3225 h 4552"/>
              <a:gd name="T30" fmla="*/ 0 w 4619"/>
              <a:gd name="T31" fmla="*/ 2276 h 4552"/>
              <a:gd name="T32" fmla="*/ 986 w 4619"/>
              <a:gd name="T33" fmla="*/ 1287 h 4552"/>
              <a:gd name="T34" fmla="*/ 1932 w 4619"/>
              <a:gd name="T35" fmla="*/ 338 h 4552"/>
              <a:gd name="T36" fmla="*/ 2879 w 4619"/>
              <a:gd name="T37" fmla="*/ 1287 h 4552"/>
              <a:gd name="T38" fmla="*/ 1932 w 4619"/>
              <a:gd name="T39" fmla="*/ 2236 h 4552"/>
              <a:gd name="T40" fmla="*/ 986 w 4619"/>
              <a:gd name="T41" fmla="*/ 1287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19" h="4552">
                <a:moveTo>
                  <a:pt x="4619" y="4552"/>
                </a:moveTo>
                <a:lnTo>
                  <a:pt x="4241" y="4552"/>
                </a:lnTo>
                <a:lnTo>
                  <a:pt x="1972" y="2276"/>
                </a:lnTo>
                <a:lnTo>
                  <a:pt x="4241" y="0"/>
                </a:lnTo>
                <a:lnTo>
                  <a:pt x="4619" y="0"/>
                </a:lnTo>
                <a:lnTo>
                  <a:pt x="4619" y="4552"/>
                </a:lnTo>
                <a:close/>
                <a:moveTo>
                  <a:pt x="986" y="3265"/>
                </a:moveTo>
                <a:lnTo>
                  <a:pt x="1932" y="2316"/>
                </a:lnTo>
                <a:lnTo>
                  <a:pt x="2879" y="3265"/>
                </a:lnTo>
                <a:lnTo>
                  <a:pt x="1932" y="4214"/>
                </a:lnTo>
                <a:lnTo>
                  <a:pt x="986" y="3265"/>
                </a:lnTo>
                <a:close/>
                <a:moveTo>
                  <a:pt x="0" y="2276"/>
                </a:moveTo>
                <a:lnTo>
                  <a:pt x="946" y="1327"/>
                </a:lnTo>
                <a:lnTo>
                  <a:pt x="1893" y="2276"/>
                </a:lnTo>
                <a:lnTo>
                  <a:pt x="946" y="3225"/>
                </a:lnTo>
                <a:lnTo>
                  <a:pt x="0" y="2276"/>
                </a:lnTo>
                <a:close/>
                <a:moveTo>
                  <a:pt x="986" y="1287"/>
                </a:moveTo>
                <a:lnTo>
                  <a:pt x="1932" y="338"/>
                </a:lnTo>
                <a:lnTo>
                  <a:pt x="2879" y="1287"/>
                </a:lnTo>
                <a:lnTo>
                  <a:pt x="1932" y="2236"/>
                </a:lnTo>
                <a:lnTo>
                  <a:pt x="986" y="1287"/>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2442722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A1772DA-8484-34B9-BDEE-C0D0FF7649E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80D1B7A-D518-4FA8-AF55-849BDBD1B00A}"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C4120EFC-DBED-E5D5-6D66-B9367097C95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347AC62D-AF05-72B6-E28C-C7E0EEBF8F8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0" y="0"/>
            <a:ext cx="14831526" cy="10288588"/>
          </a:xfrm>
          <a:custGeom>
            <a:avLst/>
            <a:gdLst>
              <a:gd name="T0" fmla="*/ 0 w 3711"/>
              <a:gd name="T1" fmla="*/ 0 h 3236"/>
              <a:gd name="T2" fmla="*/ 319 w 3711"/>
              <a:gd name="T3" fmla="*/ 557 h 3236"/>
              <a:gd name="T4" fmla="*/ 640 w 3711"/>
              <a:gd name="T5" fmla="*/ 0 h 3236"/>
              <a:gd name="T6" fmla="*/ 0 w 3711"/>
              <a:gd name="T7" fmla="*/ 0 h 3236"/>
              <a:gd name="T8" fmla="*/ 349 w 3711"/>
              <a:gd name="T9" fmla="*/ 608 h 3236"/>
              <a:gd name="T10" fmla="*/ 625 w 3711"/>
              <a:gd name="T11" fmla="*/ 1089 h 3236"/>
              <a:gd name="T12" fmla="*/ 1252 w 3711"/>
              <a:gd name="T13" fmla="*/ 0 h 3236"/>
              <a:gd name="T14" fmla="*/ 699 w 3711"/>
              <a:gd name="T15" fmla="*/ 0 h 3236"/>
              <a:gd name="T16" fmla="*/ 349 w 3711"/>
              <a:gd name="T17" fmla="*/ 608 h 3236"/>
              <a:gd name="T18" fmla="*/ 654 w 3711"/>
              <a:gd name="T19" fmla="*/ 1140 h 3236"/>
              <a:gd name="T20" fmla="*/ 930 w 3711"/>
              <a:gd name="T21" fmla="*/ 1621 h 3236"/>
              <a:gd name="T22" fmla="*/ 1863 w 3711"/>
              <a:gd name="T23" fmla="*/ 0 h 3236"/>
              <a:gd name="T24" fmla="*/ 1310 w 3711"/>
              <a:gd name="T25" fmla="*/ 0 h 3236"/>
              <a:gd name="T26" fmla="*/ 654 w 3711"/>
              <a:gd name="T27" fmla="*/ 1140 h 3236"/>
              <a:gd name="T28" fmla="*/ 959 w 3711"/>
              <a:gd name="T29" fmla="*/ 1672 h 3236"/>
              <a:gd name="T30" fmla="*/ 1235 w 3711"/>
              <a:gd name="T31" fmla="*/ 2153 h 3236"/>
              <a:gd name="T32" fmla="*/ 2475 w 3711"/>
              <a:gd name="T33" fmla="*/ 0 h 3236"/>
              <a:gd name="T34" fmla="*/ 1921 w 3711"/>
              <a:gd name="T35" fmla="*/ 0 h 3236"/>
              <a:gd name="T36" fmla="*/ 959 w 3711"/>
              <a:gd name="T37" fmla="*/ 1672 h 3236"/>
              <a:gd name="T38" fmla="*/ 1265 w 3711"/>
              <a:gd name="T39" fmla="*/ 2204 h 3236"/>
              <a:gd name="T40" fmla="*/ 1541 w 3711"/>
              <a:gd name="T41" fmla="*/ 2685 h 3236"/>
              <a:gd name="T42" fmla="*/ 3086 w 3711"/>
              <a:gd name="T43" fmla="*/ 0 h 3236"/>
              <a:gd name="T44" fmla="*/ 2533 w 3711"/>
              <a:gd name="T45" fmla="*/ 0 h 3236"/>
              <a:gd name="T46" fmla="*/ 1265 w 3711"/>
              <a:gd name="T47" fmla="*/ 2204 h 3236"/>
              <a:gd name="T48" fmla="*/ 1569 w 3711"/>
              <a:gd name="T49" fmla="*/ 2736 h 3236"/>
              <a:gd name="T50" fmla="*/ 1856 w 3711"/>
              <a:gd name="T51" fmla="*/ 3236 h 3236"/>
              <a:gd name="T52" fmla="*/ 3711 w 3711"/>
              <a:gd name="T53" fmla="*/ 0 h 3236"/>
              <a:gd name="T54" fmla="*/ 3144 w 3711"/>
              <a:gd name="T55" fmla="*/ 0 h 3236"/>
              <a:gd name="T56" fmla="*/ 1569 w 3711"/>
              <a:gd name="T57" fmla="*/ 2736 h 3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11" h="3236">
                <a:moveTo>
                  <a:pt x="0" y="0"/>
                </a:moveTo>
                <a:lnTo>
                  <a:pt x="319" y="557"/>
                </a:lnTo>
                <a:lnTo>
                  <a:pt x="640" y="0"/>
                </a:lnTo>
                <a:lnTo>
                  <a:pt x="0" y="0"/>
                </a:lnTo>
                <a:close/>
                <a:moveTo>
                  <a:pt x="349" y="608"/>
                </a:moveTo>
                <a:lnTo>
                  <a:pt x="625" y="1089"/>
                </a:lnTo>
                <a:lnTo>
                  <a:pt x="1252" y="0"/>
                </a:lnTo>
                <a:lnTo>
                  <a:pt x="699" y="0"/>
                </a:lnTo>
                <a:lnTo>
                  <a:pt x="349" y="608"/>
                </a:lnTo>
                <a:close/>
                <a:moveTo>
                  <a:pt x="654" y="1140"/>
                </a:moveTo>
                <a:lnTo>
                  <a:pt x="930" y="1621"/>
                </a:lnTo>
                <a:lnTo>
                  <a:pt x="1863" y="0"/>
                </a:lnTo>
                <a:lnTo>
                  <a:pt x="1310" y="0"/>
                </a:lnTo>
                <a:lnTo>
                  <a:pt x="654" y="1140"/>
                </a:lnTo>
                <a:close/>
                <a:moveTo>
                  <a:pt x="959" y="1672"/>
                </a:moveTo>
                <a:lnTo>
                  <a:pt x="1235" y="2153"/>
                </a:lnTo>
                <a:lnTo>
                  <a:pt x="2475" y="0"/>
                </a:lnTo>
                <a:lnTo>
                  <a:pt x="1921" y="0"/>
                </a:lnTo>
                <a:lnTo>
                  <a:pt x="959" y="1672"/>
                </a:lnTo>
                <a:close/>
                <a:moveTo>
                  <a:pt x="1265" y="2204"/>
                </a:moveTo>
                <a:lnTo>
                  <a:pt x="1541" y="2685"/>
                </a:lnTo>
                <a:lnTo>
                  <a:pt x="3086" y="0"/>
                </a:lnTo>
                <a:lnTo>
                  <a:pt x="2533" y="0"/>
                </a:lnTo>
                <a:lnTo>
                  <a:pt x="1265" y="2204"/>
                </a:lnTo>
                <a:close/>
                <a:moveTo>
                  <a:pt x="1569" y="2736"/>
                </a:moveTo>
                <a:lnTo>
                  <a:pt x="1856" y="3236"/>
                </a:lnTo>
                <a:lnTo>
                  <a:pt x="3711" y="0"/>
                </a:lnTo>
                <a:lnTo>
                  <a:pt x="3144" y="0"/>
                </a:lnTo>
                <a:lnTo>
                  <a:pt x="1569" y="273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775715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96ECBE9F-7B74-7B24-2A7B-8C9E696814B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1D03DECF-9E8D-4443-880B-54D920AD0C9C}"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7562EB5C-4D90-32D6-EB66-EDF9C07F4A8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701BE45-2777-5EB1-B880-387BC1C739B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p:cNvSpPr>
          <p:nvPr>
            <p:ph type="pic" sz="quarter" idx="10"/>
          </p:nvPr>
        </p:nvSpPr>
        <p:spPr bwMode="auto">
          <a:xfrm>
            <a:off x="-1" y="0"/>
            <a:ext cx="11799269" cy="10288588"/>
          </a:xfrm>
          <a:custGeom>
            <a:avLst/>
            <a:gdLst>
              <a:gd name="connsiteX0" fmla="*/ 2182082 w 8389157"/>
              <a:gd name="connsiteY0" fmla="*/ 3719723 h 7315076"/>
              <a:gd name="connsiteX1" fmla="*/ 6229680 w 8389157"/>
              <a:gd name="connsiteY1" fmla="*/ 3719723 h 7315076"/>
              <a:gd name="connsiteX2" fmla="*/ 4205881 w 8389157"/>
              <a:gd name="connsiteY2" fmla="*/ 7315076 h 7315076"/>
              <a:gd name="connsiteX3" fmla="*/ 4194578 w 8389157"/>
              <a:gd name="connsiteY3" fmla="*/ 0 h 7315076"/>
              <a:gd name="connsiteX4" fmla="*/ 6218377 w 8389157"/>
              <a:gd name="connsiteY4" fmla="*/ 3595353 h 7315076"/>
              <a:gd name="connsiteX5" fmla="*/ 2170779 w 8389157"/>
              <a:gd name="connsiteY5" fmla="*/ 3595353 h 7315076"/>
              <a:gd name="connsiteX6" fmla="*/ 0 w 8389157"/>
              <a:gd name="connsiteY6" fmla="*/ 0 h 7315076"/>
              <a:gd name="connsiteX7" fmla="*/ 4058908 w 8389157"/>
              <a:gd name="connsiteY7" fmla="*/ 0 h 7315076"/>
              <a:gd name="connsiteX8" fmla="*/ 2028321 w 8389157"/>
              <a:gd name="connsiteY8" fmla="*/ 3595353 h 7315076"/>
              <a:gd name="connsiteX9" fmla="*/ 4330249 w 8389157"/>
              <a:gd name="connsiteY9" fmla="*/ 0 h 7315076"/>
              <a:gd name="connsiteX10" fmla="*/ 8389157 w 8389157"/>
              <a:gd name="connsiteY10" fmla="*/ 0 h 7315076"/>
              <a:gd name="connsiteX11" fmla="*/ 6358570 w 8389157"/>
              <a:gd name="connsiteY11" fmla="*/ 3595353 h 7315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389157" h="7315076">
                <a:moveTo>
                  <a:pt x="2182082" y="3719723"/>
                </a:moveTo>
                <a:lnTo>
                  <a:pt x="6229680" y="3719723"/>
                </a:lnTo>
                <a:lnTo>
                  <a:pt x="4205881" y="7315076"/>
                </a:lnTo>
                <a:close/>
                <a:moveTo>
                  <a:pt x="4194578" y="0"/>
                </a:moveTo>
                <a:lnTo>
                  <a:pt x="6218377" y="3595353"/>
                </a:lnTo>
                <a:lnTo>
                  <a:pt x="2170779" y="3595353"/>
                </a:lnTo>
                <a:close/>
                <a:moveTo>
                  <a:pt x="0" y="0"/>
                </a:moveTo>
                <a:lnTo>
                  <a:pt x="4058908" y="0"/>
                </a:lnTo>
                <a:lnTo>
                  <a:pt x="2028321" y="3595353"/>
                </a:lnTo>
                <a:close/>
                <a:moveTo>
                  <a:pt x="4330249" y="0"/>
                </a:moveTo>
                <a:lnTo>
                  <a:pt x="8389157" y="0"/>
                </a:lnTo>
                <a:lnTo>
                  <a:pt x="6358570" y="359535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6042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638EEB2-F1FD-81BC-10F3-0682A4A04351}"/>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9DF2FE8-5464-4840-9633-292BA62F8E1B}"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17EF163A-B8A8-9002-5036-B58FC931B4C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DEEE9EC4-65C8-D689-9A3D-EFC4C9A90C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10460736" y="2301970"/>
            <a:ext cx="7827263" cy="7986618"/>
          </a:xfrm>
          <a:custGeom>
            <a:avLst/>
            <a:gdLst>
              <a:gd name="T0" fmla="*/ 2840 w 4177"/>
              <a:gd name="T1" fmla="*/ 704 h 4262"/>
              <a:gd name="T2" fmla="*/ 2804 w 4177"/>
              <a:gd name="T3" fmla="*/ 586 h 4262"/>
              <a:gd name="T4" fmla="*/ 2798 w 4177"/>
              <a:gd name="T5" fmla="*/ 465 h 4262"/>
              <a:gd name="T6" fmla="*/ 2820 w 4177"/>
              <a:gd name="T7" fmla="*/ 348 h 4262"/>
              <a:gd name="T8" fmla="*/ 2870 w 4177"/>
              <a:gd name="T9" fmla="*/ 237 h 4262"/>
              <a:gd name="T10" fmla="*/ 2946 w 4177"/>
              <a:gd name="T11" fmla="*/ 142 h 4262"/>
              <a:gd name="T12" fmla="*/ 3045 w 4177"/>
              <a:gd name="T13" fmla="*/ 67 h 4262"/>
              <a:gd name="T14" fmla="*/ 3160 w 4177"/>
              <a:gd name="T15" fmla="*/ 18 h 4262"/>
              <a:gd name="T16" fmla="*/ 3280 w 4177"/>
              <a:gd name="T17" fmla="*/ 0 h 4262"/>
              <a:gd name="T18" fmla="*/ 3400 w 4177"/>
              <a:gd name="T19" fmla="*/ 11 h 4262"/>
              <a:gd name="T20" fmla="*/ 3513 w 4177"/>
              <a:gd name="T21" fmla="*/ 51 h 4262"/>
              <a:gd name="T22" fmla="*/ 3613 w 4177"/>
              <a:gd name="T23" fmla="*/ 116 h 4262"/>
              <a:gd name="T24" fmla="*/ 3698 w 4177"/>
              <a:gd name="T25" fmla="*/ 207 h 4262"/>
              <a:gd name="T26" fmla="*/ 4177 w 4177"/>
              <a:gd name="T27" fmla="*/ 4262 h 4262"/>
              <a:gd name="T28" fmla="*/ 2441 w 4177"/>
              <a:gd name="T29" fmla="*/ 2118 h 4262"/>
              <a:gd name="T30" fmla="*/ 2411 w 4177"/>
              <a:gd name="T31" fmla="*/ 1999 h 4262"/>
              <a:gd name="T32" fmla="*/ 2411 w 4177"/>
              <a:gd name="T33" fmla="*/ 1878 h 4262"/>
              <a:gd name="T34" fmla="*/ 2439 w 4177"/>
              <a:gd name="T35" fmla="*/ 1761 h 4262"/>
              <a:gd name="T36" fmla="*/ 2495 w 4177"/>
              <a:gd name="T37" fmla="*/ 1654 h 4262"/>
              <a:gd name="T38" fmla="*/ 2574 w 4177"/>
              <a:gd name="T39" fmla="*/ 1562 h 4262"/>
              <a:gd name="T40" fmla="*/ 2679 w 4177"/>
              <a:gd name="T41" fmla="*/ 1491 h 4262"/>
              <a:gd name="T42" fmla="*/ 2796 w 4177"/>
              <a:gd name="T43" fmla="*/ 1449 h 4262"/>
              <a:gd name="T44" fmla="*/ 2916 w 4177"/>
              <a:gd name="T45" fmla="*/ 1437 h 4262"/>
              <a:gd name="T46" fmla="*/ 3034 w 4177"/>
              <a:gd name="T47" fmla="*/ 1454 h 4262"/>
              <a:gd name="T48" fmla="*/ 3145 w 4177"/>
              <a:gd name="T49" fmla="*/ 1498 h 4262"/>
              <a:gd name="T50" fmla="*/ 3243 w 4177"/>
              <a:gd name="T51" fmla="*/ 1569 h 4262"/>
              <a:gd name="T52" fmla="*/ 3323 w 4177"/>
              <a:gd name="T53" fmla="*/ 1664 h 4262"/>
              <a:gd name="T54" fmla="*/ 641 w 4177"/>
              <a:gd name="T55" fmla="*/ 1114 h 4262"/>
              <a:gd name="T56" fmla="*/ 593 w 4177"/>
              <a:gd name="T57" fmla="*/ 997 h 4262"/>
              <a:gd name="T58" fmla="*/ 575 w 4177"/>
              <a:gd name="T59" fmla="*/ 877 h 4262"/>
              <a:gd name="T60" fmla="*/ 586 w 4177"/>
              <a:gd name="T61" fmla="*/ 758 h 4262"/>
              <a:gd name="T62" fmla="*/ 625 w 4177"/>
              <a:gd name="T63" fmla="*/ 644 h 4262"/>
              <a:gd name="T64" fmla="*/ 690 w 4177"/>
              <a:gd name="T65" fmla="*/ 543 h 4262"/>
              <a:gd name="T66" fmla="*/ 781 w 4177"/>
              <a:gd name="T67" fmla="*/ 458 h 4262"/>
              <a:gd name="T68" fmla="*/ 892 w 4177"/>
              <a:gd name="T69" fmla="*/ 397 h 4262"/>
              <a:gd name="T70" fmla="*/ 1011 w 4177"/>
              <a:gd name="T71" fmla="*/ 368 h 4262"/>
              <a:gd name="T72" fmla="*/ 1130 w 4177"/>
              <a:gd name="T73" fmla="*/ 368 h 4262"/>
              <a:gd name="T74" fmla="*/ 1246 w 4177"/>
              <a:gd name="T75" fmla="*/ 396 h 4262"/>
              <a:gd name="T76" fmla="*/ 1353 w 4177"/>
              <a:gd name="T77" fmla="*/ 451 h 4262"/>
              <a:gd name="T78" fmla="*/ 1445 w 4177"/>
              <a:gd name="T79" fmla="*/ 532 h 4262"/>
              <a:gd name="T80" fmla="*/ 3602 w 4177"/>
              <a:gd name="T81" fmla="*/ 4262 h 4262"/>
              <a:gd name="T82" fmla="*/ 42 w 4177"/>
              <a:gd name="T83" fmla="*/ 2181 h 4262"/>
              <a:gd name="T84" fmla="*/ 7 w 4177"/>
              <a:gd name="T85" fmla="*/ 2062 h 4262"/>
              <a:gd name="T86" fmla="*/ 1 w 4177"/>
              <a:gd name="T87" fmla="*/ 1941 h 4262"/>
              <a:gd name="T88" fmla="*/ 23 w 4177"/>
              <a:gd name="T89" fmla="*/ 1824 h 4262"/>
              <a:gd name="T90" fmla="*/ 73 w 4177"/>
              <a:gd name="T91" fmla="*/ 1715 h 4262"/>
              <a:gd name="T92" fmla="*/ 148 w 4177"/>
              <a:gd name="T93" fmla="*/ 1619 h 4262"/>
              <a:gd name="T94" fmla="*/ 247 w 4177"/>
              <a:gd name="T95" fmla="*/ 1543 h 4262"/>
              <a:gd name="T96" fmla="*/ 363 w 4177"/>
              <a:gd name="T97" fmla="*/ 1494 h 4262"/>
              <a:gd name="T98" fmla="*/ 483 w 4177"/>
              <a:gd name="T99" fmla="*/ 1476 h 4262"/>
              <a:gd name="T100" fmla="*/ 602 w 4177"/>
              <a:gd name="T101" fmla="*/ 1488 h 4262"/>
              <a:gd name="T102" fmla="*/ 716 w 4177"/>
              <a:gd name="T103" fmla="*/ 1527 h 4262"/>
              <a:gd name="T104" fmla="*/ 816 w 4177"/>
              <a:gd name="T105" fmla="*/ 1592 h 4262"/>
              <a:gd name="T106" fmla="*/ 901 w 4177"/>
              <a:gd name="T107" fmla="*/ 1683 h 4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177" h="4262">
                <a:moveTo>
                  <a:pt x="4177" y="1036"/>
                </a:moveTo>
                <a:lnTo>
                  <a:pt x="4177" y="3034"/>
                </a:lnTo>
                <a:lnTo>
                  <a:pt x="2863" y="749"/>
                </a:lnTo>
                <a:lnTo>
                  <a:pt x="2850" y="727"/>
                </a:lnTo>
                <a:lnTo>
                  <a:pt x="2840" y="704"/>
                </a:lnTo>
                <a:lnTo>
                  <a:pt x="2830" y="681"/>
                </a:lnTo>
                <a:lnTo>
                  <a:pt x="2822" y="657"/>
                </a:lnTo>
                <a:lnTo>
                  <a:pt x="2814" y="634"/>
                </a:lnTo>
                <a:lnTo>
                  <a:pt x="2808" y="609"/>
                </a:lnTo>
                <a:lnTo>
                  <a:pt x="2804" y="586"/>
                </a:lnTo>
                <a:lnTo>
                  <a:pt x="2800" y="562"/>
                </a:lnTo>
                <a:lnTo>
                  <a:pt x="2798" y="538"/>
                </a:lnTo>
                <a:lnTo>
                  <a:pt x="2797" y="513"/>
                </a:lnTo>
                <a:lnTo>
                  <a:pt x="2797" y="489"/>
                </a:lnTo>
                <a:lnTo>
                  <a:pt x="2798" y="465"/>
                </a:lnTo>
                <a:lnTo>
                  <a:pt x="2800" y="441"/>
                </a:lnTo>
                <a:lnTo>
                  <a:pt x="2804" y="417"/>
                </a:lnTo>
                <a:lnTo>
                  <a:pt x="2808" y="393"/>
                </a:lnTo>
                <a:lnTo>
                  <a:pt x="2814" y="370"/>
                </a:lnTo>
                <a:lnTo>
                  <a:pt x="2820" y="348"/>
                </a:lnTo>
                <a:lnTo>
                  <a:pt x="2828" y="324"/>
                </a:lnTo>
                <a:lnTo>
                  <a:pt x="2837" y="302"/>
                </a:lnTo>
                <a:lnTo>
                  <a:pt x="2847" y="280"/>
                </a:lnTo>
                <a:lnTo>
                  <a:pt x="2858" y="259"/>
                </a:lnTo>
                <a:lnTo>
                  <a:pt x="2870" y="237"/>
                </a:lnTo>
                <a:lnTo>
                  <a:pt x="2883" y="217"/>
                </a:lnTo>
                <a:lnTo>
                  <a:pt x="2897" y="198"/>
                </a:lnTo>
                <a:lnTo>
                  <a:pt x="2913" y="179"/>
                </a:lnTo>
                <a:lnTo>
                  <a:pt x="2929" y="161"/>
                </a:lnTo>
                <a:lnTo>
                  <a:pt x="2946" y="142"/>
                </a:lnTo>
                <a:lnTo>
                  <a:pt x="2964" y="125"/>
                </a:lnTo>
                <a:lnTo>
                  <a:pt x="2982" y="109"/>
                </a:lnTo>
                <a:lnTo>
                  <a:pt x="3002" y="94"/>
                </a:lnTo>
                <a:lnTo>
                  <a:pt x="3023" y="80"/>
                </a:lnTo>
                <a:lnTo>
                  <a:pt x="3045" y="67"/>
                </a:lnTo>
                <a:lnTo>
                  <a:pt x="3068" y="55"/>
                </a:lnTo>
                <a:lnTo>
                  <a:pt x="3090" y="43"/>
                </a:lnTo>
                <a:lnTo>
                  <a:pt x="3113" y="33"/>
                </a:lnTo>
                <a:lnTo>
                  <a:pt x="3137" y="25"/>
                </a:lnTo>
                <a:lnTo>
                  <a:pt x="3160" y="18"/>
                </a:lnTo>
                <a:lnTo>
                  <a:pt x="3184" y="12"/>
                </a:lnTo>
                <a:lnTo>
                  <a:pt x="3208" y="7"/>
                </a:lnTo>
                <a:lnTo>
                  <a:pt x="3232" y="4"/>
                </a:lnTo>
                <a:lnTo>
                  <a:pt x="3256" y="1"/>
                </a:lnTo>
                <a:lnTo>
                  <a:pt x="3280" y="0"/>
                </a:lnTo>
                <a:lnTo>
                  <a:pt x="3304" y="0"/>
                </a:lnTo>
                <a:lnTo>
                  <a:pt x="3328" y="1"/>
                </a:lnTo>
                <a:lnTo>
                  <a:pt x="3353" y="4"/>
                </a:lnTo>
                <a:lnTo>
                  <a:pt x="3376" y="7"/>
                </a:lnTo>
                <a:lnTo>
                  <a:pt x="3400" y="11"/>
                </a:lnTo>
                <a:lnTo>
                  <a:pt x="3423" y="17"/>
                </a:lnTo>
                <a:lnTo>
                  <a:pt x="3446" y="24"/>
                </a:lnTo>
                <a:lnTo>
                  <a:pt x="3468" y="32"/>
                </a:lnTo>
                <a:lnTo>
                  <a:pt x="3491" y="40"/>
                </a:lnTo>
                <a:lnTo>
                  <a:pt x="3513" y="51"/>
                </a:lnTo>
                <a:lnTo>
                  <a:pt x="3534" y="62"/>
                </a:lnTo>
                <a:lnTo>
                  <a:pt x="3555" y="74"/>
                </a:lnTo>
                <a:lnTo>
                  <a:pt x="3575" y="87"/>
                </a:lnTo>
                <a:lnTo>
                  <a:pt x="3594" y="101"/>
                </a:lnTo>
                <a:lnTo>
                  <a:pt x="3613" y="116"/>
                </a:lnTo>
                <a:lnTo>
                  <a:pt x="3633" y="132"/>
                </a:lnTo>
                <a:lnTo>
                  <a:pt x="3650" y="150"/>
                </a:lnTo>
                <a:lnTo>
                  <a:pt x="3667" y="168"/>
                </a:lnTo>
                <a:lnTo>
                  <a:pt x="3683" y="187"/>
                </a:lnTo>
                <a:lnTo>
                  <a:pt x="3698" y="207"/>
                </a:lnTo>
                <a:lnTo>
                  <a:pt x="3712" y="227"/>
                </a:lnTo>
                <a:lnTo>
                  <a:pt x="3725" y="250"/>
                </a:lnTo>
                <a:lnTo>
                  <a:pt x="4177" y="1036"/>
                </a:lnTo>
                <a:close/>
                <a:moveTo>
                  <a:pt x="4177" y="3148"/>
                </a:moveTo>
                <a:lnTo>
                  <a:pt x="4177" y="4262"/>
                </a:lnTo>
                <a:lnTo>
                  <a:pt x="3668" y="4262"/>
                </a:lnTo>
                <a:lnTo>
                  <a:pt x="2474" y="2187"/>
                </a:lnTo>
                <a:lnTo>
                  <a:pt x="2462" y="2163"/>
                </a:lnTo>
                <a:lnTo>
                  <a:pt x="2450" y="2141"/>
                </a:lnTo>
                <a:lnTo>
                  <a:pt x="2441" y="2118"/>
                </a:lnTo>
                <a:lnTo>
                  <a:pt x="2432" y="2095"/>
                </a:lnTo>
                <a:lnTo>
                  <a:pt x="2425" y="2070"/>
                </a:lnTo>
                <a:lnTo>
                  <a:pt x="2419" y="2047"/>
                </a:lnTo>
                <a:lnTo>
                  <a:pt x="2415" y="2023"/>
                </a:lnTo>
                <a:lnTo>
                  <a:pt x="2411" y="1999"/>
                </a:lnTo>
                <a:lnTo>
                  <a:pt x="2409" y="1974"/>
                </a:lnTo>
                <a:lnTo>
                  <a:pt x="2408" y="1950"/>
                </a:lnTo>
                <a:lnTo>
                  <a:pt x="2408" y="1926"/>
                </a:lnTo>
                <a:lnTo>
                  <a:pt x="2409" y="1902"/>
                </a:lnTo>
                <a:lnTo>
                  <a:pt x="2411" y="1878"/>
                </a:lnTo>
                <a:lnTo>
                  <a:pt x="2414" y="1854"/>
                </a:lnTo>
                <a:lnTo>
                  <a:pt x="2419" y="1831"/>
                </a:lnTo>
                <a:lnTo>
                  <a:pt x="2425" y="1808"/>
                </a:lnTo>
                <a:lnTo>
                  <a:pt x="2431" y="1784"/>
                </a:lnTo>
                <a:lnTo>
                  <a:pt x="2439" y="1761"/>
                </a:lnTo>
                <a:lnTo>
                  <a:pt x="2448" y="1739"/>
                </a:lnTo>
                <a:lnTo>
                  <a:pt x="2458" y="1718"/>
                </a:lnTo>
                <a:lnTo>
                  <a:pt x="2470" y="1696"/>
                </a:lnTo>
                <a:lnTo>
                  <a:pt x="2482" y="1675"/>
                </a:lnTo>
                <a:lnTo>
                  <a:pt x="2495" y="1654"/>
                </a:lnTo>
                <a:lnTo>
                  <a:pt x="2509" y="1635"/>
                </a:lnTo>
                <a:lnTo>
                  <a:pt x="2524" y="1616"/>
                </a:lnTo>
                <a:lnTo>
                  <a:pt x="2540" y="1597"/>
                </a:lnTo>
                <a:lnTo>
                  <a:pt x="2557" y="1579"/>
                </a:lnTo>
                <a:lnTo>
                  <a:pt x="2574" y="1562"/>
                </a:lnTo>
                <a:lnTo>
                  <a:pt x="2593" y="1547"/>
                </a:lnTo>
                <a:lnTo>
                  <a:pt x="2614" y="1531"/>
                </a:lnTo>
                <a:lnTo>
                  <a:pt x="2635" y="1517"/>
                </a:lnTo>
                <a:lnTo>
                  <a:pt x="2656" y="1504"/>
                </a:lnTo>
                <a:lnTo>
                  <a:pt x="2679" y="1491"/>
                </a:lnTo>
                <a:lnTo>
                  <a:pt x="2701" y="1480"/>
                </a:lnTo>
                <a:lnTo>
                  <a:pt x="2724" y="1471"/>
                </a:lnTo>
                <a:lnTo>
                  <a:pt x="2748" y="1462"/>
                </a:lnTo>
                <a:lnTo>
                  <a:pt x="2772" y="1455"/>
                </a:lnTo>
                <a:lnTo>
                  <a:pt x="2796" y="1449"/>
                </a:lnTo>
                <a:lnTo>
                  <a:pt x="2819" y="1444"/>
                </a:lnTo>
                <a:lnTo>
                  <a:pt x="2843" y="1441"/>
                </a:lnTo>
                <a:lnTo>
                  <a:pt x="2867" y="1439"/>
                </a:lnTo>
                <a:lnTo>
                  <a:pt x="2891" y="1437"/>
                </a:lnTo>
                <a:lnTo>
                  <a:pt x="2916" y="1437"/>
                </a:lnTo>
                <a:lnTo>
                  <a:pt x="2940" y="1438"/>
                </a:lnTo>
                <a:lnTo>
                  <a:pt x="2964" y="1441"/>
                </a:lnTo>
                <a:lnTo>
                  <a:pt x="2987" y="1444"/>
                </a:lnTo>
                <a:lnTo>
                  <a:pt x="3010" y="1449"/>
                </a:lnTo>
                <a:lnTo>
                  <a:pt x="3034" y="1454"/>
                </a:lnTo>
                <a:lnTo>
                  <a:pt x="3057" y="1461"/>
                </a:lnTo>
                <a:lnTo>
                  <a:pt x="3080" y="1469"/>
                </a:lnTo>
                <a:lnTo>
                  <a:pt x="3102" y="1478"/>
                </a:lnTo>
                <a:lnTo>
                  <a:pt x="3124" y="1487"/>
                </a:lnTo>
                <a:lnTo>
                  <a:pt x="3145" y="1498"/>
                </a:lnTo>
                <a:lnTo>
                  <a:pt x="3166" y="1511"/>
                </a:lnTo>
                <a:lnTo>
                  <a:pt x="3186" y="1524"/>
                </a:lnTo>
                <a:lnTo>
                  <a:pt x="3206" y="1538"/>
                </a:lnTo>
                <a:lnTo>
                  <a:pt x="3225" y="1553"/>
                </a:lnTo>
                <a:lnTo>
                  <a:pt x="3243" y="1569"/>
                </a:lnTo>
                <a:lnTo>
                  <a:pt x="3261" y="1586"/>
                </a:lnTo>
                <a:lnTo>
                  <a:pt x="3278" y="1605"/>
                </a:lnTo>
                <a:lnTo>
                  <a:pt x="3294" y="1624"/>
                </a:lnTo>
                <a:lnTo>
                  <a:pt x="3309" y="1644"/>
                </a:lnTo>
                <a:lnTo>
                  <a:pt x="3323" y="1664"/>
                </a:lnTo>
                <a:lnTo>
                  <a:pt x="3336" y="1686"/>
                </a:lnTo>
                <a:lnTo>
                  <a:pt x="4177" y="3148"/>
                </a:lnTo>
                <a:close/>
                <a:moveTo>
                  <a:pt x="3602" y="4262"/>
                </a:moveTo>
                <a:lnTo>
                  <a:pt x="2452" y="4262"/>
                </a:lnTo>
                <a:lnTo>
                  <a:pt x="641" y="1114"/>
                </a:lnTo>
                <a:lnTo>
                  <a:pt x="629" y="1090"/>
                </a:lnTo>
                <a:lnTo>
                  <a:pt x="618" y="1068"/>
                </a:lnTo>
                <a:lnTo>
                  <a:pt x="608" y="1045"/>
                </a:lnTo>
                <a:lnTo>
                  <a:pt x="600" y="1022"/>
                </a:lnTo>
                <a:lnTo>
                  <a:pt x="593" y="997"/>
                </a:lnTo>
                <a:lnTo>
                  <a:pt x="587" y="973"/>
                </a:lnTo>
                <a:lnTo>
                  <a:pt x="582" y="950"/>
                </a:lnTo>
                <a:lnTo>
                  <a:pt x="579" y="926"/>
                </a:lnTo>
                <a:lnTo>
                  <a:pt x="576" y="901"/>
                </a:lnTo>
                <a:lnTo>
                  <a:pt x="575" y="877"/>
                </a:lnTo>
                <a:lnTo>
                  <a:pt x="575" y="853"/>
                </a:lnTo>
                <a:lnTo>
                  <a:pt x="576" y="829"/>
                </a:lnTo>
                <a:lnTo>
                  <a:pt x="579" y="804"/>
                </a:lnTo>
                <a:lnTo>
                  <a:pt x="582" y="781"/>
                </a:lnTo>
                <a:lnTo>
                  <a:pt x="586" y="758"/>
                </a:lnTo>
                <a:lnTo>
                  <a:pt x="592" y="734"/>
                </a:lnTo>
                <a:lnTo>
                  <a:pt x="599" y="711"/>
                </a:lnTo>
                <a:lnTo>
                  <a:pt x="607" y="688"/>
                </a:lnTo>
                <a:lnTo>
                  <a:pt x="615" y="666"/>
                </a:lnTo>
                <a:lnTo>
                  <a:pt x="625" y="644"/>
                </a:lnTo>
                <a:lnTo>
                  <a:pt x="636" y="622"/>
                </a:lnTo>
                <a:lnTo>
                  <a:pt x="648" y="602"/>
                </a:lnTo>
                <a:lnTo>
                  <a:pt x="661" y="581"/>
                </a:lnTo>
                <a:lnTo>
                  <a:pt x="675" y="562"/>
                </a:lnTo>
                <a:lnTo>
                  <a:pt x="690" y="543"/>
                </a:lnTo>
                <a:lnTo>
                  <a:pt x="707" y="524"/>
                </a:lnTo>
                <a:lnTo>
                  <a:pt x="724" y="506"/>
                </a:lnTo>
                <a:lnTo>
                  <a:pt x="742" y="489"/>
                </a:lnTo>
                <a:lnTo>
                  <a:pt x="761" y="474"/>
                </a:lnTo>
                <a:lnTo>
                  <a:pt x="781" y="458"/>
                </a:lnTo>
                <a:lnTo>
                  <a:pt x="801" y="444"/>
                </a:lnTo>
                <a:lnTo>
                  <a:pt x="823" y="430"/>
                </a:lnTo>
                <a:lnTo>
                  <a:pt x="845" y="418"/>
                </a:lnTo>
                <a:lnTo>
                  <a:pt x="869" y="407"/>
                </a:lnTo>
                <a:lnTo>
                  <a:pt x="892" y="397"/>
                </a:lnTo>
                <a:lnTo>
                  <a:pt x="915" y="389"/>
                </a:lnTo>
                <a:lnTo>
                  <a:pt x="938" y="382"/>
                </a:lnTo>
                <a:lnTo>
                  <a:pt x="962" y="376"/>
                </a:lnTo>
                <a:lnTo>
                  <a:pt x="986" y="371"/>
                </a:lnTo>
                <a:lnTo>
                  <a:pt x="1011" y="368"/>
                </a:lnTo>
                <a:lnTo>
                  <a:pt x="1035" y="365"/>
                </a:lnTo>
                <a:lnTo>
                  <a:pt x="1059" y="364"/>
                </a:lnTo>
                <a:lnTo>
                  <a:pt x="1083" y="364"/>
                </a:lnTo>
                <a:lnTo>
                  <a:pt x="1106" y="365"/>
                </a:lnTo>
                <a:lnTo>
                  <a:pt x="1130" y="368"/>
                </a:lnTo>
                <a:lnTo>
                  <a:pt x="1155" y="371"/>
                </a:lnTo>
                <a:lnTo>
                  <a:pt x="1178" y="376"/>
                </a:lnTo>
                <a:lnTo>
                  <a:pt x="1201" y="381"/>
                </a:lnTo>
                <a:lnTo>
                  <a:pt x="1224" y="388"/>
                </a:lnTo>
                <a:lnTo>
                  <a:pt x="1246" y="396"/>
                </a:lnTo>
                <a:lnTo>
                  <a:pt x="1268" y="404"/>
                </a:lnTo>
                <a:lnTo>
                  <a:pt x="1291" y="414"/>
                </a:lnTo>
                <a:lnTo>
                  <a:pt x="1312" y="425"/>
                </a:lnTo>
                <a:lnTo>
                  <a:pt x="1333" y="438"/>
                </a:lnTo>
                <a:lnTo>
                  <a:pt x="1353" y="451"/>
                </a:lnTo>
                <a:lnTo>
                  <a:pt x="1373" y="465"/>
                </a:lnTo>
                <a:lnTo>
                  <a:pt x="1392" y="480"/>
                </a:lnTo>
                <a:lnTo>
                  <a:pt x="1410" y="496"/>
                </a:lnTo>
                <a:lnTo>
                  <a:pt x="1427" y="513"/>
                </a:lnTo>
                <a:lnTo>
                  <a:pt x="1445" y="532"/>
                </a:lnTo>
                <a:lnTo>
                  <a:pt x="1461" y="551"/>
                </a:lnTo>
                <a:lnTo>
                  <a:pt x="1476" y="571"/>
                </a:lnTo>
                <a:lnTo>
                  <a:pt x="1490" y="591"/>
                </a:lnTo>
                <a:lnTo>
                  <a:pt x="1504" y="613"/>
                </a:lnTo>
                <a:lnTo>
                  <a:pt x="3602" y="4262"/>
                </a:lnTo>
                <a:close/>
                <a:moveTo>
                  <a:pt x="2387" y="4262"/>
                </a:moveTo>
                <a:lnTo>
                  <a:pt x="1237" y="4262"/>
                </a:lnTo>
                <a:lnTo>
                  <a:pt x="65" y="2226"/>
                </a:lnTo>
                <a:lnTo>
                  <a:pt x="53" y="2203"/>
                </a:lnTo>
                <a:lnTo>
                  <a:pt x="42" y="2181"/>
                </a:lnTo>
                <a:lnTo>
                  <a:pt x="33" y="2157"/>
                </a:lnTo>
                <a:lnTo>
                  <a:pt x="24" y="2134"/>
                </a:lnTo>
                <a:lnTo>
                  <a:pt x="17" y="2110"/>
                </a:lnTo>
                <a:lnTo>
                  <a:pt x="11" y="2086"/>
                </a:lnTo>
                <a:lnTo>
                  <a:pt x="7" y="2062"/>
                </a:lnTo>
                <a:lnTo>
                  <a:pt x="3" y="2038"/>
                </a:lnTo>
                <a:lnTo>
                  <a:pt x="1" y="2014"/>
                </a:lnTo>
                <a:lnTo>
                  <a:pt x="0" y="1990"/>
                </a:lnTo>
                <a:lnTo>
                  <a:pt x="0" y="1965"/>
                </a:lnTo>
                <a:lnTo>
                  <a:pt x="1" y="1941"/>
                </a:lnTo>
                <a:lnTo>
                  <a:pt x="3" y="1917"/>
                </a:lnTo>
                <a:lnTo>
                  <a:pt x="6" y="1894"/>
                </a:lnTo>
                <a:lnTo>
                  <a:pt x="11" y="1870"/>
                </a:lnTo>
                <a:lnTo>
                  <a:pt x="16" y="1846"/>
                </a:lnTo>
                <a:lnTo>
                  <a:pt x="23" y="1824"/>
                </a:lnTo>
                <a:lnTo>
                  <a:pt x="31" y="1801"/>
                </a:lnTo>
                <a:lnTo>
                  <a:pt x="40" y="1778"/>
                </a:lnTo>
                <a:lnTo>
                  <a:pt x="50" y="1756"/>
                </a:lnTo>
                <a:lnTo>
                  <a:pt x="61" y="1735"/>
                </a:lnTo>
                <a:lnTo>
                  <a:pt x="73" y="1715"/>
                </a:lnTo>
                <a:lnTo>
                  <a:pt x="86" y="1693"/>
                </a:lnTo>
                <a:lnTo>
                  <a:pt x="100" y="1674"/>
                </a:lnTo>
                <a:lnTo>
                  <a:pt x="115" y="1655"/>
                </a:lnTo>
                <a:lnTo>
                  <a:pt x="132" y="1637"/>
                </a:lnTo>
                <a:lnTo>
                  <a:pt x="148" y="1619"/>
                </a:lnTo>
                <a:lnTo>
                  <a:pt x="166" y="1602"/>
                </a:lnTo>
                <a:lnTo>
                  <a:pt x="185" y="1585"/>
                </a:lnTo>
                <a:lnTo>
                  <a:pt x="205" y="1570"/>
                </a:lnTo>
                <a:lnTo>
                  <a:pt x="226" y="1556"/>
                </a:lnTo>
                <a:lnTo>
                  <a:pt x="247" y="1543"/>
                </a:lnTo>
                <a:lnTo>
                  <a:pt x="271" y="1531"/>
                </a:lnTo>
                <a:lnTo>
                  <a:pt x="293" y="1520"/>
                </a:lnTo>
                <a:lnTo>
                  <a:pt x="316" y="1510"/>
                </a:lnTo>
                <a:lnTo>
                  <a:pt x="339" y="1502"/>
                </a:lnTo>
                <a:lnTo>
                  <a:pt x="363" y="1494"/>
                </a:lnTo>
                <a:lnTo>
                  <a:pt x="387" y="1488"/>
                </a:lnTo>
                <a:lnTo>
                  <a:pt x="411" y="1483"/>
                </a:lnTo>
                <a:lnTo>
                  <a:pt x="435" y="1480"/>
                </a:lnTo>
                <a:lnTo>
                  <a:pt x="459" y="1477"/>
                </a:lnTo>
                <a:lnTo>
                  <a:pt x="483" y="1476"/>
                </a:lnTo>
                <a:lnTo>
                  <a:pt x="507" y="1476"/>
                </a:lnTo>
                <a:lnTo>
                  <a:pt x="531" y="1477"/>
                </a:lnTo>
                <a:lnTo>
                  <a:pt x="555" y="1480"/>
                </a:lnTo>
                <a:lnTo>
                  <a:pt x="579" y="1483"/>
                </a:lnTo>
                <a:lnTo>
                  <a:pt x="602" y="1488"/>
                </a:lnTo>
                <a:lnTo>
                  <a:pt x="626" y="1493"/>
                </a:lnTo>
                <a:lnTo>
                  <a:pt x="648" y="1500"/>
                </a:lnTo>
                <a:lnTo>
                  <a:pt x="671" y="1509"/>
                </a:lnTo>
                <a:lnTo>
                  <a:pt x="693" y="1517"/>
                </a:lnTo>
                <a:lnTo>
                  <a:pt x="716" y="1527"/>
                </a:lnTo>
                <a:lnTo>
                  <a:pt x="737" y="1538"/>
                </a:lnTo>
                <a:lnTo>
                  <a:pt x="757" y="1550"/>
                </a:lnTo>
                <a:lnTo>
                  <a:pt x="778" y="1563"/>
                </a:lnTo>
                <a:lnTo>
                  <a:pt x="797" y="1577"/>
                </a:lnTo>
                <a:lnTo>
                  <a:pt x="816" y="1592"/>
                </a:lnTo>
                <a:lnTo>
                  <a:pt x="834" y="1609"/>
                </a:lnTo>
                <a:lnTo>
                  <a:pt x="853" y="1626"/>
                </a:lnTo>
                <a:lnTo>
                  <a:pt x="870" y="1644"/>
                </a:lnTo>
                <a:lnTo>
                  <a:pt x="885" y="1663"/>
                </a:lnTo>
                <a:lnTo>
                  <a:pt x="901" y="1683"/>
                </a:lnTo>
                <a:lnTo>
                  <a:pt x="915" y="1704"/>
                </a:lnTo>
                <a:lnTo>
                  <a:pt x="928" y="1726"/>
                </a:lnTo>
                <a:lnTo>
                  <a:pt x="2387" y="42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5483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E2D914B-5662-6566-1A9D-34D7C320F48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A95F6C6-80CA-4646-90C6-AB5C9EB565F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ADB08EA2-46EF-60C5-9E5F-963B31A2C97C}"/>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D4AF8B24-40B9-AD96-FB36-F8984C7147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570720" y="1700378"/>
            <a:ext cx="8717279" cy="8588210"/>
          </a:xfrm>
          <a:custGeom>
            <a:avLst/>
            <a:gdLst>
              <a:gd name="T0" fmla="*/ 1001 w 4390"/>
              <a:gd name="T1" fmla="*/ 4326 h 4326"/>
              <a:gd name="T2" fmla="*/ 1648 w 4390"/>
              <a:gd name="T3" fmla="*/ 4326 h 4326"/>
              <a:gd name="T4" fmla="*/ 485 w 4390"/>
              <a:gd name="T5" fmla="*/ 2305 h 4326"/>
              <a:gd name="T6" fmla="*/ 0 w 4390"/>
              <a:gd name="T7" fmla="*/ 2586 h 4326"/>
              <a:gd name="T8" fmla="*/ 1001 w 4390"/>
              <a:gd name="T9" fmla="*/ 4326 h 4326"/>
              <a:gd name="T10" fmla="*/ 1714 w 4390"/>
              <a:gd name="T11" fmla="*/ 4326 h 4326"/>
              <a:gd name="T12" fmla="*/ 2360 w 4390"/>
              <a:gd name="T13" fmla="*/ 4326 h 4326"/>
              <a:gd name="T14" fmla="*/ 646 w 4390"/>
              <a:gd name="T15" fmla="*/ 1346 h 4326"/>
              <a:gd name="T16" fmla="*/ 161 w 4390"/>
              <a:gd name="T17" fmla="*/ 1628 h 4326"/>
              <a:gd name="T18" fmla="*/ 1714 w 4390"/>
              <a:gd name="T19" fmla="*/ 4326 h 4326"/>
              <a:gd name="T20" fmla="*/ 2426 w 4390"/>
              <a:gd name="T21" fmla="*/ 4326 h 4326"/>
              <a:gd name="T22" fmla="*/ 3073 w 4390"/>
              <a:gd name="T23" fmla="*/ 4326 h 4326"/>
              <a:gd name="T24" fmla="*/ 1405 w 4390"/>
              <a:gd name="T25" fmla="*/ 1426 h 4326"/>
              <a:gd name="T26" fmla="*/ 919 w 4390"/>
              <a:gd name="T27" fmla="*/ 1708 h 4326"/>
              <a:gd name="T28" fmla="*/ 2426 w 4390"/>
              <a:gd name="T29" fmla="*/ 4326 h 4326"/>
              <a:gd name="T30" fmla="*/ 3138 w 4390"/>
              <a:gd name="T31" fmla="*/ 4326 h 4326"/>
              <a:gd name="T32" fmla="*/ 3785 w 4390"/>
              <a:gd name="T33" fmla="*/ 4326 h 4326"/>
              <a:gd name="T34" fmla="*/ 1391 w 4390"/>
              <a:gd name="T35" fmla="*/ 165 h 4326"/>
              <a:gd name="T36" fmla="*/ 906 w 4390"/>
              <a:gd name="T37" fmla="*/ 446 h 4326"/>
              <a:gd name="T38" fmla="*/ 3138 w 4390"/>
              <a:gd name="T39" fmla="*/ 4326 h 4326"/>
              <a:gd name="T40" fmla="*/ 3850 w 4390"/>
              <a:gd name="T41" fmla="*/ 4326 h 4326"/>
              <a:gd name="T42" fmla="*/ 4390 w 4390"/>
              <a:gd name="T43" fmla="*/ 4326 h 4326"/>
              <a:gd name="T44" fmla="*/ 4390 w 4390"/>
              <a:gd name="T45" fmla="*/ 4138 h 4326"/>
              <a:gd name="T46" fmla="*/ 2430 w 4390"/>
              <a:gd name="T47" fmla="*/ 732 h 4326"/>
              <a:gd name="T48" fmla="*/ 1944 w 4390"/>
              <a:gd name="T49" fmla="*/ 1013 h 4326"/>
              <a:gd name="T50" fmla="*/ 3850 w 4390"/>
              <a:gd name="T51" fmla="*/ 4326 h 4326"/>
              <a:gd name="T52" fmla="*/ 4390 w 4390"/>
              <a:gd name="T53" fmla="*/ 4024 h 4326"/>
              <a:gd name="T54" fmla="*/ 4390 w 4390"/>
              <a:gd name="T55" fmla="*/ 2900 h 4326"/>
              <a:gd name="T56" fmla="*/ 2722 w 4390"/>
              <a:gd name="T57" fmla="*/ 0 h 4326"/>
              <a:gd name="T58" fmla="*/ 2236 w 4390"/>
              <a:gd name="T59" fmla="*/ 281 h 4326"/>
              <a:gd name="T60" fmla="*/ 4390 w 4390"/>
              <a:gd name="T61" fmla="*/ 4024 h 4326"/>
              <a:gd name="T62" fmla="*/ 4390 w 4390"/>
              <a:gd name="T63" fmla="*/ 2786 h 4326"/>
              <a:gd name="T64" fmla="*/ 4390 w 4390"/>
              <a:gd name="T65" fmla="*/ 1661 h 4326"/>
              <a:gd name="T66" fmla="*/ 3785 w 4390"/>
              <a:gd name="T67" fmla="*/ 611 h 4326"/>
              <a:gd name="T68" fmla="*/ 3300 w 4390"/>
              <a:gd name="T69" fmla="*/ 892 h 4326"/>
              <a:gd name="T70" fmla="*/ 4390 w 4390"/>
              <a:gd name="T71" fmla="*/ 2786 h 4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390" h="4326">
                <a:moveTo>
                  <a:pt x="1001" y="4326"/>
                </a:moveTo>
                <a:lnTo>
                  <a:pt x="1648" y="4326"/>
                </a:lnTo>
                <a:lnTo>
                  <a:pt x="485" y="2305"/>
                </a:lnTo>
                <a:lnTo>
                  <a:pt x="0" y="2586"/>
                </a:lnTo>
                <a:lnTo>
                  <a:pt x="1001" y="4326"/>
                </a:lnTo>
                <a:close/>
                <a:moveTo>
                  <a:pt x="1714" y="4326"/>
                </a:moveTo>
                <a:lnTo>
                  <a:pt x="2360" y="4326"/>
                </a:lnTo>
                <a:lnTo>
                  <a:pt x="646" y="1346"/>
                </a:lnTo>
                <a:lnTo>
                  <a:pt x="161" y="1628"/>
                </a:lnTo>
                <a:lnTo>
                  <a:pt x="1714" y="4326"/>
                </a:lnTo>
                <a:close/>
                <a:moveTo>
                  <a:pt x="2426" y="4326"/>
                </a:moveTo>
                <a:lnTo>
                  <a:pt x="3073" y="4326"/>
                </a:lnTo>
                <a:lnTo>
                  <a:pt x="1405" y="1426"/>
                </a:lnTo>
                <a:lnTo>
                  <a:pt x="919" y="1708"/>
                </a:lnTo>
                <a:lnTo>
                  <a:pt x="2426" y="4326"/>
                </a:lnTo>
                <a:close/>
                <a:moveTo>
                  <a:pt x="3138" y="4326"/>
                </a:moveTo>
                <a:lnTo>
                  <a:pt x="3785" y="4326"/>
                </a:lnTo>
                <a:lnTo>
                  <a:pt x="1391" y="165"/>
                </a:lnTo>
                <a:lnTo>
                  <a:pt x="906" y="446"/>
                </a:lnTo>
                <a:lnTo>
                  <a:pt x="3138" y="4326"/>
                </a:lnTo>
                <a:close/>
                <a:moveTo>
                  <a:pt x="3850" y="4326"/>
                </a:moveTo>
                <a:lnTo>
                  <a:pt x="4390" y="4326"/>
                </a:lnTo>
                <a:lnTo>
                  <a:pt x="4390" y="4138"/>
                </a:lnTo>
                <a:lnTo>
                  <a:pt x="2430" y="732"/>
                </a:lnTo>
                <a:lnTo>
                  <a:pt x="1944" y="1013"/>
                </a:lnTo>
                <a:lnTo>
                  <a:pt x="3850" y="4326"/>
                </a:lnTo>
                <a:close/>
                <a:moveTo>
                  <a:pt x="4390" y="4024"/>
                </a:moveTo>
                <a:lnTo>
                  <a:pt x="4390" y="2900"/>
                </a:lnTo>
                <a:lnTo>
                  <a:pt x="2722" y="0"/>
                </a:lnTo>
                <a:lnTo>
                  <a:pt x="2236" y="281"/>
                </a:lnTo>
                <a:lnTo>
                  <a:pt x="4390" y="4024"/>
                </a:lnTo>
                <a:close/>
                <a:moveTo>
                  <a:pt x="4390" y="2786"/>
                </a:moveTo>
                <a:lnTo>
                  <a:pt x="4390" y="1661"/>
                </a:lnTo>
                <a:lnTo>
                  <a:pt x="3785" y="611"/>
                </a:lnTo>
                <a:lnTo>
                  <a:pt x="3300" y="892"/>
                </a:lnTo>
                <a:lnTo>
                  <a:pt x="4390" y="2786"/>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6147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59FDF4E-EDBE-10E5-88B7-5FC636FAFE8F}"/>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8BCCFAB9-8346-4D5F-A411-1C4301C2A20A}"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F1FC066A-BAED-D6A3-5206-503768D01C24}"/>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E73C91F-CC84-9545-E161-F5DD4D0DACC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9"/>
          <p:cNvSpPr>
            <a:spLocks noGrp="1"/>
          </p:cNvSpPr>
          <p:nvPr>
            <p:ph type="pic" sz="quarter" idx="11"/>
          </p:nvPr>
        </p:nvSpPr>
        <p:spPr bwMode="auto">
          <a:xfrm>
            <a:off x="8655168" y="3482292"/>
            <a:ext cx="5777441" cy="5788744"/>
          </a:xfrm>
          <a:custGeom>
            <a:avLst/>
            <a:gdLst>
              <a:gd name="T0" fmla="*/ 1408 w 2554"/>
              <a:gd name="T1" fmla="*/ 6 h 2560"/>
              <a:gd name="T2" fmla="*/ 1596 w 2554"/>
              <a:gd name="T3" fmla="*/ 39 h 2560"/>
              <a:gd name="T4" fmla="*/ 1774 w 2554"/>
              <a:gd name="T5" fmla="*/ 100 h 2560"/>
              <a:gd name="T6" fmla="*/ 1939 w 2554"/>
              <a:gd name="T7" fmla="*/ 185 h 2560"/>
              <a:gd name="T8" fmla="*/ 2089 w 2554"/>
              <a:gd name="T9" fmla="*/ 292 h 2560"/>
              <a:gd name="T10" fmla="*/ 2222 w 2554"/>
              <a:gd name="T11" fmla="*/ 419 h 2560"/>
              <a:gd name="T12" fmla="*/ 2335 w 2554"/>
              <a:gd name="T13" fmla="*/ 564 h 2560"/>
              <a:gd name="T14" fmla="*/ 2428 w 2554"/>
              <a:gd name="T15" fmla="*/ 725 h 2560"/>
              <a:gd name="T16" fmla="*/ 2497 w 2554"/>
              <a:gd name="T17" fmla="*/ 899 h 2560"/>
              <a:gd name="T18" fmla="*/ 2539 w 2554"/>
              <a:gd name="T19" fmla="*/ 1085 h 2560"/>
              <a:gd name="T20" fmla="*/ 2554 w 2554"/>
              <a:gd name="T21" fmla="*/ 1280 h 2560"/>
              <a:gd name="T22" fmla="*/ 2539 w 2554"/>
              <a:gd name="T23" fmla="*/ 1475 h 2560"/>
              <a:gd name="T24" fmla="*/ 2497 w 2554"/>
              <a:gd name="T25" fmla="*/ 1661 h 2560"/>
              <a:gd name="T26" fmla="*/ 2428 w 2554"/>
              <a:gd name="T27" fmla="*/ 1835 h 2560"/>
              <a:gd name="T28" fmla="*/ 2335 w 2554"/>
              <a:gd name="T29" fmla="*/ 1996 h 2560"/>
              <a:gd name="T30" fmla="*/ 2222 w 2554"/>
              <a:gd name="T31" fmla="*/ 2141 h 2560"/>
              <a:gd name="T32" fmla="*/ 2089 w 2554"/>
              <a:gd name="T33" fmla="*/ 2268 h 2560"/>
              <a:gd name="T34" fmla="*/ 1939 w 2554"/>
              <a:gd name="T35" fmla="*/ 2375 h 2560"/>
              <a:gd name="T36" fmla="*/ 1774 w 2554"/>
              <a:gd name="T37" fmla="*/ 2460 h 2560"/>
              <a:gd name="T38" fmla="*/ 1596 w 2554"/>
              <a:gd name="T39" fmla="*/ 2520 h 2560"/>
              <a:gd name="T40" fmla="*/ 1408 w 2554"/>
              <a:gd name="T41" fmla="*/ 2554 h 2560"/>
              <a:gd name="T42" fmla="*/ 1211 w 2554"/>
              <a:gd name="T43" fmla="*/ 2559 h 2560"/>
              <a:gd name="T44" fmla="*/ 1019 w 2554"/>
              <a:gd name="T45" fmla="*/ 2535 h 2560"/>
              <a:gd name="T46" fmla="*/ 838 w 2554"/>
              <a:gd name="T47" fmla="*/ 2482 h 2560"/>
              <a:gd name="T48" fmla="*/ 668 w 2554"/>
              <a:gd name="T49" fmla="*/ 2406 h 2560"/>
              <a:gd name="T50" fmla="*/ 513 w 2554"/>
              <a:gd name="T51" fmla="*/ 2306 h 2560"/>
              <a:gd name="T52" fmla="*/ 374 w 2554"/>
              <a:gd name="T53" fmla="*/ 2185 h 2560"/>
              <a:gd name="T54" fmla="*/ 254 w 2554"/>
              <a:gd name="T55" fmla="*/ 2046 h 2560"/>
              <a:gd name="T56" fmla="*/ 154 w 2554"/>
              <a:gd name="T57" fmla="*/ 1891 h 2560"/>
              <a:gd name="T58" fmla="*/ 78 w 2554"/>
              <a:gd name="T59" fmla="*/ 1720 h 2560"/>
              <a:gd name="T60" fmla="*/ 26 w 2554"/>
              <a:gd name="T61" fmla="*/ 1538 h 2560"/>
              <a:gd name="T62" fmla="*/ 1 w 2554"/>
              <a:gd name="T63" fmla="*/ 1346 h 2560"/>
              <a:gd name="T64" fmla="*/ 6 w 2554"/>
              <a:gd name="T65" fmla="*/ 1150 h 2560"/>
              <a:gd name="T66" fmla="*/ 40 w 2554"/>
              <a:gd name="T67" fmla="*/ 960 h 2560"/>
              <a:gd name="T68" fmla="*/ 100 w 2554"/>
              <a:gd name="T69" fmla="*/ 782 h 2560"/>
              <a:gd name="T70" fmla="*/ 185 w 2554"/>
              <a:gd name="T71" fmla="*/ 616 h 2560"/>
              <a:gd name="T72" fmla="*/ 292 w 2554"/>
              <a:gd name="T73" fmla="*/ 466 h 2560"/>
              <a:gd name="T74" fmla="*/ 418 w 2554"/>
              <a:gd name="T75" fmla="*/ 332 h 2560"/>
              <a:gd name="T76" fmla="*/ 563 w 2554"/>
              <a:gd name="T77" fmla="*/ 218 h 2560"/>
              <a:gd name="T78" fmla="*/ 723 w 2554"/>
              <a:gd name="T79" fmla="*/ 125 h 2560"/>
              <a:gd name="T80" fmla="*/ 897 w 2554"/>
              <a:gd name="T81" fmla="*/ 57 h 2560"/>
              <a:gd name="T82" fmla="*/ 1083 w 2554"/>
              <a:gd name="T83" fmla="*/ 14 h 2560"/>
              <a:gd name="T84" fmla="*/ 1276 w 2554"/>
              <a:gd name="T85"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54" h="2560">
                <a:moveTo>
                  <a:pt x="1276" y="0"/>
                </a:moveTo>
                <a:lnTo>
                  <a:pt x="1343" y="1"/>
                </a:lnTo>
                <a:lnTo>
                  <a:pt x="1408" y="6"/>
                </a:lnTo>
                <a:lnTo>
                  <a:pt x="1471" y="14"/>
                </a:lnTo>
                <a:lnTo>
                  <a:pt x="1534" y="25"/>
                </a:lnTo>
                <a:lnTo>
                  <a:pt x="1596" y="39"/>
                </a:lnTo>
                <a:lnTo>
                  <a:pt x="1657" y="57"/>
                </a:lnTo>
                <a:lnTo>
                  <a:pt x="1716" y="77"/>
                </a:lnTo>
                <a:lnTo>
                  <a:pt x="1774" y="100"/>
                </a:lnTo>
                <a:lnTo>
                  <a:pt x="1831" y="125"/>
                </a:lnTo>
                <a:lnTo>
                  <a:pt x="1886" y="154"/>
                </a:lnTo>
                <a:lnTo>
                  <a:pt x="1939" y="185"/>
                </a:lnTo>
                <a:lnTo>
                  <a:pt x="1991" y="218"/>
                </a:lnTo>
                <a:lnTo>
                  <a:pt x="2041" y="254"/>
                </a:lnTo>
                <a:lnTo>
                  <a:pt x="2089" y="292"/>
                </a:lnTo>
                <a:lnTo>
                  <a:pt x="2136" y="332"/>
                </a:lnTo>
                <a:lnTo>
                  <a:pt x="2180" y="375"/>
                </a:lnTo>
                <a:lnTo>
                  <a:pt x="2222" y="419"/>
                </a:lnTo>
                <a:lnTo>
                  <a:pt x="2262" y="466"/>
                </a:lnTo>
                <a:lnTo>
                  <a:pt x="2300" y="514"/>
                </a:lnTo>
                <a:lnTo>
                  <a:pt x="2335" y="564"/>
                </a:lnTo>
                <a:lnTo>
                  <a:pt x="2369" y="616"/>
                </a:lnTo>
                <a:lnTo>
                  <a:pt x="2400" y="670"/>
                </a:lnTo>
                <a:lnTo>
                  <a:pt x="2428" y="725"/>
                </a:lnTo>
                <a:lnTo>
                  <a:pt x="2454" y="782"/>
                </a:lnTo>
                <a:lnTo>
                  <a:pt x="2476" y="840"/>
                </a:lnTo>
                <a:lnTo>
                  <a:pt x="2497" y="899"/>
                </a:lnTo>
                <a:lnTo>
                  <a:pt x="2514" y="960"/>
                </a:lnTo>
                <a:lnTo>
                  <a:pt x="2528" y="1022"/>
                </a:lnTo>
                <a:lnTo>
                  <a:pt x="2539" y="1085"/>
                </a:lnTo>
                <a:lnTo>
                  <a:pt x="2547" y="1150"/>
                </a:lnTo>
                <a:lnTo>
                  <a:pt x="2553" y="1214"/>
                </a:lnTo>
                <a:lnTo>
                  <a:pt x="2554" y="1280"/>
                </a:lnTo>
                <a:lnTo>
                  <a:pt x="2553" y="1346"/>
                </a:lnTo>
                <a:lnTo>
                  <a:pt x="2547" y="1411"/>
                </a:lnTo>
                <a:lnTo>
                  <a:pt x="2539" y="1475"/>
                </a:lnTo>
                <a:lnTo>
                  <a:pt x="2528" y="1538"/>
                </a:lnTo>
                <a:lnTo>
                  <a:pt x="2514" y="1600"/>
                </a:lnTo>
                <a:lnTo>
                  <a:pt x="2497" y="1661"/>
                </a:lnTo>
                <a:lnTo>
                  <a:pt x="2476" y="1720"/>
                </a:lnTo>
                <a:lnTo>
                  <a:pt x="2454" y="1778"/>
                </a:lnTo>
                <a:lnTo>
                  <a:pt x="2428" y="1835"/>
                </a:lnTo>
                <a:lnTo>
                  <a:pt x="2400" y="1891"/>
                </a:lnTo>
                <a:lnTo>
                  <a:pt x="2369" y="1944"/>
                </a:lnTo>
                <a:lnTo>
                  <a:pt x="2335" y="1996"/>
                </a:lnTo>
                <a:lnTo>
                  <a:pt x="2300" y="2046"/>
                </a:lnTo>
                <a:lnTo>
                  <a:pt x="2262" y="2094"/>
                </a:lnTo>
                <a:lnTo>
                  <a:pt x="2222" y="2141"/>
                </a:lnTo>
                <a:lnTo>
                  <a:pt x="2180" y="2185"/>
                </a:lnTo>
                <a:lnTo>
                  <a:pt x="2136" y="2228"/>
                </a:lnTo>
                <a:lnTo>
                  <a:pt x="2089" y="2268"/>
                </a:lnTo>
                <a:lnTo>
                  <a:pt x="2041" y="2306"/>
                </a:lnTo>
                <a:lnTo>
                  <a:pt x="1991" y="2341"/>
                </a:lnTo>
                <a:lnTo>
                  <a:pt x="1939" y="2375"/>
                </a:lnTo>
                <a:lnTo>
                  <a:pt x="1886" y="2406"/>
                </a:lnTo>
                <a:lnTo>
                  <a:pt x="1831" y="2434"/>
                </a:lnTo>
                <a:lnTo>
                  <a:pt x="1774" y="2460"/>
                </a:lnTo>
                <a:lnTo>
                  <a:pt x="1716" y="2482"/>
                </a:lnTo>
                <a:lnTo>
                  <a:pt x="1657" y="2503"/>
                </a:lnTo>
                <a:lnTo>
                  <a:pt x="1596" y="2520"/>
                </a:lnTo>
                <a:lnTo>
                  <a:pt x="1534" y="2535"/>
                </a:lnTo>
                <a:lnTo>
                  <a:pt x="1471" y="2546"/>
                </a:lnTo>
                <a:lnTo>
                  <a:pt x="1408" y="2554"/>
                </a:lnTo>
                <a:lnTo>
                  <a:pt x="1343" y="2559"/>
                </a:lnTo>
                <a:lnTo>
                  <a:pt x="1276" y="2560"/>
                </a:lnTo>
                <a:lnTo>
                  <a:pt x="1211" y="2559"/>
                </a:lnTo>
                <a:lnTo>
                  <a:pt x="1146" y="2554"/>
                </a:lnTo>
                <a:lnTo>
                  <a:pt x="1083" y="2546"/>
                </a:lnTo>
                <a:lnTo>
                  <a:pt x="1019" y="2535"/>
                </a:lnTo>
                <a:lnTo>
                  <a:pt x="957" y="2520"/>
                </a:lnTo>
                <a:lnTo>
                  <a:pt x="897" y="2503"/>
                </a:lnTo>
                <a:lnTo>
                  <a:pt x="838" y="2482"/>
                </a:lnTo>
                <a:lnTo>
                  <a:pt x="780" y="2460"/>
                </a:lnTo>
                <a:lnTo>
                  <a:pt x="723" y="2434"/>
                </a:lnTo>
                <a:lnTo>
                  <a:pt x="668" y="2406"/>
                </a:lnTo>
                <a:lnTo>
                  <a:pt x="615" y="2375"/>
                </a:lnTo>
                <a:lnTo>
                  <a:pt x="563" y="2341"/>
                </a:lnTo>
                <a:lnTo>
                  <a:pt x="513" y="2306"/>
                </a:lnTo>
                <a:lnTo>
                  <a:pt x="465" y="2268"/>
                </a:lnTo>
                <a:lnTo>
                  <a:pt x="418" y="2228"/>
                </a:lnTo>
                <a:lnTo>
                  <a:pt x="374" y="2185"/>
                </a:lnTo>
                <a:lnTo>
                  <a:pt x="331" y="2141"/>
                </a:lnTo>
                <a:lnTo>
                  <a:pt x="292" y="2094"/>
                </a:lnTo>
                <a:lnTo>
                  <a:pt x="254" y="2046"/>
                </a:lnTo>
                <a:lnTo>
                  <a:pt x="218" y="1996"/>
                </a:lnTo>
                <a:lnTo>
                  <a:pt x="185" y="1944"/>
                </a:lnTo>
                <a:lnTo>
                  <a:pt x="154" y="1891"/>
                </a:lnTo>
                <a:lnTo>
                  <a:pt x="125" y="1835"/>
                </a:lnTo>
                <a:lnTo>
                  <a:pt x="100" y="1778"/>
                </a:lnTo>
                <a:lnTo>
                  <a:pt x="78" y="1720"/>
                </a:lnTo>
                <a:lnTo>
                  <a:pt x="57" y="1661"/>
                </a:lnTo>
                <a:lnTo>
                  <a:pt x="40" y="1600"/>
                </a:lnTo>
                <a:lnTo>
                  <a:pt x="26" y="1538"/>
                </a:lnTo>
                <a:lnTo>
                  <a:pt x="14" y="1475"/>
                </a:lnTo>
                <a:lnTo>
                  <a:pt x="6" y="1411"/>
                </a:lnTo>
                <a:lnTo>
                  <a:pt x="1" y="1346"/>
                </a:lnTo>
                <a:lnTo>
                  <a:pt x="0" y="1280"/>
                </a:lnTo>
                <a:lnTo>
                  <a:pt x="1" y="1214"/>
                </a:lnTo>
                <a:lnTo>
                  <a:pt x="6" y="1150"/>
                </a:lnTo>
                <a:lnTo>
                  <a:pt x="14" y="1085"/>
                </a:lnTo>
                <a:lnTo>
                  <a:pt x="26" y="1022"/>
                </a:lnTo>
                <a:lnTo>
                  <a:pt x="40" y="960"/>
                </a:lnTo>
                <a:lnTo>
                  <a:pt x="57" y="899"/>
                </a:lnTo>
                <a:lnTo>
                  <a:pt x="78" y="840"/>
                </a:lnTo>
                <a:lnTo>
                  <a:pt x="100" y="782"/>
                </a:lnTo>
                <a:lnTo>
                  <a:pt x="125" y="725"/>
                </a:lnTo>
                <a:lnTo>
                  <a:pt x="154" y="670"/>
                </a:lnTo>
                <a:lnTo>
                  <a:pt x="185" y="616"/>
                </a:lnTo>
                <a:lnTo>
                  <a:pt x="218" y="564"/>
                </a:lnTo>
                <a:lnTo>
                  <a:pt x="254" y="514"/>
                </a:lnTo>
                <a:lnTo>
                  <a:pt x="292" y="466"/>
                </a:lnTo>
                <a:lnTo>
                  <a:pt x="331" y="419"/>
                </a:lnTo>
                <a:lnTo>
                  <a:pt x="374" y="375"/>
                </a:lnTo>
                <a:lnTo>
                  <a:pt x="418" y="332"/>
                </a:lnTo>
                <a:lnTo>
                  <a:pt x="465" y="292"/>
                </a:lnTo>
                <a:lnTo>
                  <a:pt x="513" y="254"/>
                </a:lnTo>
                <a:lnTo>
                  <a:pt x="563" y="218"/>
                </a:lnTo>
                <a:lnTo>
                  <a:pt x="615" y="185"/>
                </a:lnTo>
                <a:lnTo>
                  <a:pt x="668" y="154"/>
                </a:lnTo>
                <a:lnTo>
                  <a:pt x="723" y="125"/>
                </a:lnTo>
                <a:lnTo>
                  <a:pt x="780" y="100"/>
                </a:lnTo>
                <a:lnTo>
                  <a:pt x="838" y="77"/>
                </a:lnTo>
                <a:lnTo>
                  <a:pt x="897" y="57"/>
                </a:lnTo>
                <a:lnTo>
                  <a:pt x="957" y="39"/>
                </a:lnTo>
                <a:lnTo>
                  <a:pt x="1019" y="25"/>
                </a:lnTo>
                <a:lnTo>
                  <a:pt x="1083" y="14"/>
                </a:lnTo>
                <a:lnTo>
                  <a:pt x="1146" y="6"/>
                </a:lnTo>
                <a:lnTo>
                  <a:pt x="1211" y="1"/>
                </a:lnTo>
                <a:lnTo>
                  <a:pt x="1276"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3" name="Freeform 6"/>
          <p:cNvSpPr>
            <a:spLocks noGrp="1"/>
          </p:cNvSpPr>
          <p:nvPr>
            <p:ph type="pic" sz="quarter" idx="10"/>
          </p:nvPr>
        </p:nvSpPr>
        <p:spPr bwMode="auto">
          <a:xfrm>
            <a:off x="11334720" y="0"/>
            <a:ext cx="6953280" cy="10288588"/>
          </a:xfrm>
          <a:custGeom>
            <a:avLst/>
            <a:gdLst>
              <a:gd name="T0" fmla="*/ 1411 w 3076"/>
              <a:gd name="T1" fmla="*/ 4552 h 4552"/>
              <a:gd name="T2" fmla="*/ 1167 w 3076"/>
              <a:gd name="T3" fmla="*/ 3681 h 4552"/>
              <a:gd name="T4" fmla="*/ 1201 w 3076"/>
              <a:gd name="T5" fmla="*/ 3635 h 4552"/>
              <a:gd name="T6" fmla="*/ 1235 w 3076"/>
              <a:gd name="T7" fmla="*/ 3587 h 4552"/>
              <a:gd name="T8" fmla="*/ 1267 w 3076"/>
              <a:gd name="T9" fmla="*/ 3538 h 4552"/>
              <a:gd name="T10" fmla="*/ 1296 w 3076"/>
              <a:gd name="T11" fmla="*/ 3487 h 4552"/>
              <a:gd name="T12" fmla="*/ 1323 w 3076"/>
              <a:gd name="T13" fmla="*/ 3435 h 4552"/>
              <a:gd name="T14" fmla="*/ 1348 w 3076"/>
              <a:gd name="T15" fmla="*/ 3382 h 4552"/>
              <a:gd name="T16" fmla="*/ 1371 w 3076"/>
              <a:gd name="T17" fmla="*/ 3327 h 4552"/>
              <a:gd name="T18" fmla="*/ 1391 w 3076"/>
              <a:gd name="T19" fmla="*/ 3271 h 4552"/>
              <a:gd name="T20" fmla="*/ 1409 w 3076"/>
              <a:gd name="T21" fmla="*/ 3215 h 4552"/>
              <a:gd name="T22" fmla="*/ 1425 w 3076"/>
              <a:gd name="T23" fmla="*/ 3157 h 4552"/>
              <a:gd name="T24" fmla="*/ 1438 w 3076"/>
              <a:gd name="T25" fmla="*/ 3098 h 4552"/>
              <a:gd name="T26" fmla="*/ 1449 w 3076"/>
              <a:gd name="T27" fmla="*/ 3038 h 4552"/>
              <a:gd name="T28" fmla="*/ 1457 w 3076"/>
              <a:gd name="T29" fmla="*/ 2978 h 4552"/>
              <a:gd name="T30" fmla="*/ 1462 w 3076"/>
              <a:gd name="T31" fmla="*/ 2916 h 4552"/>
              <a:gd name="T32" fmla="*/ 1465 w 3076"/>
              <a:gd name="T33" fmla="*/ 2854 h 4552"/>
              <a:gd name="T34" fmla="*/ 1464 w 3076"/>
              <a:gd name="T35" fmla="*/ 2764 h 4552"/>
              <a:gd name="T36" fmla="*/ 1455 w 3076"/>
              <a:gd name="T37" fmla="*/ 2649 h 4552"/>
              <a:gd name="T38" fmla="*/ 1436 w 3076"/>
              <a:gd name="T39" fmla="*/ 2535 h 4552"/>
              <a:gd name="T40" fmla="*/ 1407 w 3076"/>
              <a:gd name="T41" fmla="*/ 2426 h 4552"/>
              <a:gd name="T42" fmla="*/ 1372 w 3076"/>
              <a:gd name="T43" fmla="*/ 2319 h 4552"/>
              <a:gd name="T44" fmla="*/ 1327 w 3076"/>
              <a:gd name="T45" fmla="*/ 2218 h 4552"/>
              <a:gd name="T46" fmla="*/ 1274 w 3076"/>
              <a:gd name="T47" fmla="*/ 2121 h 4552"/>
              <a:gd name="T48" fmla="*/ 1214 w 3076"/>
              <a:gd name="T49" fmla="*/ 2028 h 4552"/>
              <a:gd name="T50" fmla="*/ 1147 w 3076"/>
              <a:gd name="T51" fmla="*/ 1941 h 4552"/>
              <a:gd name="T52" fmla="*/ 1074 w 3076"/>
              <a:gd name="T53" fmla="*/ 1859 h 4552"/>
              <a:gd name="T54" fmla="*/ 994 w 3076"/>
              <a:gd name="T55" fmla="*/ 1785 h 4552"/>
              <a:gd name="T56" fmla="*/ 909 w 3076"/>
              <a:gd name="T57" fmla="*/ 1715 h 4552"/>
              <a:gd name="T58" fmla="*/ 818 w 3076"/>
              <a:gd name="T59" fmla="*/ 1654 h 4552"/>
              <a:gd name="T60" fmla="*/ 722 w 3076"/>
              <a:gd name="T61" fmla="*/ 1599 h 4552"/>
              <a:gd name="T62" fmla="*/ 622 w 3076"/>
              <a:gd name="T63" fmla="*/ 1552 h 4552"/>
              <a:gd name="T64" fmla="*/ 517 w 3076"/>
              <a:gd name="T65" fmla="*/ 1513 h 4552"/>
              <a:gd name="T66" fmla="*/ 0 w 3076"/>
              <a:gd name="T67" fmla="*/ 0 h 4552"/>
              <a:gd name="T68" fmla="*/ 3076 w 3076"/>
              <a:gd name="T69" fmla="*/ 2488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76" h="4552">
                <a:moveTo>
                  <a:pt x="3076" y="4552"/>
                </a:moveTo>
                <a:lnTo>
                  <a:pt x="1411" y="4552"/>
                </a:lnTo>
                <a:lnTo>
                  <a:pt x="1148" y="3703"/>
                </a:lnTo>
                <a:lnTo>
                  <a:pt x="1167" y="3681"/>
                </a:lnTo>
                <a:lnTo>
                  <a:pt x="1184" y="3657"/>
                </a:lnTo>
                <a:lnTo>
                  <a:pt x="1201" y="3635"/>
                </a:lnTo>
                <a:lnTo>
                  <a:pt x="1219" y="3610"/>
                </a:lnTo>
                <a:lnTo>
                  <a:pt x="1235" y="3587"/>
                </a:lnTo>
                <a:lnTo>
                  <a:pt x="1251" y="3562"/>
                </a:lnTo>
                <a:lnTo>
                  <a:pt x="1267" y="3538"/>
                </a:lnTo>
                <a:lnTo>
                  <a:pt x="1281" y="3512"/>
                </a:lnTo>
                <a:lnTo>
                  <a:pt x="1296" y="3487"/>
                </a:lnTo>
                <a:lnTo>
                  <a:pt x="1309" y="3461"/>
                </a:lnTo>
                <a:lnTo>
                  <a:pt x="1323" y="3435"/>
                </a:lnTo>
                <a:lnTo>
                  <a:pt x="1336" y="3408"/>
                </a:lnTo>
                <a:lnTo>
                  <a:pt x="1348" y="3382"/>
                </a:lnTo>
                <a:lnTo>
                  <a:pt x="1359" y="3354"/>
                </a:lnTo>
                <a:lnTo>
                  <a:pt x="1371" y="3327"/>
                </a:lnTo>
                <a:lnTo>
                  <a:pt x="1382" y="3300"/>
                </a:lnTo>
                <a:lnTo>
                  <a:pt x="1391" y="3271"/>
                </a:lnTo>
                <a:lnTo>
                  <a:pt x="1400" y="3244"/>
                </a:lnTo>
                <a:lnTo>
                  <a:pt x="1409" y="3215"/>
                </a:lnTo>
                <a:lnTo>
                  <a:pt x="1418" y="3186"/>
                </a:lnTo>
                <a:lnTo>
                  <a:pt x="1425" y="3157"/>
                </a:lnTo>
                <a:lnTo>
                  <a:pt x="1432" y="3128"/>
                </a:lnTo>
                <a:lnTo>
                  <a:pt x="1438" y="3098"/>
                </a:lnTo>
                <a:lnTo>
                  <a:pt x="1444" y="3069"/>
                </a:lnTo>
                <a:lnTo>
                  <a:pt x="1449" y="3038"/>
                </a:lnTo>
                <a:lnTo>
                  <a:pt x="1453" y="3008"/>
                </a:lnTo>
                <a:lnTo>
                  <a:pt x="1457" y="2978"/>
                </a:lnTo>
                <a:lnTo>
                  <a:pt x="1460" y="2947"/>
                </a:lnTo>
                <a:lnTo>
                  <a:pt x="1462" y="2916"/>
                </a:lnTo>
                <a:lnTo>
                  <a:pt x="1464" y="2886"/>
                </a:lnTo>
                <a:lnTo>
                  <a:pt x="1465" y="2854"/>
                </a:lnTo>
                <a:lnTo>
                  <a:pt x="1465" y="2823"/>
                </a:lnTo>
                <a:lnTo>
                  <a:pt x="1464" y="2764"/>
                </a:lnTo>
                <a:lnTo>
                  <a:pt x="1461" y="2706"/>
                </a:lnTo>
                <a:lnTo>
                  <a:pt x="1455" y="2649"/>
                </a:lnTo>
                <a:lnTo>
                  <a:pt x="1446" y="2591"/>
                </a:lnTo>
                <a:lnTo>
                  <a:pt x="1436" y="2535"/>
                </a:lnTo>
                <a:lnTo>
                  <a:pt x="1423" y="2480"/>
                </a:lnTo>
                <a:lnTo>
                  <a:pt x="1407" y="2426"/>
                </a:lnTo>
                <a:lnTo>
                  <a:pt x="1391" y="2373"/>
                </a:lnTo>
                <a:lnTo>
                  <a:pt x="1372" y="2319"/>
                </a:lnTo>
                <a:lnTo>
                  <a:pt x="1350" y="2268"/>
                </a:lnTo>
                <a:lnTo>
                  <a:pt x="1327" y="2218"/>
                </a:lnTo>
                <a:lnTo>
                  <a:pt x="1301" y="2169"/>
                </a:lnTo>
                <a:lnTo>
                  <a:pt x="1274" y="2121"/>
                </a:lnTo>
                <a:lnTo>
                  <a:pt x="1245" y="2074"/>
                </a:lnTo>
                <a:lnTo>
                  <a:pt x="1214" y="2028"/>
                </a:lnTo>
                <a:lnTo>
                  <a:pt x="1181" y="1984"/>
                </a:lnTo>
                <a:lnTo>
                  <a:pt x="1147" y="1941"/>
                </a:lnTo>
                <a:lnTo>
                  <a:pt x="1112" y="1899"/>
                </a:lnTo>
                <a:lnTo>
                  <a:pt x="1074" y="1859"/>
                </a:lnTo>
                <a:lnTo>
                  <a:pt x="1035" y="1822"/>
                </a:lnTo>
                <a:lnTo>
                  <a:pt x="994" y="1785"/>
                </a:lnTo>
                <a:lnTo>
                  <a:pt x="953" y="1749"/>
                </a:lnTo>
                <a:lnTo>
                  <a:pt x="909" y="1715"/>
                </a:lnTo>
                <a:lnTo>
                  <a:pt x="864" y="1684"/>
                </a:lnTo>
                <a:lnTo>
                  <a:pt x="818" y="1654"/>
                </a:lnTo>
                <a:lnTo>
                  <a:pt x="771" y="1625"/>
                </a:lnTo>
                <a:lnTo>
                  <a:pt x="722" y="1599"/>
                </a:lnTo>
                <a:lnTo>
                  <a:pt x="672" y="1574"/>
                </a:lnTo>
                <a:lnTo>
                  <a:pt x="622" y="1552"/>
                </a:lnTo>
                <a:lnTo>
                  <a:pt x="570" y="1531"/>
                </a:lnTo>
                <a:lnTo>
                  <a:pt x="517" y="1513"/>
                </a:lnTo>
                <a:lnTo>
                  <a:pt x="463" y="1497"/>
                </a:lnTo>
                <a:lnTo>
                  <a:pt x="0" y="0"/>
                </a:lnTo>
                <a:lnTo>
                  <a:pt x="2304" y="0"/>
                </a:lnTo>
                <a:lnTo>
                  <a:pt x="3076" y="2488"/>
                </a:lnTo>
                <a:lnTo>
                  <a:pt x="3076"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68502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9">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D5D7D67-8F90-F1F5-D2A0-DC927E4F43AC}"/>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67E4CA1-B7F2-4A3E-AAB2-D8A06411FFF8}"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5" name="Straight Connector 4">
            <a:extLst>
              <a:ext uri="{FF2B5EF4-FFF2-40B4-BE49-F238E27FC236}">
                <a16:creationId xmlns:a16="http://schemas.microsoft.com/office/drawing/2014/main" id="{9D12D9EB-9FE5-8C6A-20A1-CBEA098209FA}"/>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6" name="Picture 4" descr="A picture containing drawing&#10;&#10;Description automatically generated">
            <a:extLst>
              <a:ext uri="{FF2B5EF4-FFF2-40B4-BE49-F238E27FC236}">
                <a16:creationId xmlns:a16="http://schemas.microsoft.com/office/drawing/2014/main" id="{0B084C93-C4D4-E700-79C4-47BCE5D16B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p:cNvSpPr>
          <p:nvPr>
            <p:ph type="pic" sz="quarter" idx="10"/>
          </p:nvPr>
        </p:nvSpPr>
        <p:spPr bwMode="auto">
          <a:xfrm>
            <a:off x="11334720" y="0"/>
            <a:ext cx="6953280" cy="10288588"/>
          </a:xfrm>
          <a:custGeom>
            <a:avLst/>
            <a:gdLst>
              <a:gd name="T0" fmla="*/ 3077 w 3077"/>
              <a:gd name="T1" fmla="*/ 4552 h 4552"/>
              <a:gd name="T2" fmla="*/ 1412 w 3077"/>
              <a:gd name="T3" fmla="*/ 4552 h 4552"/>
              <a:gd name="T4" fmla="*/ 1136 w 3077"/>
              <a:gd name="T5" fmla="*/ 3664 h 4552"/>
              <a:gd name="T6" fmla="*/ 1183 w 3077"/>
              <a:gd name="T7" fmla="*/ 3637 h 4552"/>
              <a:gd name="T8" fmla="*/ 1201 w 3077"/>
              <a:gd name="T9" fmla="*/ 3626 h 4552"/>
              <a:gd name="T10" fmla="*/ 1218 w 3077"/>
              <a:gd name="T11" fmla="*/ 3614 h 4552"/>
              <a:gd name="T12" fmla="*/ 1234 w 3077"/>
              <a:gd name="T13" fmla="*/ 3600 h 4552"/>
              <a:gd name="T14" fmla="*/ 1249 w 3077"/>
              <a:gd name="T15" fmla="*/ 3586 h 4552"/>
              <a:gd name="T16" fmla="*/ 1262 w 3077"/>
              <a:gd name="T17" fmla="*/ 3571 h 4552"/>
              <a:gd name="T18" fmla="*/ 1276 w 3077"/>
              <a:gd name="T19" fmla="*/ 3555 h 4552"/>
              <a:gd name="T20" fmla="*/ 1288 w 3077"/>
              <a:gd name="T21" fmla="*/ 3538 h 4552"/>
              <a:gd name="T22" fmla="*/ 1299 w 3077"/>
              <a:gd name="T23" fmla="*/ 3521 h 4552"/>
              <a:gd name="T24" fmla="*/ 1308 w 3077"/>
              <a:gd name="T25" fmla="*/ 3503 h 4552"/>
              <a:gd name="T26" fmla="*/ 1316 w 3077"/>
              <a:gd name="T27" fmla="*/ 3484 h 4552"/>
              <a:gd name="T28" fmla="*/ 1324 w 3077"/>
              <a:gd name="T29" fmla="*/ 3464 h 4552"/>
              <a:gd name="T30" fmla="*/ 1330 w 3077"/>
              <a:gd name="T31" fmla="*/ 3445 h 4552"/>
              <a:gd name="T32" fmla="*/ 1335 w 3077"/>
              <a:gd name="T33" fmla="*/ 3424 h 4552"/>
              <a:gd name="T34" fmla="*/ 1338 w 3077"/>
              <a:gd name="T35" fmla="*/ 3404 h 4552"/>
              <a:gd name="T36" fmla="*/ 1340 w 3077"/>
              <a:gd name="T37" fmla="*/ 3384 h 4552"/>
              <a:gd name="T38" fmla="*/ 1341 w 3077"/>
              <a:gd name="T39" fmla="*/ 3362 h 4552"/>
              <a:gd name="T40" fmla="*/ 1341 w 3077"/>
              <a:gd name="T41" fmla="*/ 2284 h 4552"/>
              <a:gd name="T42" fmla="*/ 1340 w 3077"/>
              <a:gd name="T43" fmla="*/ 2262 h 4552"/>
              <a:gd name="T44" fmla="*/ 1338 w 3077"/>
              <a:gd name="T45" fmla="*/ 2242 h 4552"/>
              <a:gd name="T46" fmla="*/ 1335 w 3077"/>
              <a:gd name="T47" fmla="*/ 2221 h 4552"/>
              <a:gd name="T48" fmla="*/ 1330 w 3077"/>
              <a:gd name="T49" fmla="*/ 2201 h 4552"/>
              <a:gd name="T50" fmla="*/ 1324 w 3077"/>
              <a:gd name="T51" fmla="*/ 2181 h 4552"/>
              <a:gd name="T52" fmla="*/ 1316 w 3077"/>
              <a:gd name="T53" fmla="*/ 2162 h 4552"/>
              <a:gd name="T54" fmla="*/ 1308 w 3077"/>
              <a:gd name="T55" fmla="*/ 2144 h 4552"/>
              <a:gd name="T56" fmla="*/ 1299 w 3077"/>
              <a:gd name="T57" fmla="*/ 2125 h 4552"/>
              <a:gd name="T58" fmla="*/ 1288 w 3077"/>
              <a:gd name="T59" fmla="*/ 2108 h 4552"/>
              <a:gd name="T60" fmla="*/ 1276 w 3077"/>
              <a:gd name="T61" fmla="*/ 2091 h 4552"/>
              <a:gd name="T62" fmla="*/ 1262 w 3077"/>
              <a:gd name="T63" fmla="*/ 2075 h 4552"/>
              <a:gd name="T64" fmla="*/ 1249 w 3077"/>
              <a:gd name="T65" fmla="*/ 2060 h 4552"/>
              <a:gd name="T66" fmla="*/ 1234 w 3077"/>
              <a:gd name="T67" fmla="*/ 2045 h 4552"/>
              <a:gd name="T68" fmla="*/ 1218 w 3077"/>
              <a:gd name="T69" fmla="*/ 2032 h 4552"/>
              <a:gd name="T70" fmla="*/ 1201 w 3077"/>
              <a:gd name="T71" fmla="*/ 2020 h 4552"/>
              <a:gd name="T72" fmla="*/ 1183 w 3077"/>
              <a:gd name="T73" fmla="*/ 2009 h 4552"/>
              <a:gd name="T74" fmla="*/ 501 w 3077"/>
              <a:gd name="T75" fmla="*/ 1614 h 4552"/>
              <a:gd name="T76" fmla="*/ 0 w 3077"/>
              <a:gd name="T77" fmla="*/ 0 h 4552"/>
              <a:gd name="T78" fmla="*/ 2305 w 3077"/>
              <a:gd name="T79" fmla="*/ 0 h 4552"/>
              <a:gd name="T80" fmla="*/ 3077 w 3077"/>
              <a:gd name="T81" fmla="*/ 2488 h 4552"/>
              <a:gd name="T82" fmla="*/ 3077 w 3077"/>
              <a:gd name="T83" fmla="*/ 4552 h 4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77" h="4552">
                <a:moveTo>
                  <a:pt x="3077" y="4552"/>
                </a:moveTo>
                <a:lnTo>
                  <a:pt x="1412" y="4552"/>
                </a:lnTo>
                <a:lnTo>
                  <a:pt x="1136" y="3664"/>
                </a:lnTo>
                <a:lnTo>
                  <a:pt x="1183" y="3637"/>
                </a:lnTo>
                <a:lnTo>
                  <a:pt x="1201" y="3626"/>
                </a:lnTo>
                <a:lnTo>
                  <a:pt x="1218" y="3614"/>
                </a:lnTo>
                <a:lnTo>
                  <a:pt x="1234" y="3600"/>
                </a:lnTo>
                <a:lnTo>
                  <a:pt x="1249" y="3586"/>
                </a:lnTo>
                <a:lnTo>
                  <a:pt x="1262" y="3571"/>
                </a:lnTo>
                <a:lnTo>
                  <a:pt x="1276" y="3555"/>
                </a:lnTo>
                <a:lnTo>
                  <a:pt x="1288" y="3538"/>
                </a:lnTo>
                <a:lnTo>
                  <a:pt x="1299" y="3521"/>
                </a:lnTo>
                <a:lnTo>
                  <a:pt x="1308" y="3503"/>
                </a:lnTo>
                <a:lnTo>
                  <a:pt x="1316" y="3484"/>
                </a:lnTo>
                <a:lnTo>
                  <a:pt x="1324" y="3464"/>
                </a:lnTo>
                <a:lnTo>
                  <a:pt x="1330" y="3445"/>
                </a:lnTo>
                <a:lnTo>
                  <a:pt x="1335" y="3424"/>
                </a:lnTo>
                <a:lnTo>
                  <a:pt x="1338" y="3404"/>
                </a:lnTo>
                <a:lnTo>
                  <a:pt x="1340" y="3384"/>
                </a:lnTo>
                <a:lnTo>
                  <a:pt x="1341" y="3362"/>
                </a:lnTo>
                <a:lnTo>
                  <a:pt x="1341" y="2284"/>
                </a:lnTo>
                <a:lnTo>
                  <a:pt x="1340" y="2262"/>
                </a:lnTo>
                <a:lnTo>
                  <a:pt x="1338" y="2242"/>
                </a:lnTo>
                <a:lnTo>
                  <a:pt x="1335" y="2221"/>
                </a:lnTo>
                <a:lnTo>
                  <a:pt x="1330" y="2201"/>
                </a:lnTo>
                <a:lnTo>
                  <a:pt x="1324" y="2181"/>
                </a:lnTo>
                <a:lnTo>
                  <a:pt x="1316" y="2162"/>
                </a:lnTo>
                <a:lnTo>
                  <a:pt x="1308" y="2144"/>
                </a:lnTo>
                <a:lnTo>
                  <a:pt x="1299" y="2125"/>
                </a:lnTo>
                <a:lnTo>
                  <a:pt x="1288" y="2108"/>
                </a:lnTo>
                <a:lnTo>
                  <a:pt x="1276" y="2091"/>
                </a:lnTo>
                <a:lnTo>
                  <a:pt x="1262" y="2075"/>
                </a:lnTo>
                <a:lnTo>
                  <a:pt x="1249" y="2060"/>
                </a:lnTo>
                <a:lnTo>
                  <a:pt x="1234" y="2045"/>
                </a:lnTo>
                <a:lnTo>
                  <a:pt x="1218" y="2032"/>
                </a:lnTo>
                <a:lnTo>
                  <a:pt x="1201" y="2020"/>
                </a:lnTo>
                <a:lnTo>
                  <a:pt x="1183" y="2009"/>
                </a:lnTo>
                <a:lnTo>
                  <a:pt x="501" y="1614"/>
                </a:lnTo>
                <a:lnTo>
                  <a:pt x="0" y="0"/>
                </a:lnTo>
                <a:lnTo>
                  <a:pt x="2305" y="0"/>
                </a:lnTo>
                <a:lnTo>
                  <a:pt x="3077" y="2488"/>
                </a:lnTo>
                <a:lnTo>
                  <a:pt x="3077" y="455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4" name="Freeform 10"/>
          <p:cNvSpPr>
            <a:spLocks noGrp="1"/>
          </p:cNvSpPr>
          <p:nvPr>
            <p:ph type="pic" sz="quarter" idx="11"/>
          </p:nvPr>
        </p:nvSpPr>
        <p:spPr bwMode="auto">
          <a:xfrm>
            <a:off x="8937817" y="3459679"/>
            <a:ext cx="5212135" cy="5845278"/>
          </a:xfrm>
          <a:custGeom>
            <a:avLst/>
            <a:gdLst>
              <a:gd name="T0" fmla="*/ 1008 w 2309"/>
              <a:gd name="T1" fmla="*/ 40 h 2583"/>
              <a:gd name="T2" fmla="*/ 1043 w 2309"/>
              <a:gd name="T3" fmla="*/ 23 h 2583"/>
              <a:gd name="T4" fmla="*/ 1079 w 2309"/>
              <a:gd name="T5" fmla="*/ 11 h 2583"/>
              <a:gd name="T6" fmla="*/ 1116 w 2309"/>
              <a:gd name="T7" fmla="*/ 3 h 2583"/>
              <a:gd name="T8" fmla="*/ 1154 w 2309"/>
              <a:gd name="T9" fmla="*/ 0 h 2583"/>
              <a:gd name="T10" fmla="*/ 1192 w 2309"/>
              <a:gd name="T11" fmla="*/ 3 h 2583"/>
              <a:gd name="T12" fmla="*/ 1230 w 2309"/>
              <a:gd name="T13" fmla="*/ 11 h 2583"/>
              <a:gd name="T14" fmla="*/ 1266 w 2309"/>
              <a:gd name="T15" fmla="*/ 23 h 2583"/>
              <a:gd name="T16" fmla="*/ 1301 w 2309"/>
              <a:gd name="T17" fmla="*/ 40 h 2583"/>
              <a:gd name="T18" fmla="*/ 2179 w 2309"/>
              <a:gd name="T19" fmla="*/ 549 h 2583"/>
              <a:gd name="T20" fmla="*/ 2209 w 2309"/>
              <a:gd name="T21" fmla="*/ 573 h 2583"/>
              <a:gd name="T22" fmla="*/ 2237 w 2309"/>
              <a:gd name="T23" fmla="*/ 600 h 2583"/>
              <a:gd name="T24" fmla="*/ 2259 w 2309"/>
              <a:gd name="T25" fmla="*/ 630 h 2583"/>
              <a:gd name="T26" fmla="*/ 2279 w 2309"/>
              <a:gd name="T27" fmla="*/ 663 h 2583"/>
              <a:gd name="T28" fmla="*/ 2293 w 2309"/>
              <a:gd name="T29" fmla="*/ 698 h 2583"/>
              <a:gd name="T30" fmla="*/ 2303 w 2309"/>
              <a:gd name="T31" fmla="*/ 735 h 2583"/>
              <a:gd name="T32" fmla="*/ 2308 w 2309"/>
              <a:gd name="T33" fmla="*/ 773 h 2583"/>
              <a:gd name="T34" fmla="*/ 2309 w 2309"/>
              <a:gd name="T35" fmla="*/ 1791 h 2583"/>
              <a:gd name="T36" fmla="*/ 2306 w 2309"/>
              <a:gd name="T37" fmla="*/ 1830 h 2583"/>
              <a:gd name="T38" fmla="*/ 2299 w 2309"/>
              <a:gd name="T39" fmla="*/ 1868 h 2583"/>
              <a:gd name="T40" fmla="*/ 2287 w 2309"/>
              <a:gd name="T41" fmla="*/ 1904 h 2583"/>
              <a:gd name="T42" fmla="*/ 2269 w 2309"/>
              <a:gd name="T43" fmla="*/ 1937 h 2583"/>
              <a:gd name="T44" fmla="*/ 2249 w 2309"/>
              <a:gd name="T45" fmla="*/ 1969 h 2583"/>
              <a:gd name="T46" fmla="*/ 2224 w 2309"/>
              <a:gd name="T47" fmla="*/ 1998 h 2583"/>
              <a:gd name="T48" fmla="*/ 2195 w 2309"/>
              <a:gd name="T49" fmla="*/ 2023 h 2583"/>
              <a:gd name="T50" fmla="*/ 2162 w 2309"/>
              <a:gd name="T51" fmla="*/ 2045 h 2583"/>
              <a:gd name="T52" fmla="*/ 1284 w 2309"/>
              <a:gd name="T53" fmla="*/ 2554 h 2583"/>
              <a:gd name="T54" fmla="*/ 1248 w 2309"/>
              <a:gd name="T55" fmla="*/ 2568 h 2583"/>
              <a:gd name="T56" fmla="*/ 1211 w 2309"/>
              <a:gd name="T57" fmla="*/ 2578 h 2583"/>
              <a:gd name="T58" fmla="*/ 1174 w 2309"/>
              <a:gd name="T59" fmla="*/ 2582 h 2583"/>
              <a:gd name="T60" fmla="*/ 1136 w 2309"/>
              <a:gd name="T61" fmla="*/ 2582 h 2583"/>
              <a:gd name="T62" fmla="*/ 1098 w 2309"/>
              <a:gd name="T63" fmla="*/ 2578 h 2583"/>
              <a:gd name="T64" fmla="*/ 1060 w 2309"/>
              <a:gd name="T65" fmla="*/ 2568 h 2583"/>
              <a:gd name="T66" fmla="*/ 1026 w 2309"/>
              <a:gd name="T67" fmla="*/ 2554 h 2583"/>
              <a:gd name="T68" fmla="*/ 146 w 2309"/>
              <a:gd name="T69" fmla="*/ 2045 h 2583"/>
              <a:gd name="T70" fmla="*/ 114 w 2309"/>
              <a:gd name="T71" fmla="*/ 2023 h 2583"/>
              <a:gd name="T72" fmla="*/ 85 w 2309"/>
              <a:gd name="T73" fmla="*/ 1998 h 2583"/>
              <a:gd name="T74" fmla="*/ 60 w 2309"/>
              <a:gd name="T75" fmla="*/ 1969 h 2583"/>
              <a:gd name="T76" fmla="*/ 39 w 2309"/>
              <a:gd name="T77" fmla="*/ 1937 h 2583"/>
              <a:gd name="T78" fmla="*/ 23 w 2309"/>
              <a:gd name="T79" fmla="*/ 1904 h 2583"/>
              <a:gd name="T80" fmla="*/ 10 w 2309"/>
              <a:gd name="T81" fmla="*/ 1868 h 2583"/>
              <a:gd name="T82" fmla="*/ 2 w 2309"/>
              <a:gd name="T83" fmla="*/ 1830 h 2583"/>
              <a:gd name="T84" fmla="*/ 0 w 2309"/>
              <a:gd name="T85" fmla="*/ 1791 h 2583"/>
              <a:gd name="T86" fmla="*/ 0 w 2309"/>
              <a:gd name="T87" fmla="*/ 773 h 2583"/>
              <a:gd name="T88" fmla="*/ 5 w 2309"/>
              <a:gd name="T89" fmla="*/ 735 h 2583"/>
              <a:gd name="T90" fmla="*/ 16 w 2309"/>
              <a:gd name="T91" fmla="*/ 698 h 2583"/>
              <a:gd name="T92" fmla="*/ 30 w 2309"/>
              <a:gd name="T93" fmla="*/ 663 h 2583"/>
              <a:gd name="T94" fmla="*/ 49 w 2309"/>
              <a:gd name="T95" fmla="*/ 630 h 2583"/>
              <a:gd name="T96" fmla="*/ 73 w 2309"/>
              <a:gd name="T97" fmla="*/ 600 h 2583"/>
              <a:gd name="T98" fmla="*/ 99 w 2309"/>
              <a:gd name="T99" fmla="*/ 573 h 2583"/>
              <a:gd name="T100" fmla="*/ 130 w 2309"/>
              <a:gd name="T101" fmla="*/ 549 h 2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09" h="2583">
                <a:moveTo>
                  <a:pt x="146" y="539"/>
                </a:moveTo>
                <a:lnTo>
                  <a:pt x="1008" y="40"/>
                </a:lnTo>
                <a:lnTo>
                  <a:pt x="1026" y="31"/>
                </a:lnTo>
                <a:lnTo>
                  <a:pt x="1043" y="23"/>
                </a:lnTo>
                <a:lnTo>
                  <a:pt x="1060" y="16"/>
                </a:lnTo>
                <a:lnTo>
                  <a:pt x="1079" y="11"/>
                </a:lnTo>
                <a:lnTo>
                  <a:pt x="1098" y="6"/>
                </a:lnTo>
                <a:lnTo>
                  <a:pt x="1116" y="3"/>
                </a:lnTo>
                <a:lnTo>
                  <a:pt x="1136" y="1"/>
                </a:lnTo>
                <a:lnTo>
                  <a:pt x="1154" y="0"/>
                </a:lnTo>
                <a:lnTo>
                  <a:pt x="1174" y="1"/>
                </a:lnTo>
                <a:lnTo>
                  <a:pt x="1192" y="3"/>
                </a:lnTo>
                <a:lnTo>
                  <a:pt x="1211" y="6"/>
                </a:lnTo>
                <a:lnTo>
                  <a:pt x="1230" y="11"/>
                </a:lnTo>
                <a:lnTo>
                  <a:pt x="1248" y="16"/>
                </a:lnTo>
                <a:lnTo>
                  <a:pt x="1266" y="23"/>
                </a:lnTo>
                <a:lnTo>
                  <a:pt x="1284" y="31"/>
                </a:lnTo>
                <a:lnTo>
                  <a:pt x="1301" y="40"/>
                </a:lnTo>
                <a:lnTo>
                  <a:pt x="2162" y="539"/>
                </a:lnTo>
                <a:lnTo>
                  <a:pt x="2179" y="549"/>
                </a:lnTo>
                <a:lnTo>
                  <a:pt x="2195" y="560"/>
                </a:lnTo>
                <a:lnTo>
                  <a:pt x="2209" y="573"/>
                </a:lnTo>
                <a:lnTo>
                  <a:pt x="2224" y="586"/>
                </a:lnTo>
                <a:lnTo>
                  <a:pt x="2237" y="600"/>
                </a:lnTo>
                <a:lnTo>
                  <a:pt x="2249" y="615"/>
                </a:lnTo>
                <a:lnTo>
                  <a:pt x="2259" y="630"/>
                </a:lnTo>
                <a:lnTo>
                  <a:pt x="2269" y="646"/>
                </a:lnTo>
                <a:lnTo>
                  <a:pt x="2279" y="663"/>
                </a:lnTo>
                <a:lnTo>
                  <a:pt x="2287" y="680"/>
                </a:lnTo>
                <a:lnTo>
                  <a:pt x="2293" y="698"/>
                </a:lnTo>
                <a:lnTo>
                  <a:pt x="2299" y="717"/>
                </a:lnTo>
                <a:lnTo>
                  <a:pt x="2303" y="735"/>
                </a:lnTo>
                <a:lnTo>
                  <a:pt x="2306" y="754"/>
                </a:lnTo>
                <a:lnTo>
                  <a:pt x="2308" y="773"/>
                </a:lnTo>
                <a:lnTo>
                  <a:pt x="2309" y="793"/>
                </a:lnTo>
                <a:lnTo>
                  <a:pt x="2309" y="1791"/>
                </a:lnTo>
                <a:lnTo>
                  <a:pt x="2308" y="1811"/>
                </a:lnTo>
                <a:lnTo>
                  <a:pt x="2306" y="1830"/>
                </a:lnTo>
                <a:lnTo>
                  <a:pt x="2303" y="1848"/>
                </a:lnTo>
                <a:lnTo>
                  <a:pt x="2299" y="1868"/>
                </a:lnTo>
                <a:lnTo>
                  <a:pt x="2293" y="1886"/>
                </a:lnTo>
                <a:lnTo>
                  <a:pt x="2287" y="1904"/>
                </a:lnTo>
                <a:lnTo>
                  <a:pt x="2279" y="1921"/>
                </a:lnTo>
                <a:lnTo>
                  <a:pt x="2269" y="1937"/>
                </a:lnTo>
                <a:lnTo>
                  <a:pt x="2259" y="1954"/>
                </a:lnTo>
                <a:lnTo>
                  <a:pt x="2249" y="1969"/>
                </a:lnTo>
                <a:lnTo>
                  <a:pt x="2237" y="1984"/>
                </a:lnTo>
                <a:lnTo>
                  <a:pt x="2224" y="1998"/>
                </a:lnTo>
                <a:lnTo>
                  <a:pt x="2209" y="2011"/>
                </a:lnTo>
                <a:lnTo>
                  <a:pt x="2195" y="2023"/>
                </a:lnTo>
                <a:lnTo>
                  <a:pt x="2179" y="2034"/>
                </a:lnTo>
                <a:lnTo>
                  <a:pt x="2162" y="2045"/>
                </a:lnTo>
                <a:lnTo>
                  <a:pt x="1301" y="2544"/>
                </a:lnTo>
                <a:lnTo>
                  <a:pt x="1284" y="2554"/>
                </a:lnTo>
                <a:lnTo>
                  <a:pt x="1266" y="2561"/>
                </a:lnTo>
                <a:lnTo>
                  <a:pt x="1248" y="2568"/>
                </a:lnTo>
                <a:lnTo>
                  <a:pt x="1230" y="2573"/>
                </a:lnTo>
                <a:lnTo>
                  <a:pt x="1211" y="2578"/>
                </a:lnTo>
                <a:lnTo>
                  <a:pt x="1192" y="2581"/>
                </a:lnTo>
                <a:lnTo>
                  <a:pt x="1174" y="2582"/>
                </a:lnTo>
                <a:lnTo>
                  <a:pt x="1154" y="2583"/>
                </a:lnTo>
                <a:lnTo>
                  <a:pt x="1136" y="2582"/>
                </a:lnTo>
                <a:lnTo>
                  <a:pt x="1116" y="2581"/>
                </a:lnTo>
                <a:lnTo>
                  <a:pt x="1098" y="2578"/>
                </a:lnTo>
                <a:lnTo>
                  <a:pt x="1079" y="2573"/>
                </a:lnTo>
                <a:lnTo>
                  <a:pt x="1060" y="2568"/>
                </a:lnTo>
                <a:lnTo>
                  <a:pt x="1043" y="2561"/>
                </a:lnTo>
                <a:lnTo>
                  <a:pt x="1026" y="2554"/>
                </a:lnTo>
                <a:lnTo>
                  <a:pt x="1008" y="2544"/>
                </a:lnTo>
                <a:lnTo>
                  <a:pt x="146" y="2045"/>
                </a:lnTo>
                <a:lnTo>
                  <a:pt x="130" y="2034"/>
                </a:lnTo>
                <a:lnTo>
                  <a:pt x="114" y="2023"/>
                </a:lnTo>
                <a:lnTo>
                  <a:pt x="99" y="2011"/>
                </a:lnTo>
                <a:lnTo>
                  <a:pt x="85" y="1998"/>
                </a:lnTo>
                <a:lnTo>
                  <a:pt x="73" y="1984"/>
                </a:lnTo>
                <a:lnTo>
                  <a:pt x="60" y="1969"/>
                </a:lnTo>
                <a:lnTo>
                  <a:pt x="49" y="1954"/>
                </a:lnTo>
                <a:lnTo>
                  <a:pt x="39" y="1937"/>
                </a:lnTo>
                <a:lnTo>
                  <a:pt x="30" y="1921"/>
                </a:lnTo>
                <a:lnTo>
                  <a:pt x="23" y="1904"/>
                </a:lnTo>
                <a:lnTo>
                  <a:pt x="16" y="1886"/>
                </a:lnTo>
                <a:lnTo>
                  <a:pt x="10" y="1868"/>
                </a:lnTo>
                <a:lnTo>
                  <a:pt x="5" y="1848"/>
                </a:lnTo>
                <a:lnTo>
                  <a:pt x="2" y="1830"/>
                </a:lnTo>
                <a:lnTo>
                  <a:pt x="0" y="1811"/>
                </a:lnTo>
                <a:lnTo>
                  <a:pt x="0" y="1791"/>
                </a:lnTo>
                <a:lnTo>
                  <a:pt x="0" y="793"/>
                </a:lnTo>
                <a:lnTo>
                  <a:pt x="0" y="773"/>
                </a:lnTo>
                <a:lnTo>
                  <a:pt x="2" y="754"/>
                </a:lnTo>
                <a:lnTo>
                  <a:pt x="5" y="735"/>
                </a:lnTo>
                <a:lnTo>
                  <a:pt x="10" y="717"/>
                </a:lnTo>
                <a:lnTo>
                  <a:pt x="16" y="698"/>
                </a:lnTo>
                <a:lnTo>
                  <a:pt x="23" y="680"/>
                </a:lnTo>
                <a:lnTo>
                  <a:pt x="30" y="663"/>
                </a:lnTo>
                <a:lnTo>
                  <a:pt x="39" y="646"/>
                </a:lnTo>
                <a:lnTo>
                  <a:pt x="49" y="630"/>
                </a:lnTo>
                <a:lnTo>
                  <a:pt x="60" y="615"/>
                </a:lnTo>
                <a:lnTo>
                  <a:pt x="73" y="600"/>
                </a:lnTo>
                <a:lnTo>
                  <a:pt x="85" y="586"/>
                </a:lnTo>
                <a:lnTo>
                  <a:pt x="99" y="573"/>
                </a:lnTo>
                <a:lnTo>
                  <a:pt x="114" y="560"/>
                </a:lnTo>
                <a:lnTo>
                  <a:pt x="130" y="549"/>
                </a:lnTo>
                <a:lnTo>
                  <a:pt x="146" y="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67268837"/>
      </p:ext>
    </p:extLst>
  </p:cSld>
  <p:clrMapOvr>
    <a:masterClrMapping/>
  </p:clrMapOvr>
</p:sldLayout>
</file>

<file path=ppt/slideLayouts/slideLayout3.xml><?xml version="1.0" encoding="utf-8"?>
<p:sldLayout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reserve="1" userDrawn="1">
  <p:cSld name="0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26C1B5E2-026B-6B68-C0EB-BA214BAB0B50}"/>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6C2EBF18-2285-4DA5-B8AE-8D63FC113096}"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BCF1DF5F-FAA4-D4A5-D2F3-89951C398A40}"/>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AFBEE1C7-2843-4A73-BB08-63892B61A11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96216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7C604B92-1562-2579-DDFB-30755886196E}"/>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AB38322-C171-4809-B7F2-652E5F2ED4D4}"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C8533B69-D50F-ED0F-2497-2D5A3FB5BC57}"/>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0F73D1A4-A25D-3E34-2704-5D64A1EBB1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0" y="0"/>
            <a:ext cx="13279983" cy="10288588"/>
          </a:xfrm>
          <a:custGeom>
            <a:avLst/>
            <a:gdLst>
              <a:gd name="T0" fmla="*/ 0 w 5859"/>
              <a:gd name="T1" fmla="*/ 0 h 4539"/>
              <a:gd name="T2" fmla="*/ 1319 w 5859"/>
              <a:gd name="T3" fmla="*/ 0 h 4539"/>
              <a:gd name="T4" fmla="*/ 5859 w 5859"/>
              <a:gd name="T5" fmla="*/ 4539 h 4539"/>
              <a:gd name="T6" fmla="*/ 4150 w 5859"/>
              <a:gd name="T7" fmla="*/ 4539 h 4539"/>
              <a:gd name="T8" fmla="*/ 0 w 5859"/>
              <a:gd name="T9" fmla="*/ 391 h 4539"/>
              <a:gd name="T10" fmla="*/ 0 w 5859"/>
              <a:gd name="T11" fmla="*/ 0 h 4539"/>
              <a:gd name="T12" fmla="*/ 4070 w 5859"/>
              <a:gd name="T13" fmla="*/ 4539 h 4539"/>
              <a:gd name="T14" fmla="*/ 2360 w 5859"/>
              <a:gd name="T15" fmla="*/ 4539 h 4539"/>
              <a:gd name="T16" fmla="*/ 0 w 5859"/>
              <a:gd name="T17" fmla="*/ 2180 h 4539"/>
              <a:gd name="T18" fmla="*/ 0 w 5859"/>
              <a:gd name="T19" fmla="*/ 471 h 4539"/>
              <a:gd name="T20" fmla="*/ 4070 w 5859"/>
              <a:gd name="T21" fmla="*/ 4539 h 4539"/>
              <a:gd name="T22" fmla="*/ 2279 w 5859"/>
              <a:gd name="T23" fmla="*/ 4539 h 4539"/>
              <a:gd name="T24" fmla="*/ 569 w 5859"/>
              <a:gd name="T25" fmla="*/ 4539 h 4539"/>
              <a:gd name="T26" fmla="*/ 0 w 5859"/>
              <a:gd name="T27" fmla="*/ 3970 h 4539"/>
              <a:gd name="T28" fmla="*/ 0 w 5859"/>
              <a:gd name="T29" fmla="*/ 2262 h 4539"/>
              <a:gd name="T30" fmla="*/ 2279 w 5859"/>
              <a:gd name="T31" fmla="*/ 4539 h 4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9">
                <a:moveTo>
                  <a:pt x="0" y="0"/>
                </a:moveTo>
                <a:lnTo>
                  <a:pt x="1319" y="0"/>
                </a:lnTo>
                <a:lnTo>
                  <a:pt x="5859" y="4539"/>
                </a:lnTo>
                <a:lnTo>
                  <a:pt x="4150" y="4539"/>
                </a:lnTo>
                <a:lnTo>
                  <a:pt x="0" y="391"/>
                </a:lnTo>
                <a:lnTo>
                  <a:pt x="0" y="0"/>
                </a:lnTo>
                <a:close/>
                <a:moveTo>
                  <a:pt x="4070" y="4539"/>
                </a:moveTo>
                <a:lnTo>
                  <a:pt x="2360" y="4539"/>
                </a:lnTo>
                <a:lnTo>
                  <a:pt x="0" y="2180"/>
                </a:lnTo>
                <a:lnTo>
                  <a:pt x="0" y="471"/>
                </a:lnTo>
                <a:lnTo>
                  <a:pt x="4070" y="4539"/>
                </a:lnTo>
                <a:close/>
                <a:moveTo>
                  <a:pt x="2279" y="4539"/>
                </a:moveTo>
                <a:lnTo>
                  <a:pt x="569" y="4539"/>
                </a:lnTo>
                <a:lnTo>
                  <a:pt x="0" y="3970"/>
                </a:lnTo>
                <a:lnTo>
                  <a:pt x="0" y="2262"/>
                </a:lnTo>
                <a:lnTo>
                  <a:pt x="2279" y="4539"/>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107776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AA7A8A6-5683-BE97-4CE1-0B89402F969A}"/>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0F6BA3F-6A18-4C29-990F-55B3AB9CA37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D5F2985-CCC9-2A42-E4AA-FF3597B4362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AAB88E87-D93D-52F5-DC6F-25904DEA59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5008008" y="0"/>
            <a:ext cx="13279991" cy="10288588"/>
          </a:xfrm>
          <a:custGeom>
            <a:avLst/>
            <a:gdLst>
              <a:gd name="T0" fmla="*/ 5859 w 5859"/>
              <a:gd name="T1" fmla="*/ 4538 h 4538"/>
              <a:gd name="T2" fmla="*/ 4541 w 5859"/>
              <a:gd name="T3" fmla="*/ 4538 h 4538"/>
              <a:gd name="T4" fmla="*/ 0 w 5859"/>
              <a:gd name="T5" fmla="*/ 0 h 4538"/>
              <a:gd name="T6" fmla="*/ 1709 w 5859"/>
              <a:gd name="T7" fmla="*/ 0 h 4538"/>
              <a:gd name="T8" fmla="*/ 5859 w 5859"/>
              <a:gd name="T9" fmla="*/ 4147 h 4538"/>
              <a:gd name="T10" fmla="*/ 5859 w 5859"/>
              <a:gd name="T11" fmla="*/ 4538 h 4538"/>
              <a:gd name="T12" fmla="*/ 1791 w 5859"/>
              <a:gd name="T13" fmla="*/ 0 h 4538"/>
              <a:gd name="T14" fmla="*/ 3500 w 5859"/>
              <a:gd name="T15" fmla="*/ 0 h 4538"/>
              <a:gd name="T16" fmla="*/ 5859 w 5859"/>
              <a:gd name="T17" fmla="*/ 2358 h 4538"/>
              <a:gd name="T18" fmla="*/ 5859 w 5859"/>
              <a:gd name="T19" fmla="*/ 4067 h 4538"/>
              <a:gd name="T20" fmla="*/ 1791 w 5859"/>
              <a:gd name="T21" fmla="*/ 0 h 4538"/>
              <a:gd name="T22" fmla="*/ 3580 w 5859"/>
              <a:gd name="T23" fmla="*/ 0 h 4538"/>
              <a:gd name="T24" fmla="*/ 5290 w 5859"/>
              <a:gd name="T25" fmla="*/ 0 h 4538"/>
              <a:gd name="T26" fmla="*/ 5859 w 5859"/>
              <a:gd name="T27" fmla="*/ 568 h 4538"/>
              <a:gd name="T28" fmla="*/ 5859 w 5859"/>
              <a:gd name="T29" fmla="*/ 2277 h 4538"/>
              <a:gd name="T30" fmla="*/ 3580 w 5859"/>
              <a:gd name="T31" fmla="*/ 0 h 4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59" h="4538">
                <a:moveTo>
                  <a:pt x="5859" y="4538"/>
                </a:moveTo>
                <a:lnTo>
                  <a:pt x="4541" y="4538"/>
                </a:lnTo>
                <a:lnTo>
                  <a:pt x="0" y="0"/>
                </a:lnTo>
                <a:lnTo>
                  <a:pt x="1709" y="0"/>
                </a:lnTo>
                <a:lnTo>
                  <a:pt x="5859" y="4147"/>
                </a:lnTo>
                <a:lnTo>
                  <a:pt x="5859" y="4538"/>
                </a:lnTo>
                <a:close/>
                <a:moveTo>
                  <a:pt x="1791" y="0"/>
                </a:moveTo>
                <a:lnTo>
                  <a:pt x="3500" y="0"/>
                </a:lnTo>
                <a:lnTo>
                  <a:pt x="5859" y="2358"/>
                </a:lnTo>
                <a:lnTo>
                  <a:pt x="5859" y="4067"/>
                </a:lnTo>
                <a:lnTo>
                  <a:pt x="1791" y="0"/>
                </a:lnTo>
                <a:close/>
                <a:moveTo>
                  <a:pt x="3580" y="0"/>
                </a:moveTo>
                <a:lnTo>
                  <a:pt x="5290" y="0"/>
                </a:lnTo>
                <a:lnTo>
                  <a:pt x="5859" y="568"/>
                </a:lnTo>
                <a:lnTo>
                  <a:pt x="5859" y="2277"/>
                </a:lnTo>
                <a:lnTo>
                  <a:pt x="3580" y="0"/>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7470492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2">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B5541288-3D20-D27A-1A5F-55A5EB7A036B}"/>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22F3CA2-706E-4764-9CCE-46409BB254D7}"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3226478-F3F1-C04D-5966-2D3111E9EEC1}"/>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55A33B9-C813-C87D-1D05-DAEFAB2ABB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1"/>
          <p:cNvSpPr>
            <a:spLocks noGrp="1" noEditPoints="1"/>
          </p:cNvSpPr>
          <p:nvPr>
            <p:ph type="pic" sz="quarter" idx="10"/>
          </p:nvPr>
        </p:nvSpPr>
        <p:spPr bwMode="auto">
          <a:xfrm>
            <a:off x="-17244" y="0"/>
            <a:ext cx="16075035" cy="10288588"/>
          </a:xfrm>
          <a:custGeom>
            <a:avLst/>
            <a:gdLst>
              <a:gd name="T0" fmla="*/ 799 w 5695"/>
              <a:gd name="T1" fmla="*/ 3645 h 3645"/>
              <a:gd name="T2" fmla="*/ 1046 w 5695"/>
              <a:gd name="T3" fmla="*/ 3645 h 3645"/>
              <a:gd name="T4" fmla="*/ 1845 w 5695"/>
              <a:gd name="T5" fmla="*/ 2846 h 3645"/>
              <a:gd name="T6" fmla="*/ 923 w 5695"/>
              <a:gd name="T7" fmla="*/ 1924 h 3645"/>
              <a:gd name="T8" fmla="*/ 0 w 5695"/>
              <a:gd name="T9" fmla="*/ 2846 h 3645"/>
              <a:gd name="T10" fmla="*/ 799 w 5695"/>
              <a:gd name="T11" fmla="*/ 3645 h 3645"/>
              <a:gd name="T12" fmla="*/ 1126 w 5695"/>
              <a:gd name="T13" fmla="*/ 3645 h 3645"/>
              <a:gd name="T14" fmla="*/ 2645 w 5695"/>
              <a:gd name="T15" fmla="*/ 3645 h 3645"/>
              <a:gd name="T16" fmla="*/ 1886 w 5695"/>
              <a:gd name="T17" fmla="*/ 2886 h 3645"/>
              <a:gd name="T18" fmla="*/ 1126 w 5695"/>
              <a:gd name="T19" fmla="*/ 3645 h 3645"/>
              <a:gd name="T20" fmla="*/ 2725 w 5695"/>
              <a:gd name="T21" fmla="*/ 3645 h 3645"/>
              <a:gd name="T22" fmla="*/ 2971 w 5695"/>
              <a:gd name="T23" fmla="*/ 3645 h 3645"/>
              <a:gd name="T24" fmla="*/ 3770 w 5695"/>
              <a:gd name="T25" fmla="*/ 2846 h 3645"/>
              <a:gd name="T26" fmla="*/ 2848 w 5695"/>
              <a:gd name="T27" fmla="*/ 1924 h 3645"/>
              <a:gd name="T28" fmla="*/ 1926 w 5695"/>
              <a:gd name="T29" fmla="*/ 2846 h 3645"/>
              <a:gd name="T30" fmla="*/ 2725 w 5695"/>
              <a:gd name="T31" fmla="*/ 3645 h 3645"/>
              <a:gd name="T32" fmla="*/ 3051 w 5695"/>
              <a:gd name="T33" fmla="*/ 3645 h 3645"/>
              <a:gd name="T34" fmla="*/ 4569 w 5695"/>
              <a:gd name="T35" fmla="*/ 3645 h 3645"/>
              <a:gd name="T36" fmla="*/ 3810 w 5695"/>
              <a:gd name="T37" fmla="*/ 2886 h 3645"/>
              <a:gd name="T38" fmla="*/ 3051 w 5695"/>
              <a:gd name="T39" fmla="*/ 3645 h 3645"/>
              <a:gd name="T40" fmla="*/ 4650 w 5695"/>
              <a:gd name="T41" fmla="*/ 3645 h 3645"/>
              <a:gd name="T42" fmla="*/ 4897 w 5695"/>
              <a:gd name="T43" fmla="*/ 3645 h 3645"/>
              <a:gd name="T44" fmla="*/ 5695 w 5695"/>
              <a:gd name="T45" fmla="*/ 2846 h 3645"/>
              <a:gd name="T46" fmla="*/ 4773 w 5695"/>
              <a:gd name="T47" fmla="*/ 1924 h 3645"/>
              <a:gd name="T48" fmla="*/ 3850 w 5695"/>
              <a:gd name="T49" fmla="*/ 2846 h 3645"/>
              <a:gd name="T50" fmla="*/ 4650 w 5695"/>
              <a:gd name="T51" fmla="*/ 3645 h 3645"/>
              <a:gd name="T52" fmla="*/ 2888 w 5695"/>
              <a:gd name="T53" fmla="*/ 1884 h 3645"/>
              <a:gd name="T54" fmla="*/ 3810 w 5695"/>
              <a:gd name="T55" fmla="*/ 962 h 3645"/>
              <a:gd name="T56" fmla="*/ 4732 w 5695"/>
              <a:gd name="T57" fmla="*/ 1884 h 3645"/>
              <a:gd name="T58" fmla="*/ 3810 w 5695"/>
              <a:gd name="T59" fmla="*/ 2806 h 3645"/>
              <a:gd name="T60" fmla="*/ 2888 w 5695"/>
              <a:gd name="T61" fmla="*/ 1884 h 3645"/>
              <a:gd name="T62" fmla="*/ 1926 w 5695"/>
              <a:gd name="T63" fmla="*/ 922 h 3645"/>
              <a:gd name="T64" fmla="*/ 2848 w 5695"/>
              <a:gd name="T65" fmla="*/ 0 h 3645"/>
              <a:gd name="T66" fmla="*/ 3770 w 5695"/>
              <a:gd name="T67" fmla="*/ 922 h 3645"/>
              <a:gd name="T68" fmla="*/ 2848 w 5695"/>
              <a:gd name="T69" fmla="*/ 1843 h 3645"/>
              <a:gd name="T70" fmla="*/ 1926 w 5695"/>
              <a:gd name="T71" fmla="*/ 922 h 3645"/>
              <a:gd name="T72" fmla="*/ 963 w 5695"/>
              <a:gd name="T73" fmla="*/ 1884 h 3645"/>
              <a:gd name="T74" fmla="*/ 1886 w 5695"/>
              <a:gd name="T75" fmla="*/ 962 h 3645"/>
              <a:gd name="T76" fmla="*/ 2808 w 5695"/>
              <a:gd name="T77" fmla="*/ 1884 h 3645"/>
              <a:gd name="T78" fmla="*/ 1886 w 5695"/>
              <a:gd name="T79" fmla="*/ 2806 h 3645"/>
              <a:gd name="T80" fmla="*/ 963 w 5695"/>
              <a:gd name="T81" fmla="*/ 1884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3645"/>
                </a:moveTo>
                <a:lnTo>
                  <a:pt x="1046" y="3645"/>
                </a:lnTo>
                <a:lnTo>
                  <a:pt x="1845" y="2846"/>
                </a:lnTo>
                <a:lnTo>
                  <a:pt x="923" y="1924"/>
                </a:lnTo>
                <a:lnTo>
                  <a:pt x="0" y="2846"/>
                </a:lnTo>
                <a:lnTo>
                  <a:pt x="799" y="3645"/>
                </a:lnTo>
                <a:close/>
                <a:moveTo>
                  <a:pt x="1126" y="3645"/>
                </a:moveTo>
                <a:lnTo>
                  <a:pt x="2645" y="3645"/>
                </a:lnTo>
                <a:lnTo>
                  <a:pt x="1886" y="2886"/>
                </a:lnTo>
                <a:lnTo>
                  <a:pt x="1126" y="3645"/>
                </a:lnTo>
                <a:close/>
                <a:moveTo>
                  <a:pt x="2725" y="3645"/>
                </a:moveTo>
                <a:lnTo>
                  <a:pt x="2971" y="3645"/>
                </a:lnTo>
                <a:lnTo>
                  <a:pt x="3770" y="2846"/>
                </a:lnTo>
                <a:lnTo>
                  <a:pt x="2848" y="1924"/>
                </a:lnTo>
                <a:lnTo>
                  <a:pt x="1926" y="2846"/>
                </a:lnTo>
                <a:lnTo>
                  <a:pt x="2725" y="3645"/>
                </a:lnTo>
                <a:close/>
                <a:moveTo>
                  <a:pt x="3051" y="3645"/>
                </a:moveTo>
                <a:lnTo>
                  <a:pt x="4569" y="3645"/>
                </a:lnTo>
                <a:lnTo>
                  <a:pt x="3810" y="2886"/>
                </a:lnTo>
                <a:lnTo>
                  <a:pt x="3051" y="3645"/>
                </a:lnTo>
                <a:close/>
                <a:moveTo>
                  <a:pt x="4650" y="3645"/>
                </a:moveTo>
                <a:lnTo>
                  <a:pt x="4897" y="3645"/>
                </a:lnTo>
                <a:lnTo>
                  <a:pt x="5695" y="2846"/>
                </a:lnTo>
                <a:lnTo>
                  <a:pt x="4773" y="1924"/>
                </a:lnTo>
                <a:lnTo>
                  <a:pt x="3850" y="2846"/>
                </a:lnTo>
                <a:lnTo>
                  <a:pt x="4650" y="3645"/>
                </a:lnTo>
                <a:close/>
                <a:moveTo>
                  <a:pt x="2888" y="1884"/>
                </a:moveTo>
                <a:lnTo>
                  <a:pt x="3810" y="962"/>
                </a:lnTo>
                <a:lnTo>
                  <a:pt x="4732" y="1884"/>
                </a:lnTo>
                <a:lnTo>
                  <a:pt x="3810" y="2806"/>
                </a:lnTo>
                <a:lnTo>
                  <a:pt x="2888" y="1884"/>
                </a:lnTo>
                <a:close/>
                <a:moveTo>
                  <a:pt x="1926" y="922"/>
                </a:moveTo>
                <a:lnTo>
                  <a:pt x="2848" y="0"/>
                </a:lnTo>
                <a:lnTo>
                  <a:pt x="3770" y="922"/>
                </a:lnTo>
                <a:lnTo>
                  <a:pt x="2848" y="1843"/>
                </a:lnTo>
                <a:lnTo>
                  <a:pt x="1926" y="922"/>
                </a:lnTo>
                <a:close/>
                <a:moveTo>
                  <a:pt x="963" y="1884"/>
                </a:moveTo>
                <a:lnTo>
                  <a:pt x="1886" y="962"/>
                </a:lnTo>
                <a:lnTo>
                  <a:pt x="2808" y="1884"/>
                </a:lnTo>
                <a:lnTo>
                  <a:pt x="1886" y="2806"/>
                </a:lnTo>
                <a:lnTo>
                  <a:pt x="963" y="188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5878149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3">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E9ABB38F-EAFC-4FB1-A8FE-FD7A2BD6F416}"/>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7CACDD75-35F8-432F-BF6D-65AD2F0D7193}"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6773226F-26E3-9B33-9A75-7657467DF5C2}"/>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C6843B87-2B53-7300-FD72-AE47ADE611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12"/>
          <p:cNvSpPr>
            <a:spLocks noGrp="1" noEditPoints="1"/>
          </p:cNvSpPr>
          <p:nvPr>
            <p:ph type="pic" sz="quarter" idx="10"/>
          </p:nvPr>
        </p:nvSpPr>
        <p:spPr bwMode="auto">
          <a:xfrm>
            <a:off x="4797506" y="0"/>
            <a:ext cx="16075035" cy="10288588"/>
          </a:xfrm>
          <a:custGeom>
            <a:avLst/>
            <a:gdLst>
              <a:gd name="T0" fmla="*/ 799 w 5695"/>
              <a:gd name="T1" fmla="*/ 0 h 3645"/>
              <a:gd name="T2" fmla="*/ 1046 w 5695"/>
              <a:gd name="T3" fmla="*/ 0 h 3645"/>
              <a:gd name="T4" fmla="*/ 1845 w 5695"/>
              <a:gd name="T5" fmla="*/ 799 h 3645"/>
              <a:gd name="T6" fmla="*/ 923 w 5695"/>
              <a:gd name="T7" fmla="*/ 1721 h 3645"/>
              <a:gd name="T8" fmla="*/ 0 w 5695"/>
              <a:gd name="T9" fmla="*/ 799 h 3645"/>
              <a:gd name="T10" fmla="*/ 799 w 5695"/>
              <a:gd name="T11" fmla="*/ 0 h 3645"/>
              <a:gd name="T12" fmla="*/ 1126 w 5695"/>
              <a:gd name="T13" fmla="*/ 0 h 3645"/>
              <a:gd name="T14" fmla="*/ 2645 w 5695"/>
              <a:gd name="T15" fmla="*/ 0 h 3645"/>
              <a:gd name="T16" fmla="*/ 1886 w 5695"/>
              <a:gd name="T17" fmla="*/ 758 h 3645"/>
              <a:gd name="T18" fmla="*/ 1126 w 5695"/>
              <a:gd name="T19" fmla="*/ 0 h 3645"/>
              <a:gd name="T20" fmla="*/ 2725 w 5695"/>
              <a:gd name="T21" fmla="*/ 0 h 3645"/>
              <a:gd name="T22" fmla="*/ 2971 w 5695"/>
              <a:gd name="T23" fmla="*/ 0 h 3645"/>
              <a:gd name="T24" fmla="*/ 3770 w 5695"/>
              <a:gd name="T25" fmla="*/ 799 h 3645"/>
              <a:gd name="T26" fmla="*/ 2848 w 5695"/>
              <a:gd name="T27" fmla="*/ 1721 h 3645"/>
              <a:gd name="T28" fmla="*/ 1926 w 5695"/>
              <a:gd name="T29" fmla="*/ 799 h 3645"/>
              <a:gd name="T30" fmla="*/ 2725 w 5695"/>
              <a:gd name="T31" fmla="*/ 0 h 3645"/>
              <a:gd name="T32" fmla="*/ 3051 w 5695"/>
              <a:gd name="T33" fmla="*/ 0 h 3645"/>
              <a:gd name="T34" fmla="*/ 4569 w 5695"/>
              <a:gd name="T35" fmla="*/ 0 h 3645"/>
              <a:gd name="T36" fmla="*/ 3810 w 5695"/>
              <a:gd name="T37" fmla="*/ 758 h 3645"/>
              <a:gd name="T38" fmla="*/ 3051 w 5695"/>
              <a:gd name="T39" fmla="*/ 0 h 3645"/>
              <a:gd name="T40" fmla="*/ 4650 w 5695"/>
              <a:gd name="T41" fmla="*/ 0 h 3645"/>
              <a:gd name="T42" fmla="*/ 4897 w 5695"/>
              <a:gd name="T43" fmla="*/ 0 h 3645"/>
              <a:gd name="T44" fmla="*/ 5695 w 5695"/>
              <a:gd name="T45" fmla="*/ 798 h 3645"/>
              <a:gd name="T46" fmla="*/ 4773 w 5695"/>
              <a:gd name="T47" fmla="*/ 1721 h 3645"/>
              <a:gd name="T48" fmla="*/ 3850 w 5695"/>
              <a:gd name="T49" fmla="*/ 799 h 3645"/>
              <a:gd name="T50" fmla="*/ 4650 w 5695"/>
              <a:gd name="T51" fmla="*/ 0 h 3645"/>
              <a:gd name="T52" fmla="*/ 2888 w 5695"/>
              <a:gd name="T53" fmla="*/ 1761 h 3645"/>
              <a:gd name="T54" fmla="*/ 3810 w 5695"/>
              <a:gd name="T55" fmla="*/ 2683 h 3645"/>
              <a:gd name="T56" fmla="*/ 4732 w 5695"/>
              <a:gd name="T57" fmla="*/ 1761 h 3645"/>
              <a:gd name="T58" fmla="*/ 3810 w 5695"/>
              <a:gd name="T59" fmla="*/ 839 h 3645"/>
              <a:gd name="T60" fmla="*/ 2888 w 5695"/>
              <a:gd name="T61" fmla="*/ 1761 h 3645"/>
              <a:gd name="T62" fmla="*/ 1926 w 5695"/>
              <a:gd name="T63" fmla="*/ 2723 h 3645"/>
              <a:gd name="T64" fmla="*/ 2848 w 5695"/>
              <a:gd name="T65" fmla="*/ 3645 h 3645"/>
              <a:gd name="T66" fmla="*/ 3770 w 5695"/>
              <a:gd name="T67" fmla="*/ 2723 h 3645"/>
              <a:gd name="T68" fmla="*/ 2848 w 5695"/>
              <a:gd name="T69" fmla="*/ 1801 h 3645"/>
              <a:gd name="T70" fmla="*/ 1926 w 5695"/>
              <a:gd name="T71" fmla="*/ 2723 h 3645"/>
              <a:gd name="T72" fmla="*/ 963 w 5695"/>
              <a:gd name="T73" fmla="*/ 1761 h 3645"/>
              <a:gd name="T74" fmla="*/ 1886 w 5695"/>
              <a:gd name="T75" fmla="*/ 2683 h 3645"/>
              <a:gd name="T76" fmla="*/ 2808 w 5695"/>
              <a:gd name="T77" fmla="*/ 1761 h 3645"/>
              <a:gd name="T78" fmla="*/ 1886 w 5695"/>
              <a:gd name="T79" fmla="*/ 839 h 3645"/>
              <a:gd name="T80" fmla="*/ 963 w 5695"/>
              <a:gd name="T81" fmla="*/ 1761 h 3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695" h="3645">
                <a:moveTo>
                  <a:pt x="799" y="0"/>
                </a:moveTo>
                <a:lnTo>
                  <a:pt x="1046" y="0"/>
                </a:lnTo>
                <a:lnTo>
                  <a:pt x="1845" y="799"/>
                </a:lnTo>
                <a:lnTo>
                  <a:pt x="923" y="1721"/>
                </a:lnTo>
                <a:lnTo>
                  <a:pt x="0" y="799"/>
                </a:lnTo>
                <a:lnTo>
                  <a:pt x="799" y="0"/>
                </a:lnTo>
                <a:close/>
                <a:moveTo>
                  <a:pt x="1126" y="0"/>
                </a:moveTo>
                <a:lnTo>
                  <a:pt x="2645" y="0"/>
                </a:lnTo>
                <a:lnTo>
                  <a:pt x="1886" y="758"/>
                </a:lnTo>
                <a:lnTo>
                  <a:pt x="1126" y="0"/>
                </a:lnTo>
                <a:close/>
                <a:moveTo>
                  <a:pt x="2725" y="0"/>
                </a:moveTo>
                <a:lnTo>
                  <a:pt x="2971" y="0"/>
                </a:lnTo>
                <a:lnTo>
                  <a:pt x="3770" y="799"/>
                </a:lnTo>
                <a:lnTo>
                  <a:pt x="2848" y="1721"/>
                </a:lnTo>
                <a:lnTo>
                  <a:pt x="1926" y="799"/>
                </a:lnTo>
                <a:lnTo>
                  <a:pt x="2725" y="0"/>
                </a:lnTo>
                <a:close/>
                <a:moveTo>
                  <a:pt x="3051" y="0"/>
                </a:moveTo>
                <a:lnTo>
                  <a:pt x="4569" y="0"/>
                </a:lnTo>
                <a:lnTo>
                  <a:pt x="3810" y="758"/>
                </a:lnTo>
                <a:lnTo>
                  <a:pt x="3051" y="0"/>
                </a:lnTo>
                <a:close/>
                <a:moveTo>
                  <a:pt x="4650" y="0"/>
                </a:moveTo>
                <a:lnTo>
                  <a:pt x="4897" y="0"/>
                </a:lnTo>
                <a:lnTo>
                  <a:pt x="5695" y="798"/>
                </a:lnTo>
                <a:lnTo>
                  <a:pt x="4773" y="1721"/>
                </a:lnTo>
                <a:lnTo>
                  <a:pt x="3850" y="799"/>
                </a:lnTo>
                <a:lnTo>
                  <a:pt x="4650" y="0"/>
                </a:lnTo>
                <a:close/>
                <a:moveTo>
                  <a:pt x="2888" y="1761"/>
                </a:moveTo>
                <a:lnTo>
                  <a:pt x="3810" y="2683"/>
                </a:lnTo>
                <a:lnTo>
                  <a:pt x="4732" y="1761"/>
                </a:lnTo>
                <a:lnTo>
                  <a:pt x="3810" y="839"/>
                </a:lnTo>
                <a:lnTo>
                  <a:pt x="2888" y="1761"/>
                </a:lnTo>
                <a:close/>
                <a:moveTo>
                  <a:pt x="1926" y="2723"/>
                </a:moveTo>
                <a:lnTo>
                  <a:pt x="2848" y="3645"/>
                </a:lnTo>
                <a:lnTo>
                  <a:pt x="3770" y="2723"/>
                </a:lnTo>
                <a:lnTo>
                  <a:pt x="2848" y="1801"/>
                </a:lnTo>
                <a:lnTo>
                  <a:pt x="1926" y="2723"/>
                </a:lnTo>
                <a:close/>
                <a:moveTo>
                  <a:pt x="963" y="1761"/>
                </a:moveTo>
                <a:lnTo>
                  <a:pt x="1886" y="2683"/>
                </a:lnTo>
                <a:lnTo>
                  <a:pt x="2808" y="1761"/>
                </a:lnTo>
                <a:lnTo>
                  <a:pt x="1886" y="839"/>
                </a:lnTo>
                <a:lnTo>
                  <a:pt x="963" y="176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1314821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4">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FADE3776-84F4-D90F-86CB-A092896E18F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4200DD3C-A461-420E-A97F-C013A55DFF4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5336150C-C33D-C27C-19DD-9716B19BAECA}"/>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85A73F80-F8D1-5DCF-E41E-887510411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1818975" y="0"/>
            <a:ext cx="6662002" cy="10288588"/>
          </a:xfrm>
          <a:custGeom>
            <a:avLst/>
            <a:gdLst>
              <a:gd name="connsiteX0" fmla="*/ 4581543 w 6662001"/>
              <a:gd name="connsiteY0" fmla="*/ 6400518 h 10288580"/>
              <a:gd name="connsiteX1" fmla="*/ 6662001 w 6662001"/>
              <a:gd name="connsiteY1" fmla="*/ 6400518 h 10288580"/>
              <a:gd name="connsiteX2" fmla="*/ 6662001 w 6662001"/>
              <a:gd name="connsiteY2" fmla="*/ 8469603 h 10288580"/>
              <a:gd name="connsiteX3" fmla="*/ 4581543 w 6662001"/>
              <a:gd name="connsiteY3" fmla="*/ 8469603 h 10288580"/>
              <a:gd name="connsiteX4" fmla="*/ 2296458 w 6662001"/>
              <a:gd name="connsiteY4" fmla="*/ 6400518 h 10288580"/>
              <a:gd name="connsiteX5" fmla="*/ 4365543 w 6662001"/>
              <a:gd name="connsiteY5" fmla="*/ 6400518 h 10288580"/>
              <a:gd name="connsiteX6" fmla="*/ 4365543 w 6662001"/>
              <a:gd name="connsiteY6" fmla="*/ 8469603 h 10288580"/>
              <a:gd name="connsiteX7" fmla="*/ 2296458 w 6662001"/>
              <a:gd name="connsiteY7" fmla="*/ 8469603 h 10288580"/>
              <a:gd name="connsiteX8" fmla="*/ 0 w 6662001"/>
              <a:gd name="connsiteY8" fmla="*/ 6400518 h 10288580"/>
              <a:gd name="connsiteX9" fmla="*/ 2069085 w 6662001"/>
              <a:gd name="connsiteY9" fmla="*/ 6400518 h 10288580"/>
              <a:gd name="connsiteX10" fmla="*/ 2069085 w 6662001"/>
              <a:gd name="connsiteY10" fmla="*/ 10288580 h 10288580"/>
              <a:gd name="connsiteX11" fmla="*/ 0 w 6662001"/>
              <a:gd name="connsiteY11" fmla="*/ 10288580 h 10288580"/>
              <a:gd name="connsiteX12" fmla="*/ 4581543 w 6662001"/>
              <a:gd name="connsiteY12" fmla="*/ 4115434 h 10288580"/>
              <a:gd name="connsiteX13" fmla="*/ 6662001 w 6662001"/>
              <a:gd name="connsiteY13" fmla="*/ 4115434 h 10288580"/>
              <a:gd name="connsiteX14" fmla="*/ 6662001 w 6662001"/>
              <a:gd name="connsiteY14" fmla="*/ 6184518 h 10288580"/>
              <a:gd name="connsiteX15" fmla="*/ 4581543 w 6662001"/>
              <a:gd name="connsiteY15" fmla="*/ 6184518 h 10288580"/>
              <a:gd name="connsiteX16" fmla="*/ 0 w 6662001"/>
              <a:gd name="connsiteY16" fmla="*/ 4115434 h 10288580"/>
              <a:gd name="connsiteX17" fmla="*/ 2069085 w 6662001"/>
              <a:gd name="connsiteY17" fmla="*/ 4115434 h 10288580"/>
              <a:gd name="connsiteX18" fmla="*/ 2069085 w 6662001"/>
              <a:gd name="connsiteY18" fmla="*/ 6184518 h 10288580"/>
              <a:gd name="connsiteX19" fmla="*/ 0 w 6662001"/>
              <a:gd name="connsiteY19" fmla="*/ 6184518 h 10288580"/>
              <a:gd name="connsiteX20" fmla="*/ 2296458 w 6662001"/>
              <a:gd name="connsiteY20" fmla="*/ 4115434 h 10288580"/>
              <a:gd name="connsiteX21" fmla="*/ 4365543 w 6662001"/>
              <a:gd name="connsiteY21" fmla="*/ 4115434 h 10288580"/>
              <a:gd name="connsiteX22" fmla="*/ 4365543 w 6662001"/>
              <a:gd name="connsiteY22" fmla="*/ 6184518 h 10288580"/>
              <a:gd name="connsiteX23" fmla="*/ 2296458 w 6662001"/>
              <a:gd name="connsiteY23" fmla="*/ 6184518 h 10288580"/>
              <a:gd name="connsiteX24" fmla="*/ 0 w 6662001"/>
              <a:gd name="connsiteY24" fmla="*/ 1818976 h 10288580"/>
              <a:gd name="connsiteX25" fmla="*/ 2069085 w 6662001"/>
              <a:gd name="connsiteY25" fmla="*/ 1818976 h 10288580"/>
              <a:gd name="connsiteX26" fmla="*/ 2069085 w 6662001"/>
              <a:gd name="connsiteY26" fmla="*/ 3899434 h 10288580"/>
              <a:gd name="connsiteX27" fmla="*/ 0 w 6662001"/>
              <a:gd name="connsiteY27" fmla="*/ 3899434 h 10288580"/>
              <a:gd name="connsiteX28" fmla="*/ 4581543 w 6662001"/>
              <a:gd name="connsiteY28" fmla="*/ 1818975 h 10288580"/>
              <a:gd name="connsiteX29" fmla="*/ 6662001 w 6662001"/>
              <a:gd name="connsiteY29" fmla="*/ 1818975 h 10288580"/>
              <a:gd name="connsiteX30" fmla="*/ 6662001 w 6662001"/>
              <a:gd name="connsiteY30" fmla="*/ 3899433 h 10288580"/>
              <a:gd name="connsiteX31" fmla="*/ 4581543 w 6662001"/>
              <a:gd name="connsiteY31" fmla="*/ 3899433 h 10288580"/>
              <a:gd name="connsiteX32" fmla="*/ 2296458 w 6662001"/>
              <a:gd name="connsiteY32" fmla="*/ 0 h 10288580"/>
              <a:gd name="connsiteX33" fmla="*/ 4365543 w 6662001"/>
              <a:gd name="connsiteY33" fmla="*/ 0 h 10288580"/>
              <a:gd name="connsiteX34" fmla="*/ 4365543 w 6662001"/>
              <a:gd name="connsiteY34" fmla="*/ 3899434 h 10288580"/>
              <a:gd name="connsiteX35" fmla="*/ 2296458 w 6662001"/>
              <a:gd name="connsiteY35" fmla="*/ 3899434 h 1028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662001" h="10288580">
                <a:moveTo>
                  <a:pt x="4581543" y="6400518"/>
                </a:moveTo>
                <a:lnTo>
                  <a:pt x="6662001" y="6400518"/>
                </a:lnTo>
                <a:lnTo>
                  <a:pt x="6662001" y="8469603"/>
                </a:lnTo>
                <a:lnTo>
                  <a:pt x="4581543" y="8469603"/>
                </a:lnTo>
                <a:close/>
                <a:moveTo>
                  <a:pt x="2296458" y="6400518"/>
                </a:moveTo>
                <a:lnTo>
                  <a:pt x="4365543" y="6400518"/>
                </a:lnTo>
                <a:lnTo>
                  <a:pt x="4365543" y="8469603"/>
                </a:lnTo>
                <a:lnTo>
                  <a:pt x="2296458" y="8469603"/>
                </a:lnTo>
                <a:close/>
                <a:moveTo>
                  <a:pt x="0" y="6400518"/>
                </a:moveTo>
                <a:lnTo>
                  <a:pt x="2069085" y="6400518"/>
                </a:lnTo>
                <a:lnTo>
                  <a:pt x="2069085" y="10288580"/>
                </a:lnTo>
                <a:lnTo>
                  <a:pt x="0" y="10288580"/>
                </a:lnTo>
                <a:close/>
                <a:moveTo>
                  <a:pt x="4581543" y="4115434"/>
                </a:moveTo>
                <a:lnTo>
                  <a:pt x="6662001" y="4115434"/>
                </a:lnTo>
                <a:lnTo>
                  <a:pt x="6662001" y="6184518"/>
                </a:lnTo>
                <a:lnTo>
                  <a:pt x="4581543" y="6184518"/>
                </a:lnTo>
                <a:close/>
                <a:moveTo>
                  <a:pt x="0" y="4115434"/>
                </a:moveTo>
                <a:lnTo>
                  <a:pt x="2069085" y="4115434"/>
                </a:lnTo>
                <a:lnTo>
                  <a:pt x="2069085" y="6184518"/>
                </a:lnTo>
                <a:lnTo>
                  <a:pt x="0" y="6184518"/>
                </a:lnTo>
                <a:close/>
                <a:moveTo>
                  <a:pt x="2296458" y="4115434"/>
                </a:moveTo>
                <a:lnTo>
                  <a:pt x="4365543" y="4115434"/>
                </a:lnTo>
                <a:lnTo>
                  <a:pt x="4365543" y="6184518"/>
                </a:lnTo>
                <a:lnTo>
                  <a:pt x="2296458" y="6184518"/>
                </a:lnTo>
                <a:close/>
                <a:moveTo>
                  <a:pt x="0" y="1818976"/>
                </a:moveTo>
                <a:lnTo>
                  <a:pt x="2069085" y="1818976"/>
                </a:lnTo>
                <a:lnTo>
                  <a:pt x="2069085" y="3899434"/>
                </a:lnTo>
                <a:lnTo>
                  <a:pt x="0" y="3899434"/>
                </a:lnTo>
                <a:close/>
                <a:moveTo>
                  <a:pt x="4581543" y="1818975"/>
                </a:moveTo>
                <a:lnTo>
                  <a:pt x="6662001" y="1818975"/>
                </a:lnTo>
                <a:lnTo>
                  <a:pt x="6662001" y="3899433"/>
                </a:lnTo>
                <a:lnTo>
                  <a:pt x="4581543" y="3899433"/>
                </a:lnTo>
                <a:close/>
                <a:moveTo>
                  <a:pt x="2296458" y="0"/>
                </a:moveTo>
                <a:lnTo>
                  <a:pt x="4365543" y="0"/>
                </a:lnTo>
                <a:lnTo>
                  <a:pt x="4365543" y="3899434"/>
                </a:lnTo>
                <a:lnTo>
                  <a:pt x="2296458" y="3899434"/>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0253028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5">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AC9F452-B646-5708-CC18-C98A5FF6EB9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2DD28AC-368D-4197-981D-A3B74C26E8A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CC3B975B-2575-56D3-34EC-17DC9523E233}"/>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CCA0BCB2-E938-0CA8-6D2B-B2D056D2A7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Рисунок 2"/>
          <p:cNvSpPr>
            <a:spLocks noGrp="1" noChangeArrowheads="1"/>
          </p:cNvSpPr>
          <p:nvPr>
            <p:ph type="pic" sz="quarter" idx="10"/>
          </p:nvPr>
        </p:nvSpPr>
        <p:spPr bwMode="auto">
          <a:xfrm>
            <a:off x="1237024" y="1307392"/>
            <a:ext cx="7696540" cy="7673803"/>
          </a:xfrm>
          <a:custGeom>
            <a:avLst/>
            <a:gdLst>
              <a:gd name="connsiteX0" fmla="*/ 6696103 w 7696540"/>
              <a:gd name="connsiteY0" fmla="*/ 6673365 h 7673802"/>
              <a:gd name="connsiteX1" fmla="*/ 7696540 w 7696540"/>
              <a:gd name="connsiteY1" fmla="*/ 6673365 h 7673802"/>
              <a:gd name="connsiteX2" fmla="*/ 7696540 w 7696540"/>
              <a:gd name="connsiteY2" fmla="*/ 7673802 h 7673802"/>
              <a:gd name="connsiteX3" fmla="*/ 6696103 w 7696540"/>
              <a:gd name="connsiteY3" fmla="*/ 7673802 h 7673802"/>
              <a:gd name="connsiteX4" fmla="*/ 5581980 w 7696540"/>
              <a:gd name="connsiteY4" fmla="*/ 6673365 h 7673802"/>
              <a:gd name="connsiteX5" fmla="*/ 6582417 w 7696540"/>
              <a:gd name="connsiteY5" fmla="*/ 6673365 h 7673802"/>
              <a:gd name="connsiteX6" fmla="*/ 6582417 w 7696540"/>
              <a:gd name="connsiteY6" fmla="*/ 7673802 h 7673802"/>
              <a:gd name="connsiteX7" fmla="*/ 5581980 w 7696540"/>
              <a:gd name="connsiteY7" fmla="*/ 7673802 h 7673802"/>
              <a:gd name="connsiteX8" fmla="*/ 4467857 w 7696540"/>
              <a:gd name="connsiteY8" fmla="*/ 6673365 h 7673802"/>
              <a:gd name="connsiteX9" fmla="*/ 5456929 w 7696540"/>
              <a:gd name="connsiteY9" fmla="*/ 6673365 h 7673802"/>
              <a:gd name="connsiteX10" fmla="*/ 5456929 w 7696540"/>
              <a:gd name="connsiteY10" fmla="*/ 7673802 h 7673802"/>
              <a:gd name="connsiteX11" fmla="*/ 4467857 w 7696540"/>
              <a:gd name="connsiteY11" fmla="*/ 7673802 h 7673802"/>
              <a:gd name="connsiteX12" fmla="*/ 2228246 w 7696540"/>
              <a:gd name="connsiteY12" fmla="*/ 6673365 h 7673802"/>
              <a:gd name="connsiteX13" fmla="*/ 3228683 w 7696540"/>
              <a:gd name="connsiteY13" fmla="*/ 6673365 h 7673802"/>
              <a:gd name="connsiteX14" fmla="*/ 3228683 w 7696540"/>
              <a:gd name="connsiteY14" fmla="*/ 7673802 h 7673802"/>
              <a:gd name="connsiteX15" fmla="*/ 2228246 w 7696540"/>
              <a:gd name="connsiteY15" fmla="*/ 7673802 h 7673802"/>
              <a:gd name="connsiteX16" fmla="*/ 1114123 w 7696540"/>
              <a:gd name="connsiteY16" fmla="*/ 6673365 h 7673802"/>
              <a:gd name="connsiteX17" fmla="*/ 2114560 w 7696540"/>
              <a:gd name="connsiteY17" fmla="*/ 6673365 h 7673802"/>
              <a:gd name="connsiteX18" fmla="*/ 2114560 w 7696540"/>
              <a:gd name="connsiteY18" fmla="*/ 7673802 h 7673802"/>
              <a:gd name="connsiteX19" fmla="*/ 1114123 w 7696540"/>
              <a:gd name="connsiteY19" fmla="*/ 7673802 h 7673802"/>
              <a:gd name="connsiteX20" fmla="*/ 6696103 w 7696540"/>
              <a:gd name="connsiteY20" fmla="*/ 5570615 h 7673802"/>
              <a:gd name="connsiteX21" fmla="*/ 7696540 w 7696540"/>
              <a:gd name="connsiteY21" fmla="*/ 5570615 h 7673802"/>
              <a:gd name="connsiteX22" fmla="*/ 7696540 w 7696540"/>
              <a:gd name="connsiteY22" fmla="*/ 6559687 h 7673802"/>
              <a:gd name="connsiteX23" fmla="*/ 6696103 w 7696540"/>
              <a:gd name="connsiteY23" fmla="*/ 6559687 h 7673802"/>
              <a:gd name="connsiteX24" fmla="*/ 4467857 w 7696540"/>
              <a:gd name="connsiteY24" fmla="*/ 5570615 h 7673802"/>
              <a:gd name="connsiteX25" fmla="*/ 5456929 w 7696540"/>
              <a:gd name="connsiteY25" fmla="*/ 5570615 h 7673802"/>
              <a:gd name="connsiteX26" fmla="*/ 5456929 w 7696540"/>
              <a:gd name="connsiteY26" fmla="*/ 6559687 h 7673802"/>
              <a:gd name="connsiteX27" fmla="*/ 4467857 w 7696540"/>
              <a:gd name="connsiteY27" fmla="*/ 6559687 h 7673802"/>
              <a:gd name="connsiteX28" fmla="*/ 3342369 w 7696540"/>
              <a:gd name="connsiteY28" fmla="*/ 5570615 h 7673802"/>
              <a:gd name="connsiteX29" fmla="*/ 4342806 w 7696540"/>
              <a:gd name="connsiteY29" fmla="*/ 5570615 h 7673802"/>
              <a:gd name="connsiteX30" fmla="*/ 4342806 w 7696540"/>
              <a:gd name="connsiteY30" fmla="*/ 6559687 h 7673802"/>
              <a:gd name="connsiteX31" fmla="*/ 3342369 w 7696540"/>
              <a:gd name="connsiteY31" fmla="*/ 6559687 h 7673802"/>
              <a:gd name="connsiteX32" fmla="*/ 2228246 w 7696540"/>
              <a:gd name="connsiteY32" fmla="*/ 5570615 h 7673802"/>
              <a:gd name="connsiteX33" fmla="*/ 3228683 w 7696540"/>
              <a:gd name="connsiteY33" fmla="*/ 5570615 h 7673802"/>
              <a:gd name="connsiteX34" fmla="*/ 3228683 w 7696540"/>
              <a:gd name="connsiteY34" fmla="*/ 6559687 h 7673802"/>
              <a:gd name="connsiteX35" fmla="*/ 2228246 w 7696540"/>
              <a:gd name="connsiteY35" fmla="*/ 6559687 h 7673802"/>
              <a:gd name="connsiteX36" fmla="*/ 1114123 w 7696540"/>
              <a:gd name="connsiteY36" fmla="*/ 5570615 h 7673802"/>
              <a:gd name="connsiteX37" fmla="*/ 2114560 w 7696540"/>
              <a:gd name="connsiteY37" fmla="*/ 5570615 h 7673802"/>
              <a:gd name="connsiteX38" fmla="*/ 2114560 w 7696540"/>
              <a:gd name="connsiteY38" fmla="*/ 6559687 h 7673802"/>
              <a:gd name="connsiteX39" fmla="*/ 1114123 w 7696540"/>
              <a:gd name="connsiteY39" fmla="*/ 6559687 h 7673802"/>
              <a:gd name="connsiteX40" fmla="*/ 0 w 7696540"/>
              <a:gd name="connsiteY40" fmla="*/ 5570615 h 7673802"/>
              <a:gd name="connsiteX41" fmla="*/ 989072 w 7696540"/>
              <a:gd name="connsiteY41" fmla="*/ 5570615 h 7673802"/>
              <a:gd name="connsiteX42" fmla="*/ 989072 w 7696540"/>
              <a:gd name="connsiteY42" fmla="*/ 6559687 h 7673802"/>
              <a:gd name="connsiteX43" fmla="*/ 0 w 7696540"/>
              <a:gd name="connsiteY43" fmla="*/ 6559687 h 7673802"/>
              <a:gd name="connsiteX44" fmla="*/ 6696103 w 7696540"/>
              <a:gd name="connsiteY44" fmla="*/ 4456492 h 7673802"/>
              <a:gd name="connsiteX45" fmla="*/ 7696540 w 7696540"/>
              <a:gd name="connsiteY45" fmla="*/ 4456492 h 7673802"/>
              <a:gd name="connsiteX46" fmla="*/ 7696540 w 7696540"/>
              <a:gd name="connsiteY46" fmla="*/ 5445564 h 7673802"/>
              <a:gd name="connsiteX47" fmla="*/ 6696103 w 7696540"/>
              <a:gd name="connsiteY47" fmla="*/ 5445564 h 7673802"/>
              <a:gd name="connsiteX48" fmla="*/ 5581980 w 7696540"/>
              <a:gd name="connsiteY48" fmla="*/ 4456492 h 7673802"/>
              <a:gd name="connsiteX49" fmla="*/ 6582417 w 7696540"/>
              <a:gd name="connsiteY49" fmla="*/ 4456492 h 7673802"/>
              <a:gd name="connsiteX50" fmla="*/ 6582417 w 7696540"/>
              <a:gd name="connsiteY50" fmla="*/ 5445564 h 7673802"/>
              <a:gd name="connsiteX51" fmla="*/ 5581980 w 7696540"/>
              <a:gd name="connsiteY51" fmla="*/ 5445564 h 7673802"/>
              <a:gd name="connsiteX52" fmla="*/ 4467857 w 7696540"/>
              <a:gd name="connsiteY52" fmla="*/ 4456492 h 7673802"/>
              <a:gd name="connsiteX53" fmla="*/ 5456929 w 7696540"/>
              <a:gd name="connsiteY53" fmla="*/ 4456492 h 7673802"/>
              <a:gd name="connsiteX54" fmla="*/ 5456929 w 7696540"/>
              <a:gd name="connsiteY54" fmla="*/ 5445564 h 7673802"/>
              <a:gd name="connsiteX55" fmla="*/ 4467857 w 7696540"/>
              <a:gd name="connsiteY55" fmla="*/ 5445564 h 7673802"/>
              <a:gd name="connsiteX56" fmla="*/ 3342369 w 7696540"/>
              <a:gd name="connsiteY56" fmla="*/ 4456492 h 7673802"/>
              <a:gd name="connsiteX57" fmla="*/ 4342806 w 7696540"/>
              <a:gd name="connsiteY57" fmla="*/ 4456492 h 7673802"/>
              <a:gd name="connsiteX58" fmla="*/ 4342806 w 7696540"/>
              <a:gd name="connsiteY58" fmla="*/ 5445564 h 7673802"/>
              <a:gd name="connsiteX59" fmla="*/ 3342369 w 7696540"/>
              <a:gd name="connsiteY59" fmla="*/ 5445564 h 7673802"/>
              <a:gd name="connsiteX60" fmla="*/ 1114124 w 7696540"/>
              <a:gd name="connsiteY60" fmla="*/ 4456492 h 7673802"/>
              <a:gd name="connsiteX61" fmla="*/ 2114561 w 7696540"/>
              <a:gd name="connsiteY61" fmla="*/ 4456492 h 7673802"/>
              <a:gd name="connsiteX62" fmla="*/ 2114561 w 7696540"/>
              <a:gd name="connsiteY62" fmla="*/ 5445564 h 7673802"/>
              <a:gd name="connsiteX63" fmla="*/ 1114124 w 7696540"/>
              <a:gd name="connsiteY63" fmla="*/ 5445564 h 7673802"/>
              <a:gd name="connsiteX64" fmla="*/ 6696103 w 7696540"/>
              <a:gd name="connsiteY64" fmla="*/ 3342369 h 7673802"/>
              <a:gd name="connsiteX65" fmla="*/ 7696540 w 7696540"/>
              <a:gd name="connsiteY65" fmla="*/ 3342369 h 7673802"/>
              <a:gd name="connsiteX66" fmla="*/ 7696540 w 7696540"/>
              <a:gd name="connsiteY66" fmla="*/ 4331441 h 7673802"/>
              <a:gd name="connsiteX67" fmla="*/ 6696103 w 7696540"/>
              <a:gd name="connsiteY67" fmla="*/ 4331441 h 7673802"/>
              <a:gd name="connsiteX68" fmla="*/ 5581980 w 7696540"/>
              <a:gd name="connsiteY68" fmla="*/ 3342369 h 7673802"/>
              <a:gd name="connsiteX69" fmla="*/ 6582417 w 7696540"/>
              <a:gd name="connsiteY69" fmla="*/ 3342369 h 7673802"/>
              <a:gd name="connsiteX70" fmla="*/ 6582417 w 7696540"/>
              <a:gd name="connsiteY70" fmla="*/ 4331441 h 7673802"/>
              <a:gd name="connsiteX71" fmla="*/ 5581980 w 7696540"/>
              <a:gd name="connsiteY71" fmla="*/ 4331441 h 7673802"/>
              <a:gd name="connsiteX72" fmla="*/ 3342369 w 7696540"/>
              <a:gd name="connsiteY72" fmla="*/ 3342369 h 7673802"/>
              <a:gd name="connsiteX73" fmla="*/ 4342806 w 7696540"/>
              <a:gd name="connsiteY73" fmla="*/ 3342369 h 7673802"/>
              <a:gd name="connsiteX74" fmla="*/ 4342806 w 7696540"/>
              <a:gd name="connsiteY74" fmla="*/ 4331441 h 7673802"/>
              <a:gd name="connsiteX75" fmla="*/ 3342369 w 7696540"/>
              <a:gd name="connsiteY75" fmla="*/ 4331441 h 7673802"/>
              <a:gd name="connsiteX76" fmla="*/ 2228246 w 7696540"/>
              <a:gd name="connsiteY76" fmla="*/ 3342369 h 7673802"/>
              <a:gd name="connsiteX77" fmla="*/ 3228683 w 7696540"/>
              <a:gd name="connsiteY77" fmla="*/ 3342369 h 7673802"/>
              <a:gd name="connsiteX78" fmla="*/ 3228683 w 7696540"/>
              <a:gd name="connsiteY78" fmla="*/ 4331441 h 7673802"/>
              <a:gd name="connsiteX79" fmla="*/ 2228246 w 7696540"/>
              <a:gd name="connsiteY79" fmla="*/ 4331441 h 7673802"/>
              <a:gd name="connsiteX80" fmla="*/ 1 w 7696540"/>
              <a:gd name="connsiteY80" fmla="*/ 3342369 h 7673802"/>
              <a:gd name="connsiteX81" fmla="*/ 989072 w 7696540"/>
              <a:gd name="connsiteY81" fmla="*/ 3342369 h 7673802"/>
              <a:gd name="connsiteX82" fmla="*/ 989072 w 7696540"/>
              <a:gd name="connsiteY82" fmla="*/ 4331441 h 7673802"/>
              <a:gd name="connsiteX83" fmla="*/ 1 w 7696540"/>
              <a:gd name="connsiteY83" fmla="*/ 4331441 h 7673802"/>
              <a:gd name="connsiteX84" fmla="*/ 6696103 w 7696540"/>
              <a:gd name="connsiteY84" fmla="*/ 2228246 h 7673802"/>
              <a:gd name="connsiteX85" fmla="*/ 7696540 w 7696540"/>
              <a:gd name="connsiteY85" fmla="*/ 2228246 h 7673802"/>
              <a:gd name="connsiteX86" fmla="*/ 7696540 w 7696540"/>
              <a:gd name="connsiteY86" fmla="*/ 3217318 h 7673802"/>
              <a:gd name="connsiteX87" fmla="*/ 6696103 w 7696540"/>
              <a:gd name="connsiteY87" fmla="*/ 3217318 h 7673802"/>
              <a:gd name="connsiteX88" fmla="*/ 5581980 w 7696540"/>
              <a:gd name="connsiteY88" fmla="*/ 2228246 h 7673802"/>
              <a:gd name="connsiteX89" fmla="*/ 6582417 w 7696540"/>
              <a:gd name="connsiteY89" fmla="*/ 2228246 h 7673802"/>
              <a:gd name="connsiteX90" fmla="*/ 6582417 w 7696540"/>
              <a:gd name="connsiteY90" fmla="*/ 3217318 h 7673802"/>
              <a:gd name="connsiteX91" fmla="*/ 5581980 w 7696540"/>
              <a:gd name="connsiteY91" fmla="*/ 3217318 h 7673802"/>
              <a:gd name="connsiteX92" fmla="*/ 4467857 w 7696540"/>
              <a:gd name="connsiteY92" fmla="*/ 2228246 h 7673802"/>
              <a:gd name="connsiteX93" fmla="*/ 5456929 w 7696540"/>
              <a:gd name="connsiteY93" fmla="*/ 2228246 h 7673802"/>
              <a:gd name="connsiteX94" fmla="*/ 5456929 w 7696540"/>
              <a:gd name="connsiteY94" fmla="*/ 3217318 h 7673802"/>
              <a:gd name="connsiteX95" fmla="*/ 4467857 w 7696540"/>
              <a:gd name="connsiteY95" fmla="*/ 3217318 h 7673802"/>
              <a:gd name="connsiteX96" fmla="*/ 3342369 w 7696540"/>
              <a:gd name="connsiteY96" fmla="*/ 2228246 h 7673802"/>
              <a:gd name="connsiteX97" fmla="*/ 4342806 w 7696540"/>
              <a:gd name="connsiteY97" fmla="*/ 2228246 h 7673802"/>
              <a:gd name="connsiteX98" fmla="*/ 4342806 w 7696540"/>
              <a:gd name="connsiteY98" fmla="*/ 3217318 h 7673802"/>
              <a:gd name="connsiteX99" fmla="*/ 3342369 w 7696540"/>
              <a:gd name="connsiteY99" fmla="*/ 3217318 h 7673802"/>
              <a:gd name="connsiteX100" fmla="*/ 2228249 w 7696540"/>
              <a:gd name="connsiteY100" fmla="*/ 2228246 h 7673802"/>
              <a:gd name="connsiteX101" fmla="*/ 3228683 w 7696540"/>
              <a:gd name="connsiteY101" fmla="*/ 2228246 h 7673802"/>
              <a:gd name="connsiteX102" fmla="*/ 3228683 w 7696540"/>
              <a:gd name="connsiteY102" fmla="*/ 3217318 h 7673802"/>
              <a:gd name="connsiteX103" fmla="*/ 2228249 w 7696540"/>
              <a:gd name="connsiteY103" fmla="*/ 3217318 h 7673802"/>
              <a:gd name="connsiteX104" fmla="*/ 1114124 w 7696540"/>
              <a:gd name="connsiteY104" fmla="*/ 2228246 h 7673802"/>
              <a:gd name="connsiteX105" fmla="*/ 2114561 w 7696540"/>
              <a:gd name="connsiteY105" fmla="*/ 2228246 h 7673802"/>
              <a:gd name="connsiteX106" fmla="*/ 2114561 w 7696540"/>
              <a:gd name="connsiteY106" fmla="*/ 3217318 h 7673802"/>
              <a:gd name="connsiteX107" fmla="*/ 1114124 w 7696540"/>
              <a:gd name="connsiteY107" fmla="*/ 3217318 h 7673802"/>
              <a:gd name="connsiteX108" fmla="*/ 2 w 7696540"/>
              <a:gd name="connsiteY108" fmla="*/ 2228246 h 7673802"/>
              <a:gd name="connsiteX109" fmla="*/ 989074 w 7696540"/>
              <a:gd name="connsiteY109" fmla="*/ 2228246 h 7673802"/>
              <a:gd name="connsiteX110" fmla="*/ 989074 w 7696540"/>
              <a:gd name="connsiteY110" fmla="*/ 3217318 h 7673802"/>
              <a:gd name="connsiteX111" fmla="*/ 2 w 7696540"/>
              <a:gd name="connsiteY111" fmla="*/ 3217318 h 7673802"/>
              <a:gd name="connsiteX112" fmla="*/ 6696103 w 7696540"/>
              <a:gd name="connsiteY112" fmla="*/ 1114124 h 7673802"/>
              <a:gd name="connsiteX113" fmla="*/ 7696540 w 7696540"/>
              <a:gd name="connsiteY113" fmla="*/ 1114124 h 7673802"/>
              <a:gd name="connsiteX114" fmla="*/ 7696540 w 7696540"/>
              <a:gd name="connsiteY114" fmla="*/ 2103196 h 7673802"/>
              <a:gd name="connsiteX115" fmla="*/ 6696103 w 7696540"/>
              <a:gd name="connsiteY115" fmla="*/ 2103196 h 7673802"/>
              <a:gd name="connsiteX116" fmla="*/ 5581980 w 7696540"/>
              <a:gd name="connsiteY116" fmla="*/ 1114124 h 7673802"/>
              <a:gd name="connsiteX117" fmla="*/ 6582417 w 7696540"/>
              <a:gd name="connsiteY117" fmla="*/ 1114124 h 7673802"/>
              <a:gd name="connsiteX118" fmla="*/ 6582417 w 7696540"/>
              <a:gd name="connsiteY118" fmla="*/ 2103196 h 7673802"/>
              <a:gd name="connsiteX119" fmla="*/ 5581980 w 7696540"/>
              <a:gd name="connsiteY119" fmla="*/ 2103196 h 7673802"/>
              <a:gd name="connsiteX120" fmla="*/ 3342369 w 7696540"/>
              <a:gd name="connsiteY120" fmla="*/ 1114124 h 7673802"/>
              <a:gd name="connsiteX121" fmla="*/ 4342806 w 7696540"/>
              <a:gd name="connsiteY121" fmla="*/ 1114124 h 7673802"/>
              <a:gd name="connsiteX122" fmla="*/ 4342806 w 7696540"/>
              <a:gd name="connsiteY122" fmla="*/ 2103196 h 7673802"/>
              <a:gd name="connsiteX123" fmla="*/ 3342369 w 7696540"/>
              <a:gd name="connsiteY123" fmla="*/ 2103196 h 7673802"/>
              <a:gd name="connsiteX124" fmla="*/ 1114125 w 7696540"/>
              <a:gd name="connsiteY124" fmla="*/ 1114124 h 7673802"/>
              <a:gd name="connsiteX125" fmla="*/ 2114562 w 7696540"/>
              <a:gd name="connsiteY125" fmla="*/ 1114124 h 7673802"/>
              <a:gd name="connsiteX126" fmla="*/ 2114562 w 7696540"/>
              <a:gd name="connsiteY126" fmla="*/ 2103196 h 7673802"/>
              <a:gd name="connsiteX127" fmla="*/ 1114125 w 7696540"/>
              <a:gd name="connsiteY127" fmla="*/ 2103196 h 7673802"/>
              <a:gd name="connsiteX128" fmla="*/ 2228246 w 7696540"/>
              <a:gd name="connsiteY128" fmla="*/ 1114123 h 7673802"/>
              <a:gd name="connsiteX129" fmla="*/ 3228683 w 7696540"/>
              <a:gd name="connsiteY129" fmla="*/ 1114123 h 7673802"/>
              <a:gd name="connsiteX130" fmla="*/ 3228683 w 7696540"/>
              <a:gd name="connsiteY130" fmla="*/ 2103196 h 7673802"/>
              <a:gd name="connsiteX131" fmla="*/ 2228246 w 7696540"/>
              <a:gd name="connsiteY131" fmla="*/ 2103196 h 7673802"/>
              <a:gd name="connsiteX132" fmla="*/ 5581980 w 7696540"/>
              <a:gd name="connsiteY132" fmla="*/ 1 h 7673802"/>
              <a:gd name="connsiteX133" fmla="*/ 6582417 w 7696540"/>
              <a:gd name="connsiteY133" fmla="*/ 1 h 7673802"/>
              <a:gd name="connsiteX134" fmla="*/ 6582417 w 7696540"/>
              <a:gd name="connsiteY134" fmla="*/ 989073 h 7673802"/>
              <a:gd name="connsiteX135" fmla="*/ 5581980 w 7696540"/>
              <a:gd name="connsiteY135" fmla="*/ 989073 h 7673802"/>
              <a:gd name="connsiteX136" fmla="*/ 4467857 w 7696540"/>
              <a:gd name="connsiteY136" fmla="*/ 1 h 7673802"/>
              <a:gd name="connsiteX137" fmla="*/ 5456929 w 7696540"/>
              <a:gd name="connsiteY137" fmla="*/ 1 h 7673802"/>
              <a:gd name="connsiteX138" fmla="*/ 5456929 w 7696540"/>
              <a:gd name="connsiteY138" fmla="*/ 989073 h 7673802"/>
              <a:gd name="connsiteX139" fmla="*/ 4467857 w 7696540"/>
              <a:gd name="connsiteY139" fmla="*/ 989073 h 7673802"/>
              <a:gd name="connsiteX140" fmla="*/ 3342369 w 7696540"/>
              <a:gd name="connsiteY140" fmla="*/ 1 h 7673802"/>
              <a:gd name="connsiteX141" fmla="*/ 4342806 w 7696540"/>
              <a:gd name="connsiteY141" fmla="*/ 1 h 7673802"/>
              <a:gd name="connsiteX142" fmla="*/ 4342806 w 7696540"/>
              <a:gd name="connsiteY142" fmla="*/ 989073 h 7673802"/>
              <a:gd name="connsiteX143" fmla="*/ 3342369 w 7696540"/>
              <a:gd name="connsiteY143" fmla="*/ 989073 h 7673802"/>
              <a:gd name="connsiteX144" fmla="*/ 2228246 w 7696540"/>
              <a:gd name="connsiteY144" fmla="*/ 0 h 7673802"/>
              <a:gd name="connsiteX145" fmla="*/ 3228683 w 7696540"/>
              <a:gd name="connsiteY145" fmla="*/ 0 h 7673802"/>
              <a:gd name="connsiteX146" fmla="*/ 3228683 w 7696540"/>
              <a:gd name="connsiteY146" fmla="*/ 989072 h 7673802"/>
              <a:gd name="connsiteX147" fmla="*/ 2228246 w 7696540"/>
              <a:gd name="connsiteY147" fmla="*/ 989072 h 7673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Lst>
            <a:rect l="l" t="t" r="r" b="b"/>
            <a:pathLst>
              <a:path w="7696540" h="7673802">
                <a:moveTo>
                  <a:pt x="6696103" y="6673365"/>
                </a:moveTo>
                <a:lnTo>
                  <a:pt x="7696540" y="6673365"/>
                </a:lnTo>
                <a:lnTo>
                  <a:pt x="7696540" y="7673802"/>
                </a:lnTo>
                <a:lnTo>
                  <a:pt x="6696103" y="7673802"/>
                </a:lnTo>
                <a:close/>
                <a:moveTo>
                  <a:pt x="5581980" y="6673365"/>
                </a:moveTo>
                <a:lnTo>
                  <a:pt x="6582417" y="6673365"/>
                </a:lnTo>
                <a:lnTo>
                  <a:pt x="6582417" y="7673802"/>
                </a:lnTo>
                <a:lnTo>
                  <a:pt x="5581980" y="7673802"/>
                </a:lnTo>
                <a:close/>
                <a:moveTo>
                  <a:pt x="4467857" y="6673365"/>
                </a:moveTo>
                <a:lnTo>
                  <a:pt x="5456929" y="6673365"/>
                </a:lnTo>
                <a:lnTo>
                  <a:pt x="5456929" y="7673802"/>
                </a:lnTo>
                <a:lnTo>
                  <a:pt x="4467857" y="7673802"/>
                </a:lnTo>
                <a:close/>
                <a:moveTo>
                  <a:pt x="2228246" y="6673365"/>
                </a:moveTo>
                <a:lnTo>
                  <a:pt x="3228683" y="6673365"/>
                </a:lnTo>
                <a:lnTo>
                  <a:pt x="3228683" y="7673802"/>
                </a:lnTo>
                <a:lnTo>
                  <a:pt x="2228246" y="7673802"/>
                </a:lnTo>
                <a:close/>
                <a:moveTo>
                  <a:pt x="1114123" y="6673365"/>
                </a:moveTo>
                <a:lnTo>
                  <a:pt x="2114560" y="6673365"/>
                </a:lnTo>
                <a:lnTo>
                  <a:pt x="2114560" y="7673802"/>
                </a:lnTo>
                <a:lnTo>
                  <a:pt x="1114123" y="7673802"/>
                </a:lnTo>
                <a:close/>
                <a:moveTo>
                  <a:pt x="6696103" y="5570615"/>
                </a:moveTo>
                <a:lnTo>
                  <a:pt x="7696540" y="5570615"/>
                </a:lnTo>
                <a:lnTo>
                  <a:pt x="7696540" y="6559687"/>
                </a:lnTo>
                <a:lnTo>
                  <a:pt x="6696103" y="6559687"/>
                </a:lnTo>
                <a:close/>
                <a:moveTo>
                  <a:pt x="4467857" y="5570615"/>
                </a:moveTo>
                <a:lnTo>
                  <a:pt x="5456929" y="5570615"/>
                </a:lnTo>
                <a:lnTo>
                  <a:pt x="5456929" y="6559687"/>
                </a:lnTo>
                <a:lnTo>
                  <a:pt x="4467857" y="6559687"/>
                </a:lnTo>
                <a:close/>
                <a:moveTo>
                  <a:pt x="3342369" y="5570615"/>
                </a:moveTo>
                <a:lnTo>
                  <a:pt x="4342806" y="5570615"/>
                </a:lnTo>
                <a:lnTo>
                  <a:pt x="4342806" y="6559687"/>
                </a:lnTo>
                <a:lnTo>
                  <a:pt x="3342369" y="6559687"/>
                </a:lnTo>
                <a:close/>
                <a:moveTo>
                  <a:pt x="2228246" y="5570615"/>
                </a:moveTo>
                <a:lnTo>
                  <a:pt x="3228683" y="5570615"/>
                </a:lnTo>
                <a:lnTo>
                  <a:pt x="3228683" y="6559687"/>
                </a:lnTo>
                <a:lnTo>
                  <a:pt x="2228246" y="6559687"/>
                </a:lnTo>
                <a:close/>
                <a:moveTo>
                  <a:pt x="1114123" y="5570615"/>
                </a:moveTo>
                <a:lnTo>
                  <a:pt x="2114560" y="5570615"/>
                </a:lnTo>
                <a:lnTo>
                  <a:pt x="2114560" y="6559687"/>
                </a:lnTo>
                <a:lnTo>
                  <a:pt x="1114123" y="6559687"/>
                </a:lnTo>
                <a:close/>
                <a:moveTo>
                  <a:pt x="0" y="5570615"/>
                </a:moveTo>
                <a:lnTo>
                  <a:pt x="989072" y="5570615"/>
                </a:lnTo>
                <a:lnTo>
                  <a:pt x="989072" y="6559687"/>
                </a:lnTo>
                <a:lnTo>
                  <a:pt x="0" y="6559687"/>
                </a:lnTo>
                <a:close/>
                <a:moveTo>
                  <a:pt x="6696103" y="4456492"/>
                </a:moveTo>
                <a:lnTo>
                  <a:pt x="7696540" y="4456492"/>
                </a:lnTo>
                <a:lnTo>
                  <a:pt x="7696540" y="5445564"/>
                </a:lnTo>
                <a:lnTo>
                  <a:pt x="6696103" y="5445564"/>
                </a:lnTo>
                <a:close/>
                <a:moveTo>
                  <a:pt x="5581980" y="4456492"/>
                </a:moveTo>
                <a:lnTo>
                  <a:pt x="6582417" y="4456492"/>
                </a:lnTo>
                <a:lnTo>
                  <a:pt x="6582417" y="5445564"/>
                </a:lnTo>
                <a:lnTo>
                  <a:pt x="5581980" y="5445564"/>
                </a:lnTo>
                <a:close/>
                <a:moveTo>
                  <a:pt x="4467857" y="4456492"/>
                </a:moveTo>
                <a:lnTo>
                  <a:pt x="5456929" y="4456492"/>
                </a:lnTo>
                <a:lnTo>
                  <a:pt x="5456929" y="5445564"/>
                </a:lnTo>
                <a:lnTo>
                  <a:pt x="4467857" y="5445564"/>
                </a:lnTo>
                <a:close/>
                <a:moveTo>
                  <a:pt x="3342369" y="4456492"/>
                </a:moveTo>
                <a:lnTo>
                  <a:pt x="4342806" y="4456492"/>
                </a:lnTo>
                <a:lnTo>
                  <a:pt x="4342806" y="5445564"/>
                </a:lnTo>
                <a:lnTo>
                  <a:pt x="3342369" y="5445564"/>
                </a:lnTo>
                <a:close/>
                <a:moveTo>
                  <a:pt x="1114124" y="4456492"/>
                </a:moveTo>
                <a:lnTo>
                  <a:pt x="2114561" y="4456492"/>
                </a:lnTo>
                <a:lnTo>
                  <a:pt x="2114561" y="5445564"/>
                </a:lnTo>
                <a:lnTo>
                  <a:pt x="1114124" y="5445564"/>
                </a:lnTo>
                <a:close/>
                <a:moveTo>
                  <a:pt x="6696103" y="3342369"/>
                </a:moveTo>
                <a:lnTo>
                  <a:pt x="7696540" y="3342369"/>
                </a:lnTo>
                <a:lnTo>
                  <a:pt x="7696540" y="4331441"/>
                </a:lnTo>
                <a:lnTo>
                  <a:pt x="6696103" y="4331441"/>
                </a:lnTo>
                <a:close/>
                <a:moveTo>
                  <a:pt x="5581980" y="3342369"/>
                </a:moveTo>
                <a:lnTo>
                  <a:pt x="6582417" y="3342369"/>
                </a:lnTo>
                <a:lnTo>
                  <a:pt x="6582417" y="4331441"/>
                </a:lnTo>
                <a:lnTo>
                  <a:pt x="5581980" y="4331441"/>
                </a:lnTo>
                <a:close/>
                <a:moveTo>
                  <a:pt x="3342369" y="3342369"/>
                </a:moveTo>
                <a:lnTo>
                  <a:pt x="4342806" y="3342369"/>
                </a:lnTo>
                <a:lnTo>
                  <a:pt x="4342806" y="4331441"/>
                </a:lnTo>
                <a:lnTo>
                  <a:pt x="3342369" y="4331441"/>
                </a:lnTo>
                <a:close/>
                <a:moveTo>
                  <a:pt x="2228246" y="3342369"/>
                </a:moveTo>
                <a:lnTo>
                  <a:pt x="3228683" y="3342369"/>
                </a:lnTo>
                <a:lnTo>
                  <a:pt x="3228683" y="4331441"/>
                </a:lnTo>
                <a:lnTo>
                  <a:pt x="2228246" y="4331441"/>
                </a:lnTo>
                <a:close/>
                <a:moveTo>
                  <a:pt x="1" y="3342369"/>
                </a:moveTo>
                <a:lnTo>
                  <a:pt x="989072" y="3342369"/>
                </a:lnTo>
                <a:lnTo>
                  <a:pt x="989072" y="4331441"/>
                </a:lnTo>
                <a:lnTo>
                  <a:pt x="1" y="4331441"/>
                </a:lnTo>
                <a:close/>
                <a:moveTo>
                  <a:pt x="6696103" y="2228246"/>
                </a:moveTo>
                <a:lnTo>
                  <a:pt x="7696540" y="2228246"/>
                </a:lnTo>
                <a:lnTo>
                  <a:pt x="7696540" y="3217318"/>
                </a:lnTo>
                <a:lnTo>
                  <a:pt x="6696103" y="3217318"/>
                </a:lnTo>
                <a:close/>
                <a:moveTo>
                  <a:pt x="5581980" y="2228246"/>
                </a:moveTo>
                <a:lnTo>
                  <a:pt x="6582417" y="2228246"/>
                </a:lnTo>
                <a:lnTo>
                  <a:pt x="6582417" y="3217318"/>
                </a:lnTo>
                <a:lnTo>
                  <a:pt x="5581980" y="3217318"/>
                </a:lnTo>
                <a:close/>
                <a:moveTo>
                  <a:pt x="4467857" y="2228246"/>
                </a:moveTo>
                <a:lnTo>
                  <a:pt x="5456929" y="2228246"/>
                </a:lnTo>
                <a:lnTo>
                  <a:pt x="5456929" y="3217318"/>
                </a:lnTo>
                <a:lnTo>
                  <a:pt x="4467857" y="3217318"/>
                </a:lnTo>
                <a:close/>
                <a:moveTo>
                  <a:pt x="3342369" y="2228246"/>
                </a:moveTo>
                <a:lnTo>
                  <a:pt x="4342806" y="2228246"/>
                </a:lnTo>
                <a:lnTo>
                  <a:pt x="4342806" y="3217318"/>
                </a:lnTo>
                <a:lnTo>
                  <a:pt x="3342369" y="3217318"/>
                </a:lnTo>
                <a:close/>
                <a:moveTo>
                  <a:pt x="2228249" y="2228246"/>
                </a:moveTo>
                <a:lnTo>
                  <a:pt x="3228683" y="2228246"/>
                </a:lnTo>
                <a:lnTo>
                  <a:pt x="3228683" y="3217318"/>
                </a:lnTo>
                <a:lnTo>
                  <a:pt x="2228249" y="3217318"/>
                </a:lnTo>
                <a:close/>
                <a:moveTo>
                  <a:pt x="1114124" y="2228246"/>
                </a:moveTo>
                <a:lnTo>
                  <a:pt x="2114561" y="2228246"/>
                </a:lnTo>
                <a:lnTo>
                  <a:pt x="2114561" y="3217318"/>
                </a:lnTo>
                <a:lnTo>
                  <a:pt x="1114124" y="3217318"/>
                </a:lnTo>
                <a:close/>
                <a:moveTo>
                  <a:pt x="2" y="2228246"/>
                </a:moveTo>
                <a:lnTo>
                  <a:pt x="989074" y="2228246"/>
                </a:lnTo>
                <a:lnTo>
                  <a:pt x="989074" y="3217318"/>
                </a:lnTo>
                <a:lnTo>
                  <a:pt x="2" y="3217318"/>
                </a:lnTo>
                <a:close/>
                <a:moveTo>
                  <a:pt x="6696103" y="1114124"/>
                </a:moveTo>
                <a:lnTo>
                  <a:pt x="7696540" y="1114124"/>
                </a:lnTo>
                <a:lnTo>
                  <a:pt x="7696540" y="2103196"/>
                </a:lnTo>
                <a:lnTo>
                  <a:pt x="6696103" y="2103196"/>
                </a:lnTo>
                <a:close/>
                <a:moveTo>
                  <a:pt x="5581980" y="1114124"/>
                </a:moveTo>
                <a:lnTo>
                  <a:pt x="6582417" y="1114124"/>
                </a:lnTo>
                <a:lnTo>
                  <a:pt x="6582417" y="2103196"/>
                </a:lnTo>
                <a:lnTo>
                  <a:pt x="5581980" y="2103196"/>
                </a:lnTo>
                <a:close/>
                <a:moveTo>
                  <a:pt x="3342369" y="1114124"/>
                </a:moveTo>
                <a:lnTo>
                  <a:pt x="4342806" y="1114124"/>
                </a:lnTo>
                <a:lnTo>
                  <a:pt x="4342806" y="2103196"/>
                </a:lnTo>
                <a:lnTo>
                  <a:pt x="3342369" y="2103196"/>
                </a:lnTo>
                <a:close/>
                <a:moveTo>
                  <a:pt x="1114125" y="1114124"/>
                </a:moveTo>
                <a:lnTo>
                  <a:pt x="2114562" y="1114124"/>
                </a:lnTo>
                <a:lnTo>
                  <a:pt x="2114562" y="2103196"/>
                </a:lnTo>
                <a:lnTo>
                  <a:pt x="1114125" y="2103196"/>
                </a:lnTo>
                <a:close/>
                <a:moveTo>
                  <a:pt x="2228246" y="1114123"/>
                </a:moveTo>
                <a:lnTo>
                  <a:pt x="3228683" y="1114123"/>
                </a:lnTo>
                <a:lnTo>
                  <a:pt x="3228683" y="2103196"/>
                </a:lnTo>
                <a:lnTo>
                  <a:pt x="2228246" y="2103196"/>
                </a:lnTo>
                <a:close/>
                <a:moveTo>
                  <a:pt x="5581980" y="1"/>
                </a:moveTo>
                <a:lnTo>
                  <a:pt x="6582417" y="1"/>
                </a:lnTo>
                <a:lnTo>
                  <a:pt x="6582417" y="989073"/>
                </a:lnTo>
                <a:lnTo>
                  <a:pt x="5581980" y="989073"/>
                </a:lnTo>
                <a:close/>
                <a:moveTo>
                  <a:pt x="4467857" y="1"/>
                </a:moveTo>
                <a:lnTo>
                  <a:pt x="5456929" y="1"/>
                </a:lnTo>
                <a:lnTo>
                  <a:pt x="5456929" y="989073"/>
                </a:lnTo>
                <a:lnTo>
                  <a:pt x="4467857" y="989073"/>
                </a:lnTo>
                <a:close/>
                <a:moveTo>
                  <a:pt x="3342369" y="1"/>
                </a:moveTo>
                <a:lnTo>
                  <a:pt x="4342806" y="1"/>
                </a:lnTo>
                <a:lnTo>
                  <a:pt x="4342806" y="989073"/>
                </a:lnTo>
                <a:lnTo>
                  <a:pt x="3342369" y="989073"/>
                </a:lnTo>
                <a:close/>
                <a:moveTo>
                  <a:pt x="2228246" y="0"/>
                </a:moveTo>
                <a:lnTo>
                  <a:pt x="3228683" y="0"/>
                </a:lnTo>
                <a:lnTo>
                  <a:pt x="3228683" y="989072"/>
                </a:lnTo>
                <a:lnTo>
                  <a:pt x="2228246" y="98907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1383856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8843EB7E-4D3F-A6D9-FB9A-0C2B2FA4F8EB}"/>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DB3740E1-5BD7-4161-99E7-88CD45F85DF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3389B964-568F-B869-643D-B55AAAA19F72}"/>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FAFE76D6-67E9-D2BF-AE8C-725B25290B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7"/>
          <p:cNvSpPr>
            <a:spLocks noGrp="1" noEditPoints="1"/>
          </p:cNvSpPr>
          <p:nvPr>
            <p:ph type="pic" sz="quarter" idx="10"/>
          </p:nvPr>
        </p:nvSpPr>
        <p:spPr bwMode="auto">
          <a:xfrm>
            <a:off x="9401366" y="1401961"/>
            <a:ext cx="7507277" cy="7518587"/>
          </a:xfrm>
          <a:custGeom>
            <a:avLst/>
            <a:gdLst>
              <a:gd name="T0" fmla="*/ 0 w 3317"/>
              <a:gd name="T1" fmla="*/ 0 h 3329"/>
              <a:gd name="T2" fmla="*/ 3257 w 3317"/>
              <a:gd name="T3" fmla="*/ 0 h 3329"/>
              <a:gd name="T4" fmla="*/ 2050 w 3317"/>
              <a:gd name="T5" fmla="*/ 1211 h 3329"/>
              <a:gd name="T6" fmla="*/ 1207 w 3317"/>
              <a:gd name="T7" fmla="*/ 1211 h 3329"/>
              <a:gd name="T8" fmla="*/ 1207 w 3317"/>
              <a:gd name="T9" fmla="*/ 2057 h 3329"/>
              <a:gd name="T10" fmla="*/ 0 w 3317"/>
              <a:gd name="T11" fmla="*/ 3269 h 3329"/>
              <a:gd name="T12" fmla="*/ 0 w 3317"/>
              <a:gd name="T13" fmla="*/ 0 h 3329"/>
              <a:gd name="T14" fmla="*/ 3317 w 3317"/>
              <a:gd name="T15" fmla="*/ 62 h 3329"/>
              <a:gd name="T16" fmla="*/ 3317 w 3317"/>
              <a:gd name="T17" fmla="*/ 3329 h 3329"/>
              <a:gd name="T18" fmla="*/ 62 w 3317"/>
              <a:gd name="T19" fmla="*/ 3329 h 3329"/>
              <a:gd name="T20" fmla="*/ 1268 w 3317"/>
              <a:gd name="T21" fmla="*/ 2119 h 3329"/>
              <a:gd name="T22" fmla="*/ 2112 w 3317"/>
              <a:gd name="T23" fmla="*/ 2119 h 3329"/>
              <a:gd name="T24" fmla="*/ 2112 w 3317"/>
              <a:gd name="T25" fmla="*/ 1272 h 3329"/>
              <a:gd name="T26" fmla="*/ 3317 w 3317"/>
              <a:gd name="T27" fmla="*/ 62 h 3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17" h="3329">
                <a:moveTo>
                  <a:pt x="0" y="0"/>
                </a:moveTo>
                <a:lnTo>
                  <a:pt x="3257" y="0"/>
                </a:lnTo>
                <a:lnTo>
                  <a:pt x="2050" y="1211"/>
                </a:lnTo>
                <a:lnTo>
                  <a:pt x="1207" y="1211"/>
                </a:lnTo>
                <a:lnTo>
                  <a:pt x="1207" y="2057"/>
                </a:lnTo>
                <a:lnTo>
                  <a:pt x="0" y="3269"/>
                </a:lnTo>
                <a:lnTo>
                  <a:pt x="0" y="0"/>
                </a:lnTo>
                <a:close/>
                <a:moveTo>
                  <a:pt x="3317" y="62"/>
                </a:moveTo>
                <a:lnTo>
                  <a:pt x="3317" y="3329"/>
                </a:lnTo>
                <a:lnTo>
                  <a:pt x="62" y="3329"/>
                </a:lnTo>
                <a:lnTo>
                  <a:pt x="1268" y="2119"/>
                </a:lnTo>
                <a:lnTo>
                  <a:pt x="2112" y="2119"/>
                </a:lnTo>
                <a:lnTo>
                  <a:pt x="2112" y="1272"/>
                </a:lnTo>
                <a:lnTo>
                  <a:pt x="3317" y="62"/>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4832259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7">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08447C8-883C-D403-7540-11BA990F3485}"/>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E5990E85-3190-4BA0-92FD-7309E398F5A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DA053C5-526A-C40A-90AD-59BC7B8D117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27DFC10D-C12D-0243-58D0-3CE8DED817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reeform 8"/>
          <p:cNvSpPr>
            <a:spLocks noGrp="1" noEditPoints="1"/>
          </p:cNvSpPr>
          <p:nvPr>
            <p:ph type="pic" sz="quarter" idx="10"/>
          </p:nvPr>
        </p:nvSpPr>
        <p:spPr bwMode="auto">
          <a:xfrm>
            <a:off x="9311054" y="1311513"/>
            <a:ext cx="7687902" cy="7699484"/>
          </a:xfrm>
          <a:custGeom>
            <a:avLst/>
            <a:gdLst>
              <a:gd name="T0" fmla="*/ 1908 w 3398"/>
              <a:gd name="T1" fmla="*/ 12 h 3410"/>
              <a:gd name="T2" fmla="*/ 2148 w 3398"/>
              <a:gd name="T3" fmla="*/ 61 h 3410"/>
              <a:gd name="T4" fmla="*/ 2375 w 3398"/>
              <a:gd name="T5" fmla="*/ 142 h 3410"/>
              <a:gd name="T6" fmla="*/ 2586 w 3398"/>
              <a:gd name="T7" fmla="*/ 253 h 3410"/>
              <a:gd name="T8" fmla="*/ 2779 w 3398"/>
              <a:gd name="T9" fmla="*/ 391 h 3410"/>
              <a:gd name="T10" fmla="*/ 1962 w 3398"/>
              <a:gd name="T11" fmla="*/ 1323 h 3410"/>
              <a:gd name="T12" fmla="*/ 1858 w 3398"/>
              <a:gd name="T13" fmla="*/ 1269 h 3410"/>
              <a:gd name="T14" fmla="*/ 1740 w 3398"/>
              <a:gd name="T15" fmla="*/ 1242 h 3410"/>
              <a:gd name="T16" fmla="*/ 1606 w 3398"/>
              <a:gd name="T17" fmla="*/ 1249 h 3410"/>
              <a:gd name="T18" fmla="*/ 1479 w 3398"/>
              <a:gd name="T19" fmla="*/ 1297 h 3410"/>
              <a:gd name="T20" fmla="*/ 1372 w 3398"/>
              <a:gd name="T21" fmla="*/ 1377 h 3410"/>
              <a:gd name="T22" fmla="*/ 1292 w 3398"/>
              <a:gd name="T23" fmla="*/ 1484 h 3410"/>
              <a:gd name="T24" fmla="*/ 1245 w 3398"/>
              <a:gd name="T25" fmla="*/ 1612 h 3410"/>
              <a:gd name="T26" fmla="*/ 1238 w 3398"/>
              <a:gd name="T27" fmla="*/ 1747 h 3410"/>
              <a:gd name="T28" fmla="*/ 1264 w 3398"/>
              <a:gd name="T29" fmla="*/ 1865 h 3410"/>
              <a:gd name="T30" fmla="*/ 1319 w 3398"/>
              <a:gd name="T31" fmla="*/ 1970 h 3410"/>
              <a:gd name="T32" fmla="*/ 390 w 3398"/>
              <a:gd name="T33" fmla="*/ 2788 h 3410"/>
              <a:gd name="T34" fmla="*/ 251 w 3398"/>
              <a:gd name="T35" fmla="*/ 2595 h 3410"/>
              <a:gd name="T36" fmla="*/ 141 w 3398"/>
              <a:gd name="T37" fmla="*/ 2383 h 3410"/>
              <a:gd name="T38" fmla="*/ 61 w 3398"/>
              <a:gd name="T39" fmla="*/ 2156 h 3410"/>
              <a:gd name="T40" fmla="*/ 13 w 3398"/>
              <a:gd name="T41" fmla="*/ 1914 h 3410"/>
              <a:gd name="T42" fmla="*/ 3 w 3398"/>
              <a:gd name="T43" fmla="*/ 1617 h 3410"/>
              <a:gd name="T44" fmla="*/ 104 w 3398"/>
              <a:gd name="T45" fmla="*/ 1121 h 3410"/>
              <a:gd name="T46" fmla="*/ 339 w 3398"/>
              <a:gd name="T47" fmla="*/ 687 h 3410"/>
              <a:gd name="T48" fmla="*/ 684 w 3398"/>
              <a:gd name="T49" fmla="*/ 340 h 3410"/>
              <a:gd name="T50" fmla="*/ 1116 w 3398"/>
              <a:gd name="T51" fmla="*/ 104 h 3410"/>
              <a:gd name="T52" fmla="*/ 1612 w 3398"/>
              <a:gd name="T53" fmla="*/ 2 h 3410"/>
              <a:gd name="T54" fmla="*/ 3033 w 3398"/>
              <a:gd name="T55" fmla="*/ 652 h 3410"/>
              <a:gd name="T56" fmla="*/ 3167 w 3398"/>
              <a:gd name="T57" fmla="*/ 849 h 3410"/>
              <a:gd name="T58" fmla="*/ 3272 w 3398"/>
              <a:gd name="T59" fmla="*/ 1064 h 3410"/>
              <a:gd name="T60" fmla="*/ 3348 w 3398"/>
              <a:gd name="T61" fmla="*/ 1294 h 3410"/>
              <a:gd name="T62" fmla="*/ 3390 w 3398"/>
              <a:gd name="T63" fmla="*/ 1537 h 3410"/>
              <a:gd name="T64" fmla="*/ 3389 w 3398"/>
              <a:gd name="T65" fmla="*/ 1878 h 3410"/>
              <a:gd name="T66" fmla="*/ 3264 w 3398"/>
              <a:gd name="T67" fmla="*/ 2367 h 3410"/>
              <a:gd name="T68" fmla="*/ 3009 w 3398"/>
              <a:gd name="T69" fmla="*/ 2788 h 3410"/>
              <a:gd name="T70" fmla="*/ 2647 w 3398"/>
              <a:gd name="T71" fmla="*/ 3118 h 3410"/>
              <a:gd name="T72" fmla="*/ 2203 w 3398"/>
              <a:gd name="T73" fmla="*/ 3333 h 3410"/>
              <a:gd name="T74" fmla="*/ 1699 w 3398"/>
              <a:gd name="T75" fmla="*/ 3410 h 3410"/>
              <a:gd name="T76" fmla="*/ 1450 w 3398"/>
              <a:gd name="T77" fmla="*/ 3392 h 3410"/>
              <a:gd name="T78" fmla="*/ 1211 w 3398"/>
              <a:gd name="T79" fmla="*/ 3338 h 3410"/>
              <a:gd name="T80" fmla="*/ 987 w 3398"/>
              <a:gd name="T81" fmla="*/ 3252 h 3410"/>
              <a:gd name="T82" fmla="*/ 778 w 3398"/>
              <a:gd name="T83" fmla="*/ 3136 h 3410"/>
              <a:gd name="T84" fmla="*/ 590 w 3398"/>
              <a:gd name="T85" fmla="*/ 2993 h 3410"/>
              <a:gd name="T86" fmla="*/ 1452 w 3398"/>
              <a:gd name="T87" fmla="*/ 2097 h 3410"/>
              <a:gd name="T88" fmla="*/ 1559 w 3398"/>
              <a:gd name="T89" fmla="*/ 2148 h 3410"/>
              <a:gd name="T90" fmla="*/ 1678 w 3398"/>
              <a:gd name="T91" fmla="*/ 2169 h 3410"/>
              <a:gd name="T92" fmla="*/ 1815 w 3398"/>
              <a:gd name="T93" fmla="*/ 2155 h 3410"/>
              <a:gd name="T94" fmla="*/ 1939 w 3398"/>
              <a:gd name="T95" fmla="*/ 2103 h 3410"/>
              <a:gd name="T96" fmla="*/ 2041 w 3398"/>
              <a:gd name="T97" fmla="*/ 2017 h 3410"/>
              <a:gd name="T98" fmla="*/ 2117 w 3398"/>
              <a:gd name="T99" fmla="*/ 1906 h 3410"/>
              <a:gd name="T100" fmla="*/ 2157 w 3398"/>
              <a:gd name="T101" fmla="*/ 1776 h 3410"/>
              <a:gd name="T102" fmla="*/ 2158 w 3398"/>
              <a:gd name="T103" fmla="*/ 1643 h 3410"/>
              <a:gd name="T104" fmla="*/ 2127 w 3398"/>
              <a:gd name="T105" fmla="*/ 1527 h 3410"/>
              <a:gd name="T106" fmla="*/ 2068 w 3398"/>
              <a:gd name="T107" fmla="*/ 1425 h 3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98" h="3410">
                <a:moveTo>
                  <a:pt x="1699" y="0"/>
                </a:moveTo>
                <a:lnTo>
                  <a:pt x="1741" y="0"/>
                </a:lnTo>
                <a:lnTo>
                  <a:pt x="1783" y="2"/>
                </a:lnTo>
                <a:lnTo>
                  <a:pt x="1825" y="4"/>
                </a:lnTo>
                <a:lnTo>
                  <a:pt x="1866" y="8"/>
                </a:lnTo>
                <a:lnTo>
                  <a:pt x="1908" y="12"/>
                </a:lnTo>
                <a:lnTo>
                  <a:pt x="1948" y="18"/>
                </a:lnTo>
                <a:lnTo>
                  <a:pt x="1989" y="25"/>
                </a:lnTo>
                <a:lnTo>
                  <a:pt x="2029" y="33"/>
                </a:lnTo>
                <a:lnTo>
                  <a:pt x="2069" y="41"/>
                </a:lnTo>
                <a:lnTo>
                  <a:pt x="2109" y="50"/>
                </a:lnTo>
                <a:lnTo>
                  <a:pt x="2148" y="61"/>
                </a:lnTo>
                <a:lnTo>
                  <a:pt x="2187" y="72"/>
                </a:lnTo>
                <a:lnTo>
                  <a:pt x="2225" y="84"/>
                </a:lnTo>
                <a:lnTo>
                  <a:pt x="2263" y="98"/>
                </a:lnTo>
                <a:lnTo>
                  <a:pt x="2301" y="111"/>
                </a:lnTo>
                <a:lnTo>
                  <a:pt x="2338" y="125"/>
                </a:lnTo>
                <a:lnTo>
                  <a:pt x="2375" y="142"/>
                </a:lnTo>
                <a:lnTo>
                  <a:pt x="2411" y="158"/>
                </a:lnTo>
                <a:lnTo>
                  <a:pt x="2447" y="176"/>
                </a:lnTo>
                <a:lnTo>
                  <a:pt x="2483" y="193"/>
                </a:lnTo>
                <a:lnTo>
                  <a:pt x="2517" y="213"/>
                </a:lnTo>
                <a:lnTo>
                  <a:pt x="2552" y="232"/>
                </a:lnTo>
                <a:lnTo>
                  <a:pt x="2586" y="253"/>
                </a:lnTo>
                <a:lnTo>
                  <a:pt x="2620" y="273"/>
                </a:lnTo>
                <a:lnTo>
                  <a:pt x="2653" y="296"/>
                </a:lnTo>
                <a:lnTo>
                  <a:pt x="2684" y="319"/>
                </a:lnTo>
                <a:lnTo>
                  <a:pt x="2717" y="342"/>
                </a:lnTo>
                <a:lnTo>
                  <a:pt x="2748" y="366"/>
                </a:lnTo>
                <a:lnTo>
                  <a:pt x="2779" y="391"/>
                </a:lnTo>
                <a:lnTo>
                  <a:pt x="2809" y="416"/>
                </a:lnTo>
                <a:lnTo>
                  <a:pt x="2838" y="443"/>
                </a:lnTo>
                <a:lnTo>
                  <a:pt x="2868" y="470"/>
                </a:lnTo>
                <a:lnTo>
                  <a:pt x="1994" y="1347"/>
                </a:lnTo>
                <a:lnTo>
                  <a:pt x="1979" y="1335"/>
                </a:lnTo>
                <a:lnTo>
                  <a:pt x="1962" y="1323"/>
                </a:lnTo>
                <a:lnTo>
                  <a:pt x="1946" y="1312"/>
                </a:lnTo>
                <a:lnTo>
                  <a:pt x="1929" y="1302"/>
                </a:lnTo>
                <a:lnTo>
                  <a:pt x="1912" y="1292"/>
                </a:lnTo>
                <a:lnTo>
                  <a:pt x="1895" y="1284"/>
                </a:lnTo>
                <a:lnTo>
                  <a:pt x="1876" y="1276"/>
                </a:lnTo>
                <a:lnTo>
                  <a:pt x="1858" y="1269"/>
                </a:lnTo>
                <a:lnTo>
                  <a:pt x="1839" y="1262"/>
                </a:lnTo>
                <a:lnTo>
                  <a:pt x="1820" y="1256"/>
                </a:lnTo>
                <a:lnTo>
                  <a:pt x="1800" y="1251"/>
                </a:lnTo>
                <a:lnTo>
                  <a:pt x="1781" y="1247"/>
                </a:lnTo>
                <a:lnTo>
                  <a:pt x="1760" y="1244"/>
                </a:lnTo>
                <a:lnTo>
                  <a:pt x="1740" y="1242"/>
                </a:lnTo>
                <a:lnTo>
                  <a:pt x="1719" y="1241"/>
                </a:lnTo>
                <a:lnTo>
                  <a:pt x="1699" y="1240"/>
                </a:lnTo>
                <a:lnTo>
                  <a:pt x="1675" y="1241"/>
                </a:lnTo>
                <a:lnTo>
                  <a:pt x="1652" y="1242"/>
                </a:lnTo>
                <a:lnTo>
                  <a:pt x="1628" y="1245"/>
                </a:lnTo>
                <a:lnTo>
                  <a:pt x="1606" y="1249"/>
                </a:lnTo>
                <a:lnTo>
                  <a:pt x="1583" y="1254"/>
                </a:lnTo>
                <a:lnTo>
                  <a:pt x="1562" y="1262"/>
                </a:lnTo>
                <a:lnTo>
                  <a:pt x="1540" y="1269"/>
                </a:lnTo>
                <a:lnTo>
                  <a:pt x="1519" y="1277"/>
                </a:lnTo>
                <a:lnTo>
                  <a:pt x="1498" y="1286"/>
                </a:lnTo>
                <a:lnTo>
                  <a:pt x="1479" y="1297"/>
                </a:lnTo>
                <a:lnTo>
                  <a:pt x="1459" y="1308"/>
                </a:lnTo>
                <a:lnTo>
                  <a:pt x="1441" y="1320"/>
                </a:lnTo>
                <a:lnTo>
                  <a:pt x="1422" y="1333"/>
                </a:lnTo>
                <a:lnTo>
                  <a:pt x="1405" y="1347"/>
                </a:lnTo>
                <a:lnTo>
                  <a:pt x="1388" y="1361"/>
                </a:lnTo>
                <a:lnTo>
                  <a:pt x="1372" y="1377"/>
                </a:lnTo>
                <a:lnTo>
                  <a:pt x="1357" y="1393"/>
                </a:lnTo>
                <a:lnTo>
                  <a:pt x="1341" y="1410"/>
                </a:lnTo>
                <a:lnTo>
                  <a:pt x="1328" y="1427"/>
                </a:lnTo>
                <a:lnTo>
                  <a:pt x="1315" y="1446"/>
                </a:lnTo>
                <a:lnTo>
                  <a:pt x="1302" y="1464"/>
                </a:lnTo>
                <a:lnTo>
                  <a:pt x="1292" y="1484"/>
                </a:lnTo>
                <a:lnTo>
                  <a:pt x="1282" y="1504"/>
                </a:lnTo>
                <a:lnTo>
                  <a:pt x="1272" y="1525"/>
                </a:lnTo>
                <a:lnTo>
                  <a:pt x="1264" y="1545"/>
                </a:lnTo>
                <a:lnTo>
                  <a:pt x="1256" y="1567"/>
                </a:lnTo>
                <a:lnTo>
                  <a:pt x="1250" y="1590"/>
                </a:lnTo>
                <a:lnTo>
                  <a:pt x="1245" y="1612"/>
                </a:lnTo>
                <a:lnTo>
                  <a:pt x="1241" y="1635"/>
                </a:lnTo>
                <a:lnTo>
                  <a:pt x="1238" y="1657"/>
                </a:lnTo>
                <a:lnTo>
                  <a:pt x="1236" y="1681"/>
                </a:lnTo>
                <a:lnTo>
                  <a:pt x="1236" y="1705"/>
                </a:lnTo>
                <a:lnTo>
                  <a:pt x="1236" y="1726"/>
                </a:lnTo>
                <a:lnTo>
                  <a:pt x="1238" y="1747"/>
                </a:lnTo>
                <a:lnTo>
                  <a:pt x="1240" y="1767"/>
                </a:lnTo>
                <a:lnTo>
                  <a:pt x="1243" y="1787"/>
                </a:lnTo>
                <a:lnTo>
                  <a:pt x="1247" y="1808"/>
                </a:lnTo>
                <a:lnTo>
                  <a:pt x="1252" y="1827"/>
                </a:lnTo>
                <a:lnTo>
                  <a:pt x="1257" y="1846"/>
                </a:lnTo>
                <a:lnTo>
                  <a:pt x="1264" y="1865"/>
                </a:lnTo>
                <a:lnTo>
                  <a:pt x="1271" y="1884"/>
                </a:lnTo>
                <a:lnTo>
                  <a:pt x="1279" y="1901"/>
                </a:lnTo>
                <a:lnTo>
                  <a:pt x="1288" y="1920"/>
                </a:lnTo>
                <a:lnTo>
                  <a:pt x="1297" y="1936"/>
                </a:lnTo>
                <a:lnTo>
                  <a:pt x="1308" y="1954"/>
                </a:lnTo>
                <a:lnTo>
                  <a:pt x="1319" y="1970"/>
                </a:lnTo>
                <a:lnTo>
                  <a:pt x="1330" y="1985"/>
                </a:lnTo>
                <a:lnTo>
                  <a:pt x="1342" y="2001"/>
                </a:lnTo>
                <a:lnTo>
                  <a:pt x="469" y="2878"/>
                </a:lnTo>
                <a:lnTo>
                  <a:pt x="442" y="2849"/>
                </a:lnTo>
                <a:lnTo>
                  <a:pt x="415" y="2819"/>
                </a:lnTo>
                <a:lnTo>
                  <a:pt x="390" y="2788"/>
                </a:lnTo>
                <a:lnTo>
                  <a:pt x="365" y="2758"/>
                </a:lnTo>
                <a:lnTo>
                  <a:pt x="341" y="2727"/>
                </a:lnTo>
                <a:lnTo>
                  <a:pt x="317" y="2695"/>
                </a:lnTo>
                <a:lnTo>
                  <a:pt x="294" y="2662"/>
                </a:lnTo>
                <a:lnTo>
                  <a:pt x="273" y="2629"/>
                </a:lnTo>
                <a:lnTo>
                  <a:pt x="251" y="2595"/>
                </a:lnTo>
                <a:lnTo>
                  <a:pt x="231" y="2561"/>
                </a:lnTo>
                <a:lnTo>
                  <a:pt x="212" y="2527"/>
                </a:lnTo>
                <a:lnTo>
                  <a:pt x="193" y="2491"/>
                </a:lnTo>
                <a:lnTo>
                  <a:pt x="175" y="2456"/>
                </a:lnTo>
                <a:lnTo>
                  <a:pt x="157" y="2420"/>
                </a:lnTo>
                <a:lnTo>
                  <a:pt x="141" y="2383"/>
                </a:lnTo>
                <a:lnTo>
                  <a:pt x="125" y="2346"/>
                </a:lnTo>
                <a:lnTo>
                  <a:pt x="111" y="2309"/>
                </a:lnTo>
                <a:lnTo>
                  <a:pt x="97" y="2271"/>
                </a:lnTo>
                <a:lnTo>
                  <a:pt x="83" y="2233"/>
                </a:lnTo>
                <a:lnTo>
                  <a:pt x="72" y="2194"/>
                </a:lnTo>
                <a:lnTo>
                  <a:pt x="61" y="2156"/>
                </a:lnTo>
                <a:lnTo>
                  <a:pt x="51" y="2116"/>
                </a:lnTo>
                <a:lnTo>
                  <a:pt x="40" y="2077"/>
                </a:lnTo>
                <a:lnTo>
                  <a:pt x="32" y="2037"/>
                </a:lnTo>
                <a:lnTo>
                  <a:pt x="25" y="1996"/>
                </a:lnTo>
                <a:lnTo>
                  <a:pt x="18" y="1956"/>
                </a:lnTo>
                <a:lnTo>
                  <a:pt x="13" y="1914"/>
                </a:lnTo>
                <a:lnTo>
                  <a:pt x="9" y="1873"/>
                </a:lnTo>
                <a:lnTo>
                  <a:pt x="5" y="1831"/>
                </a:lnTo>
                <a:lnTo>
                  <a:pt x="3" y="1790"/>
                </a:lnTo>
                <a:lnTo>
                  <a:pt x="0" y="1748"/>
                </a:lnTo>
                <a:lnTo>
                  <a:pt x="0" y="1705"/>
                </a:lnTo>
                <a:lnTo>
                  <a:pt x="3" y="1617"/>
                </a:lnTo>
                <a:lnTo>
                  <a:pt x="9" y="1531"/>
                </a:lnTo>
                <a:lnTo>
                  <a:pt x="20" y="1447"/>
                </a:lnTo>
                <a:lnTo>
                  <a:pt x="34" y="1362"/>
                </a:lnTo>
                <a:lnTo>
                  <a:pt x="54" y="1280"/>
                </a:lnTo>
                <a:lnTo>
                  <a:pt x="76" y="1200"/>
                </a:lnTo>
                <a:lnTo>
                  <a:pt x="104" y="1121"/>
                </a:lnTo>
                <a:lnTo>
                  <a:pt x="134" y="1043"/>
                </a:lnTo>
                <a:lnTo>
                  <a:pt x="168" y="968"/>
                </a:lnTo>
                <a:lnTo>
                  <a:pt x="205" y="895"/>
                </a:lnTo>
                <a:lnTo>
                  <a:pt x="246" y="823"/>
                </a:lnTo>
                <a:lnTo>
                  <a:pt x="291" y="754"/>
                </a:lnTo>
                <a:lnTo>
                  <a:pt x="339" y="687"/>
                </a:lnTo>
                <a:lnTo>
                  <a:pt x="389" y="622"/>
                </a:lnTo>
                <a:lnTo>
                  <a:pt x="443" y="560"/>
                </a:lnTo>
                <a:lnTo>
                  <a:pt x="499" y="501"/>
                </a:lnTo>
                <a:lnTo>
                  <a:pt x="558" y="444"/>
                </a:lnTo>
                <a:lnTo>
                  <a:pt x="620" y="391"/>
                </a:lnTo>
                <a:lnTo>
                  <a:pt x="684" y="340"/>
                </a:lnTo>
                <a:lnTo>
                  <a:pt x="750" y="292"/>
                </a:lnTo>
                <a:lnTo>
                  <a:pt x="820" y="248"/>
                </a:lnTo>
                <a:lnTo>
                  <a:pt x="891" y="207"/>
                </a:lnTo>
                <a:lnTo>
                  <a:pt x="964" y="169"/>
                </a:lnTo>
                <a:lnTo>
                  <a:pt x="1039" y="135"/>
                </a:lnTo>
                <a:lnTo>
                  <a:pt x="1116" y="104"/>
                </a:lnTo>
                <a:lnTo>
                  <a:pt x="1195" y="77"/>
                </a:lnTo>
                <a:lnTo>
                  <a:pt x="1276" y="53"/>
                </a:lnTo>
                <a:lnTo>
                  <a:pt x="1358" y="35"/>
                </a:lnTo>
                <a:lnTo>
                  <a:pt x="1441" y="20"/>
                </a:lnTo>
                <a:lnTo>
                  <a:pt x="1526" y="9"/>
                </a:lnTo>
                <a:lnTo>
                  <a:pt x="1612" y="2"/>
                </a:lnTo>
                <a:lnTo>
                  <a:pt x="1699" y="0"/>
                </a:lnTo>
                <a:close/>
                <a:moveTo>
                  <a:pt x="2929" y="533"/>
                </a:moveTo>
                <a:lnTo>
                  <a:pt x="2957" y="561"/>
                </a:lnTo>
                <a:lnTo>
                  <a:pt x="2982" y="591"/>
                </a:lnTo>
                <a:lnTo>
                  <a:pt x="3008" y="621"/>
                </a:lnTo>
                <a:lnTo>
                  <a:pt x="3033" y="652"/>
                </a:lnTo>
                <a:lnTo>
                  <a:pt x="3057" y="684"/>
                </a:lnTo>
                <a:lnTo>
                  <a:pt x="3081" y="716"/>
                </a:lnTo>
                <a:lnTo>
                  <a:pt x="3103" y="748"/>
                </a:lnTo>
                <a:lnTo>
                  <a:pt x="3125" y="781"/>
                </a:lnTo>
                <a:lnTo>
                  <a:pt x="3146" y="814"/>
                </a:lnTo>
                <a:lnTo>
                  <a:pt x="3167" y="849"/>
                </a:lnTo>
                <a:lnTo>
                  <a:pt x="3186" y="883"/>
                </a:lnTo>
                <a:lnTo>
                  <a:pt x="3205" y="918"/>
                </a:lnTo>
                <a:lnTo>
                  <a:pt x="3223" y="954"/>
                </a:lnTo>
                <a:lnTo>
                  <a:pt x="3241" y="990"/>
                </a:lnTo>
                <a:lnTo>
                  <a:pt x="3257" y="1027"/>
                </a:lnTo>
                <a:lnTo>
                  <a:pt x="3272" y="1064"/>
                </a:lnTo>
                <a:lnTo>
                  <a:pt x="3287" y="1101"/>
                </a:lnTo>
                <a:lnTo>
                  <a:pt x="3301" y="1139"/>
                </a:lnTo>
                <a:lnTo>
                  <a:pt x="3314" y="1177"/>
                </a:lnTo>
                <a:lnTo>
                  <a:pt x="3326" y="1215"/>
                </a:lnTo>
                <a:lnTo>
                  <a:pt x="3337" y="1254"/>
                </a:lnTo>
                <a:lnTo>
                  <a:pt x="3348" y="1294"/>
                </a:lnTo>
                <a:lnTo>
                  <a:pt x="3357" y="1334"/>
                </a:lnTo>
                <a:lnTo>
                  <a:pt x="3366" y="1374"/>
                </a:lnTo>
                <a:lnTo>
                  <a:pt x="3373" y="1414"/>
                </a:lnTo>
                <a:lnTo>
                  <a:pt x="3380" y="1455"/>
                </a:lnTo>
                <a:lnTo>
                  <a:pt x="3385" y="1496"/>
                </a:lnTo>
                <a:lnTo>
                  <a:pt x="3390" y="1537"/>
                </a:lnTo>
                <a:lnTo>
                  <a:pt x="3393" y="1579"/>
                </a:lnTo>
                <a:lnTo>
                  <a:pt x="3396" y="1620"/>
                </a:lnTo>
                <a:lnTo>
                  <a:pt x="3397" y="1663"/>
                </a:lnTo>
                <a:lnTo>
                  <a:pt x="3398" y="1705"/>
                </a:lnTo>
                <a:lnTo>
                  <a:pt x="3395" y="1792"/>
                </a:lnTo>
                <a:lnTo>
                  <a:pt x="3389" y="1878"/>
                </a:lnTo>
                <a:lnTo>
                  <a:pt x="3378" y="1964"/>
                </a:lnTo>
                <a:lnTo>
                  <a:pt x="3364" y="2048"/>
                </a:lnTo>
                <a:lnTo>
                  <a:pt x="3344" y="2130"/>
                </a:lnTo>
                <a:lnTo>
                  <a:pt x="3322" y="2211"/>
                </a:lnTo>
                <a:lnTo>
                  <a:pt x="3294" y="2290"/>
                </a:lnTo>
                <a:lnTo>
                  <a:pt x="3264" y="2367"/>
                </a:lnTo>
                <a:lnTo>
                  <a:pt x="3229" y="2443"/>
                </a:lnTo>
                <a:lnTo>
                  <a:pt x="3192" y="2516"/>
                </a:lnTo>
                <a:lnTo>
                  <a:pt x="3151" y="2588"/>
                </a:lnTo>
                <a:lnTo>
                  <a:pt x="3106" y="2657"/>
                </a:lnTo>
                <a:lnTo>
                  <a:pt x="3059" y="2724"/>
                </a:lnTo>
                <a:lnTo>
                  <a:pt x="3009" y="2788"/>
                </a:lnTo>
                <a:lnTo>
                  <a:pt x="2955" y="2850"/>
                </a:lnTo>
                <a:lnTo>
                  <a:pt x="2898" y="2910"/>
                </a:lnTo>
                <a:lnTo>
                  <a:pt x="2840" y="2966"/>
                </a:lnTo>
                <a:lnTo>
                  <a:pt x="2778" y="3020"/>
                </a:lnTo>
                <a:lnTo>
                  <a:pt x="2714" y="3070"/>
                </a:lnTo>
                <a:lnTo>
                  <a:pt x="2647" y="3118"/>
                </a:lnTo>
                <a:lnTo>
                  <a:pt x="2578" y="3163"/>
                </a:lnTo>
                <a:lnTo>
                  <a:pt x="2507" y="3204"/>
                </a:lnTo>
                <a:lnTo>
                  <a:pt x="2433" y="3242"/>
                </a:lnTo>
                <a:lnTo>
                  <a:pt x="2359" y="3276"/>
                </a:lnTo>
                <a:lnTo>
                  <a:pt x="2282" y="3307"/>
                </a:lnTo>
                <a:lnTo>
                  <a:pt x="2203" y="3333"/>
                </a:lnTo>
                <a:lnTo>
                  <a:pt x="2122" y="3356"/>
                </a:lnTo>
                <a:lnTo>
                  <a:pt x="2040" y="3376"/>
                </a:lnTo>
                <a:lnTo>
                  <a:pt x="1957" y="3391"/>
                </a:lnTo>
                <a:lnTo>
                  <a:pt x="1872" y="3401"/>
                </a:lnTo>
                <a:lnTo>
                  <a:pt x="1786" y="3408"/>
                </a:lnTo>
                <a:lnTo>
                  <a:pt x="1699" y="3410"/>
                </a:lnTo>
                <a:lnTo>
                  <a:pt x="1657" y="3409"/>
                </a:lnTo>
                <a:lnTo>
                  <a:pt x="1615" y="3408"/>
                </a:lnTo>
                <a:lnTo>
                  <a:pt x="1573" y="3405"/>
                </a:lnTo>
                <a:lnTo>
                  <a:pt x="1532" y="3402"/>
                </a:lnTo>
                <a:lnTo>
                  <a:pt x="1491" y="3397"/>
                </a:lnTo>
                <a:lnTo>
                  <a:pt x="1450" y="3392"/>
                </a:lnTo>
                <a:lnTo>
                  <a:pt x="1409" y="3386"/>
                </a:lnTo>
                <a:lnTo>
                  <a:pt x="1369" y="3378"/>
                </a:lnTo>
                <a:lnTo>
                  <a:pt x="1329" y="3369"/>
                </a:lnTo>
                <a:lnTo>
                  <a:pt x="1289" y="3360"/>
                </a:lnTo>
                <a:lnTo>
                  <a:pt x="1250" y="3350"/>
                </a:lnTo>
                <a:lnTo>
                  <a:pt x="1211" y="3338"/>
                </a:lnTo>
                <a:lnTo>
                  <a:pt x="1172" y="3326"/>
                </a:lnTo>
                <a:lnTo>
                  <a:pt x="1134" y="3313"/>
                </a:lnTo>
                <a:lnTo>
                  <a:pt x="1098" y="3299"/>
                </a:lnTo>
                <a:lnTo>
                  <a:pt x="1060" y="3284"/>
                </a:lnTo>
                <a:lnTo>
                  <a:pt x="1023" y="3269"/>
                </a:lnTo>
                <a:lnTo>
                  <a:pt x="987" y="3252"/>
                </a:lnTo>
                <a:lnTo>
                  <a:pt x="951" y="3235"/>
                </a:lnTo>
                <a:lnTo>
                  <a:pt x="915" y="3217"/>
                </a:lnTo>
                <a:lnTo>
                  <a:pt x="880" y="3198"/>
                </a:lnTo>
                <a:lnTo>
                  <a:pt x="846" y="3178"/>
                </a:lnTo>
                <a:lnTo>
                  <a:pt x="812" y="3158"/>
                </a:lnTo>
                <a:lnTo>
                  <a:pt x="778" y="3136"/>
                </a:lnTo>
                <a:lnTo>
                  <a:pt x="745" y="3114"/>
                </a:lnTo>
                <a:lnTo>
                  <a:pt x="713" y="3092"/>
                </a:lnTo>
                <a:lnTo>
                  <a:pt x="682" y="3068"/>
                </a:lnTo>
                <a:lnTo>
                  <a:pt x="650" y="3044"/>
                </a:lnTo>
                <a:lnTo>
                  <a:pt x="619" y="3019"/>
                </a:lnTo>
                <a:lnTo>
                  <a:pt x="590" y="2993"/>
                </a:lnTo>
                <a:lnTo>
                  <a:pt x="560" y="2967"/>
                </a:lnTo>
                <a:lnTo>
                  <a:pt x="531" y="2941"/>
                </a:lnTo>
                <a:lnTo>
                  <a:pt x="1404" y="2064"/>
                </a:lnTo>
                <a:lnTo>
                  <a:pt x="1419" y="2076"/>
                </a:lnTo>
                <a:lnTo>
                  <a:pt x="1436" y="2087"/>
                </a:lnTo>
                <a:lnTo>
                  <a:pt x="1452" y="2097"/>
                </a:lnTo>
                <a:lnTo>
                  <a:pt x="1468" y="2108"/>
                </a:lnTo>
                <a:lnTo>
                  <a:pt x="1486" y="2118"/>
                </a:lnTo>
                <a:lnTo>
                  <a:pt x="1503" y="2126"/>
                </a:lnTo>
                <a:lnTo>
                  <a:pt x="1522" y="2134"/>
                </a:lnTo>
                <a:lnTo>
                  <a:pt x="1540" y="2142"/>
                </a:lnTo>
                <a:lnTo>
                  <a:pt x="1559" y="2148"/>
                </a:lnTo>
                <a:lnTo>
                  <a:pt x="1578" y="2154"/>
                </a:lnTo>
                <a:lnTo>
                  <a:pt x="1597" y="2159"/>
                </a:lnTo>
                <a:lnTo>
                  <a:pt x="1617" y="2163"/>
                </a:lnTo>
                <a:lnTo>
                  <a:pt x="1637" y="2166"/>
                </a:lnTo>
                <a:lnTo>
                  <a:pt x="1658" y="2168"/>
                </a:lnTo>
                <a:lnTo>
                  <a:pt x="1678" y="2169"/>
                </a:lnTo>
                <a:lnTo>
                  <a:pt x="1699" y="2170"/>
                </a:lnTo>
                <a:lnTo>
                  <a:pt x="1722" y="2169"/>
                </a:lnTo>
                <a:lnTo>
                  <a:pt x="1746" y="2167"/>
                </a:lnTo>
                <a:lnTo>
                  <a:pt x="1770" y="2164"/>
                </a:lnTo>
                <a:lnTo>
                  <a:pt x="1792" y="2160"/>
                </a:lnTo>
                <a:lnTo>
                  <a:pt x="1815" y="2155"/>
                </a:lnTo>
                <a:lnTo>
                  <a:pt x="1836" y="2149"/>
                </a:lnTo>
                <a:lnTo>
                  <a:pt x="1858" y="2142"/>
                </a:lnTo>
                <a:lnTo>
                  <a:pt x="1879" y="2133"/>
                </a:lnTo>
                <a:lnTo>
                  <a:pt x="1900" y="2124"/>
                </a:lnTo>
                <a:lnTo>
                  <a:pt x="1919" y="2114"/>
                </a:lnTo>
                <a:lnTo>
                  <a:pt x="1939" y="2103"/>
                </a:lnTo>
                <a:lnTo>
                  <a:pt x="1957" y="2090"/>
                </a:lnTo>
                <a:lnTo>
                  <a:pt x="1975" y="2078"/>
                </a:lnTo>
                <a:lnTo>
                  <a:pt x="1993" y="2064"/>
                </a:lnTo>
                <a:lnTo>
                  <a:pt x="2010" y="2049"/>
                </a:lnTo>
                <a:lnTo>
                  <a:pt x="2026" y="2034"/>
                </a:lnTo>
                <a:lnTo>
                  <a:pt x="2041" y="2017"/>
                </a:lnTo>
                <a:lnTo>
                  <a:pt x="2056" y="2001"/>
                </a:lnTo>
                <a:lnTo>
                  <a:pt x="2070" y="1983"/>
                </a:lnTo>
                <a:lnTo>
                  <a:pt x="2083" y="1965"/>
                </a:lnTo>
                <a:lnTo>
                  <a:pt x="2095" y="1946"/>
                </a:lnTo>
                <a:lnTo>
                  <a:pt x="2107" y="1927"/>
                </a:lnTo>
                <a:lnTo>
                  <a:pt x="2117" y="1906"/>
                </a:lnTo>
                <a:lnTo>
                  <a:pt x="2126" y="1886"/>
                </a:lnTo>
                <a:lnTo>
                  <a:pt x="2134" y="1865"/>
                </a:lnTo>
                <a:lnTo>
                  <a:pt x="2141" y="1844"/>
                </a:lnTo>
                <a:lnTo>
                  <a:pt x="2148" y="1821"/>
                </a:lnTo>
                <a:lnTo>
                  <a:pt x="2153" y="1798"/>
                </a:lnTo>
                <a:lnTo>
                  <a:pt x="2157" y="1776"/>
                </a:lnTo>
                <a:lnTo>
                  <a:pt x="2160" y="1752"/>
                </a:lnTo>
                <a:lnTo>
                  <a:pt x="2162" y="1729"/>
                </a:lnTo>
                <a:lnTo>
                  <a:pt x="2162" y="1705"/>
                </a:lnTo>
                <a:lnTo>
                  <a:pt x="2162" y="1684"/>
                </a:lnTo>
                <a:lnTo>
                  <a:pt x="2161" y="1664"/>
                </a:lnTo>
                <a:lnTo>
                  <a:pt x="2158" y="1643"/>
                </a:lnTo>
                <a:lnTo>
                  <a:pt x="2155" y="1623"/>
                </a:lnTo>
                <a:lnTo>
                  <a:pt x="2151" y="1603"/>
                </a:lnTo>
                <a:lnTo>
                  <a:pt x="2147" y="1583"/>
                </a:lnTo>
                <a:lnTo>
                  <a:pt x="2140" y="1565"/>
                </a:lnTo>
                <a:lnTo>
                  <a:pt x="2134" y="1545"/>
                </a:lnTo>
                <a:lnTo>
                  <a:pt x="2127" y="1527"/>
                </a:lnTo>
                <a:lnTo>
                  <a:pt x="2119" y="1509"/>
                </a:lnTo>
                <a:lnTo>
                  <a:pt x="2110" y="1491"/>
                </a:lnTo>
                <a:lnTo>
                  <a:pt x="2100" y="1473"/>
                </a:lnTo>
                <a:lnTo>
                  <a:pt x="2090" y="1457"/>
                </a:lnTo>
                <a:lnTo>
                  <a:pt x="2080" y="1440"/>
                </a:lnTo>
                <a:lnTo>
                  <a:pt x="2068" y="1425"/>
                </a:lnTo>
                <a:lnTo>
                  <a:pt x="2055" y="1410"/>
                </a:lnTo>
                <a:lnTo>
                  <a:pt x="2929" y="533"/>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13521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8">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50E6AC31-B447-30D0-36DF-86347723A50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F9F7A5F-4C69-4F12-AD98-8D361D97BD93}"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433257B2-75CE-8FB9-70FF-CC9F178EBB2E}"/>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5" name="Picture 3" descr="A picture containing drawing&#10;&#10;Description automatically generated">
            <a:extLst>
              <a:ext uri="{FF2B5EF4-FFF2-40B4-BE49-F238E27FC236}">
                <a16:creationId xmlns:a16="http://schemas.microsoft.com/office/drawing/2014/main" id="{E40A5516-B287-4956-34A8-00C4596B583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Рисунок 2"/>
          <p:cNvSpPr>
            <a:spLocks noGrp="1" noChangeArrowheads="1"/>
          </p:cNvSpPr>
          <p:nvPr>
            <p:ph type="pic" sz="quarter" idx="10"/>
          </p:nvPr>
        </p:nvSpPr>
        <p:spPr bwMode="auto">
          <a:xfrm>
            <a:off x="2188966" y="2589863"/>
            <a:ext cx="5107185" cy="5108862"/>
          </a:xfrm>
          <a:custGeom>
            <a:avLst/>
            <a:gdLst>
              <a:gd name="connsiteX0" fmla="*/ 2226853 w 5107185"/>
              <a:gd name="connsiteY0" fmla="*/ 4448679 h 5108860"/>
              <a:gd name="connsiteX1" fmla="*/ 2887034 w 5107185"/>
              <a:gd name="connsiteY1" fmla="*/ 4448679 h 5108860"/>
              <a:gd name="connsiteX2" fmla="*/ 2887034 w 5107185"/>
              <a:gd name="connsiteY2" fmla="*/ 5108860 h 5108860"/>
              <a:gd name="connsiteX3" fmla="*/ 2226853 w 5107185"/>
              <a:gd name="connsiteY3" fmla="*/ 5108860 h 5108860"/>
              <a:gd name="connsiteX4" fmla="*/ 11729 w 5107185"/>
              <a:gd name="connsiteY4" fmla="*/ 4448679 h 5108860"/>
              <a:gd name="connsiteX5" fmla="*/ 671910 w 5107185"/>
              <a:gd name="connsiteY5" fmla="*/ 4448679 h 5108860"/>
              <a:gd name="connsiteX6" fmla="*/ 671910 w 5107185"/>
              <a:gd name="connsiteY6" fmla="*/ 5108860 h 5108860"/>
              <a:gd name="connsiteX7" fmla="*/ 11729 w 5107185"/>
              <a:gd name="connsiteY7" fmla="*/ 5108860 h 5108860"/>
              <a:gd name="connsiteX8" fmla="*/ 4441977 w 5107185"/>
              <a:gd name="connsiteY8" fmla="*/ 4441977 h 5108860"/>
              <a:gd name="connsiteX9" fmla="*/ 5100483 w 5107185"/>
              <a:gd name="connsiteY9" fmla="*/ 4441977 h 5108860"/>
              <a:gd name="connsiteX10" fmla="*/ 5100483 w 5107185"/>
              <a:gd name="connsiteY10" fmla="*/ 5102158 h 5108860"/>
              <a:gd name="connsiteX11" fmla="*/ 4441977 w 5107185"/>
              <a:gd name="connsiteY11" fmla="*/ 5102158 h 5108860"/>
              <a:gd name="connsiteX12" fmla="*/ 3703043 w 5107185"/>
              <a:gd name="connsiteY12" fmla="*/ 4441977 h 5108860"/>
              <a:gd name="connsiteX13" fmla="*/ 4363224 w 5107185"/>
              <a:gd name="connsiteY13" fmla="*/ 4441977 h 5108860"/>
              <a:gd name="connsiteX14" fmla="*/ 4363224 w 5107185"/>
              <a:gd name="connsiteY14" fmla="*/ 5102158 h 5108860"/>
              <a:gd name="connsiteX15" fmla="*/ 3703043 w 5107185"/>
              <a:gd name="connsiteY15" fmla="*/ 5102158 h 5108860"/>
              <a:gd name="connsiteX16" fmla="*/ 2965786 w 5107185"/>
              <a:gd name="connsiteY16" fmla="*/ 4441977 h 5108860"/>
              <a:gd name="connsiteX17" fmla="*/ 3624292 w 5107185"/>
              <a:gd name="connsiteY17" fmla="*/ 4441977 h 5108860"/>
              <a:gd name="connsiteX18" fmla="*/ 3624292 w 5107185"/>
              <a:gd name="connsiteY18" fmla="*/ 5102158 h 5108860"/>
              <a:gd name="connsiteX19" fmla="*/ 2965786 w 5107185"/>
              <a:gd name="connsiteY19" fmla="*/ 5102158 h 5108860"/>
              <a:gd name="connsiteX20" fmla="*/ 1489595 w 5107185"/>
              <a:gd name="connsiteY20" fmla="*/ 4441977 h 5108860"/>
              <a:gd name="connsiteX21" fmla="*/ 2148101 w 5107185"/>
              <a:gd name="connsiteY21" fmla="*/ 4441977 h 5108860"/>
              <a:gd name="connsiteX22" fmla="*/ 2148101 w 5107185"/>
              <a:gd name="connsiteY22" fmla="*/ 5102158 h 5108860"/>
              <a:gd name="connsiteX23" fmla="*/ 1489595 w 5107185"/>
              <a:gd name="connsiteY23" fmla="*/ 5102158 h 5108860"/>
              <a:gd name="connsiteX24" fmla="*/ 750661 w 5107185"/>
              <a:gd name="connsiteY24" fmla="*/ 4441977 h 5108860"/>
              <a:gd name="connsiteX25" fmla="*/ 1409167 w 5107185"/>
              <a:gd name="connsiteY25" fmla="*/ 4441977 h 5108860"/>
              <a:gd name="connsiteX26" fmla="*/ 1409167 w 5107185"/>
              <a:gd name="connsiteY26" fmla="*/ 5102158 h 5108860"/>
              <a:gd name="connsiteX27" fmla="*/ 750661 w 5107185"/>
              <a:gd name="connsiteY27" fmla="*/ 5102158 h 5108860"/>
              <a:gd name="connsiteX28" fmla="*/ 3703043 w 5107185"/>
              <a:gd name="connsiteY28" fmla="*/ 3708071 h 5108860"/>
              <a:gd name="connsiteX29" fmla="*/ 4363224 w 5107185"/>
              <a:gd name="connsiteY29" fmla="*/ 3708071 h 5108860"/>
              <a:gd name="connsiteX30" fmla="*/ 4363224 w 5107185"/>
              <a:gd name="connsiteY30" fmla="*/ 4368252 h 5108860"/>
              <a:gd name="connsiteX31" fmla="*/ 3703043 w 5107185"/>
              <a:gd name="connsiteY31" fmla="*/ 4368252 h 5108860"/>
              <a:gd name="connsiteX32" fmla="*/ 4441977 w 5107185"/>
              <a:gd name="connsiteY32" fmla="*/ 3701368 h 5108860"/>
              <a:gd name="connsiteX33" fmla="*/ 5100483 w 5107185"/>
              <a:gd name="connsiteY33" fmla="*/ 3701368 h 5108860"/>
              <a:gd name="connsiteX34" fmla="*/ 5100483 w 5107185"/>
              <a:gd name="connsiteY34" fmla="*/ 4363225 h 5108860"/>
              <a:gd name="connsiteX35" fmla="*/ 4441977 w 5107185"/>
              <a:gd name="connsiteY35" fmla="*/ 4363225 h 5108860"/>
              <a:gd name="connsiteX36" fmla="*/ 2965786 w 5107185"/>
              <a:gd name="connsiteY36" fmla="*/ 3701368 h 5108860"/>
              <a:gd name="connsiteX37" fmla="*/ 3624292 w 5107185"/>
              <a:gd name="connsiteY37" fmla="*/ 3701368 h 5108860"/>
              <a:gd name="connsiteX38" fmla="*/ 3624292 w 5107185"/>
              <a:gd name="connsiteY38" fmla="*/ 4363225 h 5108860"/>
              <a:gd name="connsiteX39" fmla="*/ 2965786 w 5107185"/>
              <a:gd name="connsiteY39" fmla="*/ 4363225 h 5108860"/>
              <a:gd name="connsiteX40" fmla="*/ 2226853 w 5107185"/>
              <a:gd name="connsiteY40" fmla="*/ 3701368 h 5108860"/>
              <a:gd name="connsiteX41" fmla="*/ 2887034 w 5107185"/>
              <a:gd name="connsiteY41" fmla="*/ 3701368 h 5108860"/>
              <a:gd name="connsiteX42" fmla="*/ 2887034 w 5107185"/>
              <a:gd name="connsiteY42" fmla="*/ 4363225 h 5108860"/>
              <a:gd name="connsiteX43" fmla="*/ 2226853 w 5107185"/>
              <a:gd name="connsiteY43" fmla="*/ 4363225 h 5108860"/>
              <a:gd name="connsiteX44" fmla="*/ 1489595 w 5107185"/>
              <a:gd name="connsiteY44" fmla="*/ 3701368 h 5108860"/>
              <a:gd name="connsiteX45" fmla="*/ 2148101 w 5107185"/>
              <a:gd name="connsiteY45" fmla="*/ 3701368 h 5108860"/>
              <a:gd name="connsiteX46" fmla="*/ 2148101 w 5107185"/>
              <a:gd name="connsiteY46" fmla="*/ 4363225 h 5108860"/>
              <a:gd name="connsiteX47" fmla="*/ 1489595 w 5107185"/>
              <a:gd name="connsiteY47" fmla="*/ 4363225 h 5108860"/>
              <a:gd name="connsiteX48" fmla="*/ 750661 w 5107185"/>
              <a:gd name="connsiteY48" fmla="*/ 3701368 h 5108860"/>
              <a:gd name="connsiteX49" fmla="*/ 1409167 w 5107185"/>
              <a:gd name="connsiteY49" fmla="*/ 3701368 h 5108860"/>
              <a:gd name="connsiteX50" fmla="*/ 1409167 w 5107185"/>
              <a:gd name="connsiteY50" fmla="*/ 4363225 h 5108860"/>
              <a:gd name="connsiteX51" fmla="*/ 750661 w 5107185"/>
              <a:gd name="connsiteY51" fmla="*/ 4363225 h 5108860"/>
              <a:gd name="connsiteX52" fmla="*/ 11729 w 5107185"/>
              <a:gd name="connsiteY52" fmla="*/ 3701368 h 5108860"/>
              <a:gd name="connsiteX53" fmla="*/ 671910 w 5107185"/>
              <a:gd name="connsiteY53" fmla="*/ 3701368 h 5108860"/>
              <a:gd name="connsiteX54" fmla="*/ 671910 w 5107185"/>
              <a:gd name="connsiteY54" fmla="*/ 4363225 h 5108860"/>
              <a:gd name="connsiteX55" fmla="*/ 11729 w 5107185"/>
              <a:gd name="connsiteY55" fmla="*/ 4363225 h 5108860"/>
              <a:gd name="connsiteX56" fmla="*/ 1489595 w 5107185"/>
              <a:gd name="connsiteY56" fmla="*/ 2967462 h 5108860"/>
              <a:gd name="connsiteX57" fmla="*/ 2148101 w 5107185"/>
              <a:gd name="connsiteY57" fmla="*/ 2967462 h 5108860"/>
              <a:gd name="connsiteX58" fmla="*/ 2148101 w 5107185"/>
              <a:gd name="connsiteY58" fmla="*/ 3627643 h 5108860"/>
              <a:gd name="connsiteX59" fmla="*/ 1489595 w 5107185"/>
              <a:gd name="connsiteY59" fmla="*/ 3627643 h 5108860"/>
              <a:gd name="connsiteX60" fmla="*/ 11730 w 5107185"/>
              <a:gd name="connsiteY60" fmla="*/ 2967462 h 5108860"/>
              <a:gd name="connsiteX61" fmla="*/ 671910 w 5107185"/>
              <a:gd name="connsiteY61" fmla="*/ 2967462 h 5108860"/>
              <a:gd name="connsiteX62" fmla="*/ 671910 w 5107185"/>
              <a:gd name="connsiteY62" fmla="*/ 3627643 h 5108860"/>
              <a:gd name="connsiteX63" fmla="*/ 11730 w 5107185"/>
              <a:gd name="connsiteY63" fmla="*/ 3627643 h 5108860"/>
              <a:gd name="connsiteX64" fmla="*/ 4441977 w 5107185"/>
              <a:gd name="connsiteY64" fmla="*/ 2960760 h 5108860"/>
              <a:gd name="connsiteX65" fmla="*/ 5100483 w 5107185"/>
              <a:gd name="connsiteY65" fmla="*/ 2960760 h 5108860"/>
              <a:gd name="connsiteX66" fmla="*/ 5100483 w 5107185"/>
              <a:gd name="connsiteY66" fmla="*/ 3622617 h 5108860"/>
              <a:gd name="connsiteX67" fmla="*/ 4441977 w 5107185"/>
              <a:gd name="connsiteY67" fmla="*/ 3622617 h 5108860"/>
              <a:gd name="connsiteX68" fmla="*/ 3703043 w 5107185"/>
              <a:gd name="connsiteY68" fmla="*/ 2960760 h 5108860"/>
              <a:gd name="connsiteX69" fmla="*/ 4363224 w 5107185"/>
              <a:gd name="connsiteY69" fmla="*/ 2960760 h 5108860"/>
              <a:gd name="connsiteX70" fmla="*/ 4363224 w 5107185"/>
              <a:gd name="connsiteY70" fmla="*/ 3622617 h 5108860"/>
              <a:gd name="connsiteX71" fmla="*/ 3703043 w 5107185"/>
              <a:gd name="connsiteY71" fmla="*/ 3622617 h 5108860"/>
              <a:gd name="connsiteX72" fmla="*/ 2965786 w 5107185"/>
              <a:gd name="connsiteY72" fmla="*/ 2960760 h 5108860"/>
              <a:gd name="connsiteX73" fmla="*/ 3624292 w 5107185"/>
              <a:gd name="connsiteY73" fmla="*/ 2960760 h 5108860"/>
              <a:gd name="connsiteX74" fmla="*/ 3624292 w 5107185"/>
              <a:gd name="connsiteY74" fmla="*/ 3622617 h 5108860"/>
              <a:gd name="connsiteX75" fmla="*/ 2965786 w 5107185"/>
              <a:gd name="connsiteY75" fmla="*/ 3622617 h 5108860"/>
              <a:gd name="connsiteX76" fmla="*/ 2226853 w 5107185"/>
              <a:gd name="connsiteY76" fmla="*/ 2960760 h 5108860"/>
              <a:gd name="connsiteX77" fmla="*/ 2887034 w 5107185"/>
              <a:gd name="connsiteY77" fmla="*/ 2960760 h 5108860"/>
              <a:gd name="connsiteX78" fmla="*/ 2887034 w 5107185"/>
              <a:gd name="connsiteY78" fmla="*/ 3622617 h 5108860"/>
              <a:gd name="connsiteX79" fmla="*/ 2226853 w 5107185"/>
              <a:gd name="connsiteY79" fmla="*/ 3622617 h 5108860"/>
              <a:gd name="connsiteX80" fmla="*/ 750661 w 5107185"/>
              <a:gd name="connsiteY80" fmla="*/ 2960760 h 5108860"/>
              <a:gd name="connsiteX81" fmla="*/ 1409167 w 5107185"/>
              <a:gd name="connsiteY81" fmla="*/ 2960760 h 5108860"/>
              <a:gd name="connsiteX82" fmla="*/ 1409167 w 5107185"/>
              <a:gd name="connsiteY82" fmla="*/ 3622617 h 5108860"/>
              <a:gd name="connsiteX83" fmla="*/ 750661 w 5107185"/>
              <a:gd name="connsiteY83" fmla="*/ 3622617 h 5108860"/>
              <a:gd name="connsiteX84" fmla="*/ 2965786 w 5107185"/>
              <a:gd name="connsiteY84" fmla="*/ 2226853 h 5108860"/>
              <a:gd name="connsiteX85" fmla="*/ 3624292 w 5107185"/>
              <a:gd name="connsiteY85" fmla="*/ 2226853 h 5108860"/>
              <a:gd name="connsiteX86" fmla="*/ 3624292 w 5107185"/>
              <a:gd name="connsiteY86" fmla="*/ 2888710 h 5108860"/>
              <a:gd name="connsiteX87" fmla="*/ 2965786 w 5107185"/>
              <a:gd name="connsiteY87" fmla="*/ 2888710 h 5108860"/>
              <a:gd name="connsiteX88" fmla="*/ 750661 w 5107185"/>
              <a:gd name="connsiteY88" fmla="*/ 2226853 h 5108860"/>
              <a:gd name="connsiteX89" fmla="*/ 1409167 w 5107185"/>
              <a:gd name="connsiteY89" fmla="*/ 2226853 h 5108860"/>
              <a:gd name="connsiteX90" fmla="*/ 1409167 w 5107185"/>
              <a:gd name="connsiteY90" fmla="*/ 2888710 h 5108860"/>
              <a:gd name="connsiteX91" fmla="*/ 750661 w 5107185"/>
              <a:gd name="connsiteY91" fmla="*/ 2888710 h 5108860"/>
              <a:gd name="connsiteX92" fmla="*/ 4441977 w 5107185"/>
              <a:gd name="connsiteY92" fmla="*/ 2220151 h 5108860"/>
              <a:gd name="connsiteX93" fmla="*/ 5100483 w 5107185"/>
              <a:gd name="connsiteY93" fmla="*/ 2220151 h 5108860"/>
              <a:gd name="connsiteX94" fmla="*/ 5100483 w 5107185"/>
              <a:gd name="connsiteY94" fmla="*/ 2882008 h 5108860"/>
              <a:gd name="connsiteX95" fmla="*/ 4441977 w 5107185"/>
              <a:gd name="connsiteY95" fmla="*/ 2882008 h 5108860"/>
              <a:gd name="connsiteX96" fmla="*/ 3703043 w 5107185"/>
              <a:gd name="connsiteY96" fmla="*/ 2220151 h 5108860"/>
              <a:gd name="connsiteX97" fmla="*/ 4363224 w 5107185"/>
              <a:gd name="connsiteY97" fmla="*/ 2220151 h 5108860"/>
              <a:gd name="connsiteX98" fmla="*/ 4363224 w 5107185"/>
              <a:gd name="connsiteY98" fmla="*/ 2882008 h 5108860"/>
              <a:gd name="connsiteX99" fmla="*/ 3703043 w 5107185"/>
              <a:gd name="connsiteY99" fmla="*/ 2882008 h 5108860"/>
              <a:gd name="connsiteX100" fmla="*/ 2226853 w 5107185"/>
              <a:gd name="connsiteY100" fmla="*/ 2220151 h 5108860"/>
              <a:gd name="connsiteX101" fmla="*/ 2887034 w 5107185"/>
              <a:gd name="connsiteY101" fmla="*/ 2220151 h 5108860"/>
              <a:gd name="connsiteX102" fmla="*/ 2887034 w 5107185"/>
              <a:gd name="connsiteY102" fmla="*/ 2882008 h 5108860"/>
              <a:gd name="connsiteX103" fmla="*/ 2226853 w 5107185"/>
              <a:gd name="connsiteY103" fmla="*/ 2882008 h 5108860"/>
              <a:gd name="connsiteX104" fmla="*/ 1489595 w 5107185"/>
              <a:gd name="connsiteY104" fmla="*/ 2220151 h 5108860"/>
              <a:gd name="connsiteX105" fmla="*/ 2148101 w 5107185"/>
              <a:gd name="connsiteY105" fmla="*/ 2220151 h 5108860"/>
              <a:gd name="connsiteX106" fmla="*/ 2148101 w 5107185"/>
              <a:gd name="connsiteY106" fmla="*/ 2882008 h 5108860"/>
              <a:gd name="connsiteX107" fmla="*/ 1489595 w 5107185"/>
              <a:gd name="connsiteY107" fmla="*/ 2882008 h 5108860"/>
              <a:gd name="connsiteX108" fmla="*/ 11730 w 5107185"/>
              <a:gd name="connsiteY108" fmla="*/ 2220151 h 5108860"/>
              <a:gd name="connsiteX109" fmla="*/ 671910 w 5107185"/>
              <a:gd name="connsiteY109" fmla="*/ 2220151 h 5108860"/>
              <a:gd name="connsiteX110" fmla="*/ 671910 w 5107185"/>
              <a:gd name="connsiteY110" fmla="*/ 2882008 h 5108860"/>
              <a:gd name="connsiteX111" fmla="*/ 11730 w 5107185"/>
              <a:gd name="connsiteY111" fmla="*/ 2882008 h 5108860"/>
              <a:gd name="connsiteX112" fmla="*/ 4441977 w 5107185"/>
              <a:gd name="connsiteY112" fmla="*/ 1481217 h 5108860"/>
              <a:gd name="connsiteX113" fmla="*/ 5100483 w 5107185"/>
              <a:gd name="connsiteY113" fmla="*/ 1481217 h 5108860"/>
              <a:gd name="connsiteX114" fmla="*/ 5100483 w 5107185"/>
              <a:gd name="connsiteY114" fmla="*/ 2141398 h 5108860"/>
              <a:gd name="connsiteX115" fmla="*/ 4441977 w 5107185"/>
              <a:gd name="connsiteY115" fmla="*/ 2141398 h 5108860"/>
              <a:gd name="connsiteX116" fmla="*/ 3703043 w 5107185"/>
              <a:gd name="connsiteY116" fmla="*/ 1481217 h 5108860"/>
              <a:gd name="connsiteX117" fmla="*/ 4363224 w 5107185"/>
              <a:gd name="connsiteY117" fmla="*/ 1481217 h 5108860"/>
              <a:gd name="connsiteX118" fmla="*/ 4363224 w 5107185"/>
              <a:gd name="connsiteY118" fmla="*/ 2141398 h 5108860"/>
              <a:gd name="connsiteX119" fmla="*/ 3703043 w 5107185"/>
              <a:gd name="connsiteY119" fmla="*/ 2141398 h 5108860"/>
              <a:gd name="connsiteX120" fmla="*/ 2965786 w 5107185"/>
              <a:gd name="connsiteY120" fmla="*/ 1481217 h 5108860"/>
              <a:gd name="connsiteX121" fmla="*/ 3624292 w 5107185"/>
              <a:gd name="connsiteY121" fmla="*/ 1481217 h 5108860"/>
              <a:gd name="connsiteX122" fmla="*/ 3624292 w 5107185"/>
              <a:gd name="connsiteY122" fmla="*/ 2141398 h 5108860"/>
              <a:gd name="connsiteX123" fmla="*/ 2965786 w 5107185"/>
              <a:gd name="connsiteY123" fmla="*/ 2141398 h 5108860"/>
              <a:gd name="connsiteX124" fmla="*/ 2226853 w 5107185"/>
              <a:gd name="connsiteY124" fmla="*/ 1481217 h 5108860"/>
              <a:gd name="connsiteX125" fmla="*/ 2887034 w 5107185"/>
              <a:gd name="connsiteY125" fmla="*/ 1481217 h 5108860"/>
              <a:gd name="connsiteX126" fmla="*/ 2887034 w 5107185"/>
              <a:gd name="connsiteY126" fmla="*/ 2141398 h 5108860"/>
              <a:gd name="connsiteX127" fmla="*/ 2226853 w 5107185"/>
              <a:gd name="connsiteY127" fmla="*/ 2141398 h 5108860"/>
              <a:gd name="connsiteX128" fmla="*/ 1489595 w 5107185"/>
              <a:gd name="connsiteY128" fmla="*/ 1481217 h 5108860"/>
              <a:gd name="connsiteX129" fmla="*/ 2148101 w 5107185"/>
              <a:gd name="connsiteY129" fmla="*/ 1481217 h 5108860"/>
              <a:gd name="connsiteX130" fmla="*/ 2148101 w 5107185"/>
              <a:gd name="connsiteY130" fmla="*/ 2141398 h 5108860"/>
              <a:gd name="connsiteX131" fmla="*/ 1489595 w 5107185"/>
              <a:gd name="connsiteY131" fmla="*/ 2141398 h 5108860"/>
              <a:gd name="connsiteX132" fmla="*/ 750661 w 5107185"/>
              <a:gd name="connsiteY132" fmla="*/ 1481217 h 5108860"/>
              <a:gd name="connsiteX133" fmla="*/ 1409167 w 5107185"/>
              <a:gd name="connsiteY133" fmla="*/ 1481217 h 5108860"/>
              <a:gd name="connsiteX134" fmla="*/ 1409167 w 5107185"/>
              <a:gd name="connsiteY134" fmla="*/ 2141398 h 5108860"/>
              <a:gd name="connsiteX135" fmla="*/ 750661 w 5107185"/>
              <a:gd name="connsiteY135" fmla="*/ 2141398 h 5108860"/>
              <a:gd name="connsiteX136" fmla="*/ 11730 w 5107185"/>
              <a:gd name="connsiteY136" fmla="*/ 1481217 h 5108860"/>
              <a:gd name="connsiteX137" fmla="*/ 671910 w 5107185"/>
              <a:gd name="connsiteY137" fmla="*/ 1481217 h 5108860"/>
              <a:gd name="connsiteX138" fmla="*/ 671910 w 5107185"/>
              <a:gd name="connsiteY138" fmla="*/ 2141398 h 5108860"/>
              <a:gd name="connsiteX139" fmla="*/ 11730 w 5107185"/>
              <a:gd name="connsiteY139" fmla="*/ 2141398 h 5108860"/>
              <a:gd name="connsiteX140" fmla="*/ 4441977 w 5107185"/>
              <a:gd name="connsiteY140" fmla="*/ 740609 h 5108860"/>
              <a:gd name="connsiteX141" fmla="*/ 5100483 w 5107185"/>
              <a:gd name="connsiteY141" fmla="*/ 740609 h 5108860"/>
              <a:gd name="connsiteX142" fmla="*/ 5100483 w 5107185"/>
              <a:gd name="connsiteY142" fmla="*/ 1400790 h 5108860"/>
              <a:gd name="connsiteX143" fmla="*/ 4441977 w 5107185"/>
              <a:gd name="connsiteY143" fmla="*/ 1400790 h 5108860"/>
              <a:gd name="connsiteX144" fmla="*/ 3703043 w 5107185"/>
              <a:gd name="connsiteY144" fmla="*/ 740609 h 5108860"/>
              <a:gd name="connsiteX145" fmla="*/ 4363224 w 5107185"/>
              <a:gd name="connsiteY145" fmla="*/ 740609 h 5108860"/>
              <a:gd name="connsiteX146" fmla="*/ 4363224 w 5107185"/>
              <a:gd name="connsiteY146" fmla="*/ 1400790 h 5108860"/>
              <a:gd name="connsiteX147" fmla="*/ 3703043 w 5107185"/>
              <a:gd name="connsiteY147" fmla="*/ 1400790 h 5108860"/>
              <a:gd name="connsiteX148" fmla="*/ 2972488 w 5107185"/>
              <a:gd name="connsiteY148" fmla="*/ 740609 h 5108860"/>
              <a:gd name="connsiteX149" fmla="*/ 3630994 w 5107185"/>
              <a:gd name="connsiteY149" fmla="*/ 740609 h 5108860"/>
              <a:gd name="connsiteX150" fmla="*/ 3630994 w 5107185"/>
              <a:gd name="connsiteY150" fmla="*/ 1400790 h 5108860"/>
              <a:gd name="connsiteX151" fmla="*/ 2972488 w 5107185"/>
              <a:gd name="connsiteY151" fmla="*/ 1400790 h 5108860"/>
              <a:gd name="connsiteX152" fmla="*/ 2226853 w 5107185"/>
              <a:gd name="connsiteY152" fmla="*/ 740609 h 5108860"/>
              <a:gd name="connsiteX153" fmla="*/ 2887034 w 5107185"/>
              <a:gd name="connsiteY153" fmla="*/ 740609 h 5108860"/>
              <a:gd name="connsiteX154" fmla="*/ 2887034 w 5107185"/>
              <a:gd name="connsiteY154" fmla="*/ 1400790 h 5108860"/>
              <a:gd name="connsiteX155" fmla="*/ 2226853 w 5107185"/>
              <a:gd name="connsiteY155" fmla="*/ 1400790 h 5108860"/>
              <a:gd name="connsiteX156" fmla="*/ 1489595 w 5107185"/>
              <a:gd name="connsiteY156" fmla="*/ 740609 h 5108860"/>
              <a:gd name="connsiteX157" fmla="*/ 2148101 w 5107185"/>
              <a:gd name="connsiteY157" fmla="*/ 740609 h 5108860"/>
              <a:gd name="connsiteX158" fmla="*/ 2148101 w 5107185"/>
              <a:gd name="connsiteY158" fmla="*/ 1400790 h 5108860"/>
              <a:gd name="connsiteX159" fmla="*/ 1489595 w 5107185"/>
              <a:gd name="connsiteY159" fmla="*/ 1400790 h 5108860"/>
              <a:gd name="connsiteX160" fmla="*/ 750661 w 5107185"/>
              <a:gd name="connsiteY160" fmla="*/ 740609 h 5108860"/>
              <a:gd name="connsiteX161" fmla="*/ 1409167 w 5107185"/>
              <a:gd name="connsiteY161" fmla="*/ 740609 h 5108860"/>
              <a:gd name="connsiteX162" fmla="*/ 1409167 w 5107185"/>
              <a:gd name="connsiteY162" fmla="*/ 1400790 h 5108860"/>
              <a:gd name="connsiteX163" fmla="*/ 750661 w 5107185"/>
              <a:gd name="connsiteY163" fmla="*/ 1400790 h 5108860"/>
              <a:gd name="connsiteX164" fmla="*/ 11730 w 5107185"/>
              <a:gd name="connsiteY164" fmla="*/ 733906 h 5108860"/>
              <a:gd name="connsiteX165" fmla="*/ 671910 w 5107185"/>
              <a:gd name="connsiteY165" fmla="*/ 733906 h 5108860"/>
              <a:gd name="connsiteX166" fmla="*/ 671910 w 5107185"/>
              <a:gd name="connsiteY166" fmla="*/ 1395763 h 5108860"/>
              <a:gd name="connsiteX167" fmla="*/ 11730 w 5107185"/>
              <a:gd name="connsiteY167" fmla="*/ 1395763 h 5108860"/>
              <a:gd name="connsiteX168" fmla="*/ 4448679 w 5107185"/>
              <a:gd name="connsiteY168" fmla="*/ 0 h 5108860"/>
              <a:gd name="connsiteX169" fmla="*/ 5107185 w 5107185"/>
              <a:gd name="connsiteY169" fmla="*/ 0 h 5108860"/>
              <a:gd name="connsiteX170" fmla="*/ 5107185 w 5107185"/>
              <a:gd name="connsiteY170" fmla="*/ 660181 h 5108860"/>
              <a:gd name="connsiteX171" fmla="*/ 4448679 w 5107185"/>
              <a:gd name="connsiteY171" fmla="*/ 660181 h 5108860"/>
              <a:gd name="connsiteX172" fmla="*/ 3703043 w 5107185"/>
              <a:gd name="connsiteY172" fmla="*/ 0 h 5108860"/>
              <a:gd name="connsiteX173" fmla="*/ 4363224 w 5107185"/>
              <a:gd name="connsiteY173" fmla="*/ 0 h 5108860"/>
              <a:gd name="connsiteX174" fmla="*/ 4363224 w 5107185"/>
              <a:gd name="connsiteY174" fmla="*/ 660181 h 5108860"/>
              <a:gd name="connsiteX175" fmla="*/ 3703043 w 5107185"/>
              <a:gd name="connsiteY175" fmla="*/ 660181 h 5108860"/>
              <a:gd name="connsiteX176" fmla="*/ 2965786 w 5107185"/>
              <a:gd name="connsiteY176" fmla="*/ 0 h 5108860"/>
              <a:gd name="connsiteX177" fmla="*/ 3624292 w 5107185"/>
              <a:gd name="connsiteY177" fmla="*/ 0 h 5108860"/>
              <a:gd name="connsiteX178" fmla="*/ 3624292 w 5107185"/>
              <a:gd name="connsiteY178" fmla="*/ 660181 h 5108860"/>
              <a:gd name="connsiteX179" fmla="*/ 2965786 w 5107185"/>
              <a:gd name="connsiteY179" fmla="*/ 660181 h 5108860"/>
              <a:gd name="connsiteX180" fmla="*/ 2226853 w 5107185"/>
              <a:gd name="connsiteY180" fmla="*/ 0 h 5108860"/>
              <a:gd name="connsiteX181" fmla="*/ 2887034 w 5107185"/>
              <a:gd name="connsiteY181" fmla="*/ 0 h 5108860"/>
              <a:gd name="connsiteX182" fmla="*/ 2887034 w 5107185"/>
              <a:gd name="connsiteY182" fmla="*/ 660181 h 5108860"/>
              <a:gd name="connsiteX183" fmla="*/ 2226853 w 5107185"/>
              <a:gd name="connsiteY183" fmla="*/ 660181 h 5108860"/>
              <a:gd name="connsiteX184" fmla="*/ 1489595 w 5107185"/>
              <a:gd name="connsiteY184" fmla="*/ 0 h 5108860"/>
              <a:gd name="connsiteX185" fmla="*/ 2148101 w 5107185"/>
              <a:gd name="connsiteY185" fmla="*/ 0 h 5108860"/>
              <a:gd name="connsiteX186" fmla="*/ 2148101 w 5107185"/>
              <a:gd name="connsiteY186" fmla="*/ 660181 h 5108860"/>
              <a:gd name="connsiteX187" fmla="*/ 1489595 w 5107185"/>
              <a:gd name="connsiteY187" fmla="*/ 660181 h 5108860"/>
              <a:gd name="connsiteX188" fmla="*/ 743959 w 5107185"/>
              <a:gd name="connsiteY188" fmla="*/ 0 h 5108860"/>
              <a:gd name="connsiteX189" fmla="*/ 1404140 w 5107185"/>
              <a:gd name="connsiteY189" fmla="*/ 0 h 5108860"/>
              <a:gd name="connsiteX190" fmla="*/ 1404140 w 5107185"/>
              <a:gd name="connsiteY190" fmla="*/ 660181 h 5108860"/>
              <a:gd name="connsiteX191" fmla="*/ 743959 w 5107185"/>
              <a:gd name="connsiteY191" fmla="*/ 660181 h 5108860"/>
              <a:gd name="connsiteX192" fmla="*/ 0 w 5107185"/>
              <a:gd name="connsiteY192" fmla="*/ 0 h 5108860"/>
              <a:gd name="connsiteX193" fmla="*/ 658505 w 5107185"/>
              <a:gd name="connsiteY193" fmla="*/ 0 h 5108860"/>
              <a:gd name="connsiteX194" fmla="*/ 658505 w 5107185"/>
              <a:gd name="connsiteY194" fmla="*/ 660181 h 5108860"/>
              <a:gd name="connsiteX195" fmla="*/ 0 w 5107185"/>
              <a:gd name="connsiteY195" fmla="*/ 660181 h 5108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Lst>
            <a:rect l="l" t="t" r="r" b="b"/>
            <a:pathLst>
              <a:path w="5107185" h="5108860">
                <a:moveTo>
                  <a:pt x="2226853" y="4448679"/>
                </a:moveTo>
                <a:lnTo>
                  <a:pt x="2887034" y="4448679"/>
                </a:lnTo>
                <a:lnTo>
                  <a:pt x="2887034" y="5108860"/>
                </a:lnTo>
                <a:lnTo>
                  <a:pt x="2226853" y="5108860"/>
                </a:lnTo>
                <a:close/>
                <a:moveTo>
                  <a:pt x="11729" y="4448679"/>
                </a:moveTo>
                <a:lnTo>
                  <a:pt x="671910" y="4448679"/>
                </a:lnTo>
                <a:lnTo>
                  <a:pt x="671910" y="5108860"/>
                </a:lnTo>
                <a:lnTo>
                  <a:pt x="11729" y="5108860"/>
                </a:lnTo>
                <a:close/>
                <a:moveTo>
                  <a:pt x="4441977" y="4441977"/>
                </a:moveTo>
                <a:lnTo>
                  <a:pt x="5100483" y="4441977"/>
                </a:lnTo>
                <a:lnTo>
                  <a:pt x="5100483" y="5102158"/>
                </a:lnTo>
                <a:lnTo>
                  <a:pt x="4441977" y="5102158"/>
                </a:lnTo>
                <a:close/>
                <a:moveTo>
                  <a:pt x="3703043" y="4441977"/>
                </a:moveTo>
                <a:lnTo>
                  <a:pt x="4363224" y="4441977"/>
                </a:lnTo>
                <a:lnTo>
                  <a:pt x="4363224" y="5102158"/>
                </a:lnTo>
                <a:lnTo>
                  <a:pt x="3703043" y="5102158"/>
                </a:lnTo>
                <a:close/>
                <a:moveTo>
                  <a:pt x="2965786" y="4441977"/>
                </a:moveTo>
                <a:lnTo>
                  <a:pt x="3624292" y="4441977"/>
                </a:lnTo>
                <a:lnTo>
                  <a:pt x="3624292" y="5102158"/>
                </a:lnTo>
                <a:lnTo>
                  <a:pt x="2965786" y="5102158"/>
                </a:lnTo>
                <a:close/>
                <a:moveTo>
                  <a:pt x="1489595" y="4441977"/>
                </a:moveTo>
                <a:lnTo>
                  <a:pt x="2148101" y="4441977"/>
                </a:lnTo>
                <a:lnTo>
                  <a:pt x="2148101" y="5102158"/>
                </a:lnTo>
                <a:lnTo>
                  <a:pt x="1489595" y="5102158"/>
                </a:lnTo>
                <a:close/>
                <a:moveTo>
                  <a:pt x="750661" y="4441977"/>
                </a:moveTo>
                <a:lnTo>
                  <a:pt x="1409167" y="4441977"/>
                </a:lnTo>
                <a:lnTo>
                  <a:pt x="1409167" y="5102158"/>
                </a:lnTo>
                <a:lnTo>
                  <a:pt x="750661" y="5102158"/>
                </a:lnTo>
                <a:close/>
                <a:moveTo>
                  <a:pt x="3703043" y="3708071"/>
                </a:moveTo>
                <a:lnTo>
                  <a:pt x="4363224" y="3708071"/>
                </a:lnTo>
                <a:lnTo>
                  <a:pt x="4363224" y="4368252"/>
                </a:lnTo>
                <a:lnTo>
                  <a:pt x="3703043" y="4368252"/>
                </a:lnTo>
                <a:close/>
                <a:moveTo>
                  <a:pt x="4441977" y="3701368"/>
                </a:moveTo>
                <a:lnTo>
                  <a:pt x="5100483" y="3701368"/>
                </a:lnTo>
                <a:lnTo>
                  <a:pt x="5100483" y="4363225"/>
                </a:lnTo>
                <a:lnTo>
                  <a:pt x="4441977" y="4363225"/>
                </a:lnTo>
                <a:close/>
                <a:moveTo>
                  <a:pt x="2965786" y="3701368"/>
                </a:moveTo>
                <a:lnTo>
                  <a:pt x="3624292" y="3701368"/>
                </a:lnTo>
                <a:lnTo>
                  <a:pt x="3624292" y="4363225"/>
                </a:lnTo>
                <a:lnTo>
                  <a:pt x="2965786" y="4363225"/>
                </a:lnTo>
                <a:close/>
                <a:moveTo>
                  <a:pt x="2226853" y="3701368"/>
                </a:moveTo>
                <a:lnTo>
                  <a:pt x="2887034" y="3701368"/>
                </a:lnTo>
                <a:lnTo>
                  <a:pt x="2887034" y="4363225"/>
                </a:lnTo>
                <a:lnTo>
                  <a:pt x="2226853" y="4363225"/>
                </a:lnTo>
                <a:close/>
                <a:moveTo>
                  <a:pt x="1489595" y="3701368"/>
                </a:moveTo>
                <a:lnTo>
                  <a:pt x="2148101" y="3701368"/>
                </a:lnTo>
                <a:lnTo>
                  <a:pt x="2148101" y="4363225"/>
                </a:lnTo>
                <a:lnTo>
                  <a:pt x="1489595" y="4363225"/>
                </a:lnTo>
                <a:close/>
                <a:moveTo>
                  <a:pt x="750661" y="3701368"/>
                </a:moveTo>
                <a:lnTo>
                  <a:pt x="1409167" y="3701368"/>
                </a:lnTo>
                <a:lnTo>
                  <a:pt x="1409167" y="4363225"/>
                </a:lnTo>
                <a:lnTo>
                  <a:pt x="750661" y="4363225"/>
                </a:lnTo>
                <a:close/>
                <a:moveTo>
                  <a:pt x="11729" y="3701368"/>
                </a:moveTo>
                <a:lnTo>
                  <a:pt x="671910" y="3701368"/>
                </a:lnTo>
                <a:lnTo>
                  <a:pt x="671910" y="4363225"/>
                </a:lnTo>
                <a:lnTo>
                  <a:pt x="11729" y="4363225"/>
                </a:lnTo>
                <a:close/>
                <a:moveTo>
                  <a:pt x="1489595" y="2967462"/>
                </a:moveTo>
                <a:lnTo>
                  <a:pt x="2148101" y="2967462"/>
                </a:lnTo>
                <a:lnTo>
                  <a:pt x="2148101" y="3627643"/>
                </a:lnTo>
                <a:lnTo>
                  <a:pt x="1489595" y="3627643"/>
                </a:lnTo>
                <a:close/>
                <a:moveTo>
                  <a:pt x="11730" y="2967462"/>
                </a:moveTo>
                <a:lnTo>
                  <a:pt x="671910" y="2967462"/>
                </a:lnTo>
                <a:lnTo>
                  <a:pt x="671910" y="3627643"/>
                </a:lnTo>
                <a:lnTo>
                  <a:pt x="11730" y="3627643"/>
                </a:lnTo>
                <a:close/>
                <a:moveTo>
                  <a:pt x="4441977" y="2960760"/>
                </a:moveTo>
                <a:lnTo>
                  <a:pt x="5100483" y="2960760"/>
                </a:lnTo>
                <a:lnTo>
                  <a:pt x="5100483" y="3622617"/>
                </a:lnTo>
                <a:lnTo>
                  <a:pt x="4441977" y="3622617"/>
                </a:lnTo>
                <a:close/>
                <a:moveTo>
                  <a:pt x="3703043" y="2960760"/>
                </a:moveTo>
                <a:lnTo>
                  <a:pt x="4363224" y="2960760"/>
                </a:lnTo>
                <a:lnTo>
                  <a:pt x="4363224" y="3622617"/>
                </a:lnTo>
                <a:lnTo>
                  <a:pt x="3703043" y="3622617"/>
                </a:lnTo>
                <a:close/>
                <a:moveTo>
                  <a:pt x="2965786" y="2960760"/>
                </a:moveTo>
                <a:lnTo>
                  <a:pt x="3624292" y="2960760"/>
                </a:lnTo>
                <a:lnTo>
                  <a:pt x="3624292" y="3622617"/>
                </a:lnTo>
                <a:lnTo>
                  <a:pt x="2965786" y="3622617"/>
                </a:lnTo>
                <a:close/>
                <a:moveTo>
                  <a:pt x="2226853" y="2960760"/>
                </a:moveTo>
                <a:lnTo>
                  <a:pt x="2887034" y="2960760"/>
                </a:lnTo>
                <a:lnTo>
                  <a:pt x="2887034" y="3622617"/>
                </a:lnTo>
                <a:lnTo>
                  <a:pt x="2226853" y="3622617"/>
                </a:lnTo>
                <a:close/>
                <a:moveTo>
                  <a:pt x="750661" y="2960760"/>
                </a:moveTo>
                <a:lnTo>
                  <a:pt x="1409167" y="2960760"/>
                </a:lnTo>
                <a:lnTo>
                  <a:pt x="1409167" y="3622617"/>
                </a:lnTo>
                <a:lnTo>
                  <a:pt x="750661" y="3622617"/>
                </a:lnTo>
                <a:close/>
                <a:moveTo>
                  <a:pt x="2965786" y="2226853"/>
                </a:moveTo>
                <a:lnTo>
                  <a:pt x="3624292" y="2226853"/>
                </a:lnTo>
                <a:lnTo>
                  <a:pt x="3624292" y="2888710"/>
                </a:lnTo>
                <a:lnTo>
                  <a:pt x="2965786" y="2888710"/>
                </a:lnTo>
                <a:close/>
                <a:moveTo>
                  <a:pt x="750661" y="2226853"/>
                </a:moveTo>
                <a:lnTo>
                  <a:pt x="1409167" y="2226853"/>
                </a:lnTo>
                <a:lnTo>
                  <a:pt x="1409167" y="2888710"/>
                </a:lnTo>
                <a:lnTo>
                  <a:pt x="750661" y="2888710"/>
                </a:lnTo>
                <a:close/>
                <a:moveTo>
                  <a:pt x="4441977" y="2220151"/>
                </a:moveTo>
                <a:lnTo>
                  <a:pt x="5100483" y="2220151"/>
                </a:lnTo>
                <a:lnTo>
                  <a:pt x="5100483" y="2882008"/>
                </a:lnTo>
                <a:lnTo>
                  <a:pt x="4441977" y="2882008"/>
                </a:lnTo>
                <a:close/>
                <a:moveTo>
                  <a:pt x="3703043" y="2220151"/>
                </a:moveTo>
                <a:lnTo>
                  <a:pt x="4363224" y="2220151"/>
                </a:lnTo>
                <a:lnTo>
                  <a:pt x="4363224" y="2882008"/>
                </a:lnTo>
                <a:lnTo>
                  <a:pt x="3703043" y="2882008"/>
                </a:lnTo>
                <a:close/>
                <a:moveTo>
                  <a:pt x="2226853" y="2220151"/>
                </a:moveTo>
                <a:lnTo>
                  <a:pt x="2887034" y="2220151"/>
                </a:lnTo>
                <a:lnTo>
                  <a:pt x="2887034" y="2882008"/>
                </a:lnTo>
                <a:lnTo>
                  <a:pt x="2226853" y="2882008"/>
                </a:lnTo>
                <a:close/>
                <a:moveTo>
                  <a:pt x="1489595" y="2220151"/>
                </a:moveTo>
                <a:lnTo>
                  <a:pt x="2148101" y="2220151"/>
                </a:lnTo>
                <a:lnTo>
                  <a:pt x="2148101" y="2882008"/>
                </a:lnTo>
                <a:lnTo>
                  <a:pt x="1489595" y="2882008"/>
                </a:lnTo>
                <a:close/>
                <a:moveTo>
                  <a:pt x="11730" y="2220151"/>
                </a:moveTo>
                <a:lnTo>
                  <a:pt x="671910" y="2220151"/>
                </a:lnTo>
                <a:lnTo>
                  <a:pt x="671910" y="2882008"/>
                </a:lnTo>
                <a:lnTo>
                  <a:pt x="11730" y="2882008"/>
                </a:lnTo>
                <a:close/>
                <a:moveTo>
                  <a:pt x="4441977" y="1481217"/>
                </a:moveTo>
                <a:lnTo>
                  <a:pt x="5100483" y="1481217"/>
                </a:lnTo>
                <a:lnTo>
                  <a:pt x="5100483" y="2141398"/>
                </a:lnTo>
                <a:lnTo>
                  <a:pt x="4441977" y="2141398"/>
                </a:lnTo>
                <a:close/>
                <a:moveTo>
                  <a:pt x="3703043" y="1481217"/>
                </a:moveTo>
                <a:lnTo>
                  <a:pt x="4363224" y="1481217"/>
                </a:lnTo>
                <a:lnTo>
                  <a:pt x="4363224" y="2141398"/>
                </a:lnTo>
                <a:lnTo>
                  <a:pt x="3703043" y="2141398"/>
                </a:lnTo>
                <a:close/>
                <a:moveTo>
                  <a:pt x="2965786" y="1481217"/>
                </a:moveTo>
                <a:lnTo>
                  <a:pt x="3624292" y="1481217"/>
                </a:lnTo>
                <a:lnTo>
                  <a:pt x="3624292" y="2141398"/>
                </a:lnTo>
                <a:lnTo>
                  <a:pt x="2965786" y="2141398"/>
                </a:lnTo>
                <a:close/>
                <a:moveTo>
                  <a:pt x="2226853" y="1481217"/>
                </a:moveTo>
                <a:lnTo>
                  <a:pt x="2887034" y="1481217"/>
                </a:lnTo>
                <a:lnTo>
                  <a:pt x="2887034" y="2141398"/>
                </a:lnTo>
                <a:lnTo>
                  <a:pt x="2226853" y="2141398"/>
                </a:lnTo>
                <a:close/>
                <a:moveTo>
                  <a:pt x="1489595" y="1481217"/>
                </a:moveTo>
                <a:lnTo>
                  <a:pt x="2148101" y="1481217"/>
                </a:lnTo>
                <a:lnTo>
                  <a:pt x="2148101" y="2141398"/>
                </a:lnTo>
                <a:lnTo>
                  <a:pt x="1489595" y="2141398"/>
                </a:lnTo>
                <a:close/>
                <a:moveTo>
                  <a:pt x="750661" y="1481217"/>
                </a:moveTo>
                <a:lnTo>
                  <a:pt x="1409167" y="1481217"/>
                </a:lnTo>
                <a:lnTo>
                  <a:pt x="1409167" y="2141398"/>
                </a:lnTo>
                <a:lnTo>
                  <a:pt x="750661" y="2141398"/>
                </a:lnTo>
                <a:close/>
                <a:moveTo>
                  <a:pt x="11730" y="1481217"/>
                </a:moveTo>
                <a:lnTo>
                  <a:pt x="671910" y="1481217"/>
                </a:lnTo>
                <a:lnTo>
                  <a:pt x="671910" y="2141398"/>
                </a:lnTo>
                <a:lnTo>
                  <a:pt x="11730" y="2141398"/>
                </a:lnTo>
                <a:close/>
                <a:moveTo>
                  <a:pt x="4441977" y="740609"/>
                </a:moveTo>
                <a:lnTo>
                  <a:pt x="5100483" y="740609"/>
                </a:lnTo>
                <a:lnTo>
                  <a:pt x="5100483" y="1400790"/>
                </a:lnTo>
                <a:lnTo>
                  <a:pt x="4441977" y="1400790"/>
                </a:lnTo>
                <a:close/>
                <a:moveTo>
                  <a:pt x="3703043" y="740609"/>
                </a:moveTo>
                <a:lnTo>
                  <a:pt x="4363224" y="740609"/>
                </a:lnTo>
                <a:lnTo>
                  <a:pt x="4363224" y="1400790"/>
                </a:lnTo>
                <a:lnTo>
                  <a:pt x="3703043" y="1400790"/>
                </a:lnTo>
                <a:close/>
                <a:moveTo>
                  <a:pt x="2972488" y="740609"/>
                </a:moveTo>
                <a:lnTo>
                  <a:pt x="3630994" y="740609"/>
                </a:lnTo>
                <a:lnTo>
                  <a:pt x="3630994" y="1400790"/>
                </a:lnTo>
                <a:lnTo>
                  <a:pt x="2972488" y="1400790"/>
                </a:lnTo>
                <a:close/>
                <a:moveTo>
                  <a:pt x="2226853" y="740609"/>
                </a:moveTo>
                <a:lnTo>
                  <a:pt x="2887034" y="740609"/>
                </a:lnTo>
                <a:lnTo>
                  <a:pt x="2887034" y="1400790"/>
                </a:lnTo>
                <a:lnTo>
                  <a:pt x="2226853" y="1400790"/>
                </a:lnTo>
                <a:close/>
                <a:moveTo>
                  <a:pt x="1489595" y="740609"/>
                </a:moveTo>
                <a:lnTo>
                  <a:pt x="2148101" y="740609"/>
                </a:lnTo>
                <a:lnTo>
                  <a:pt x="2148101" y="1400790"/>
                </a:lnTo>
                <a:lnTo>
                  <a:pt x="1489595" y="1400790"/>
                </a:lnTo>
                <a:close/>
                <a:moveTo>
                  <a:pt x="750661" y="740609"/>
                </a:moveTo>
                <a:lnTo>
                  <a:pt x="1409167" y="740609"/>
                </a:lnTo>
                <a:lnTo>
                  <a:pt x="1409167" y="1400790"/>
                </a:lnTo>
                <a:lnTo>
                  <a:pt x="750661" y="1400790"/>
                </a:lnTo>
                <a:close/>
                <a:moveTo>
                  <a:pt x="11730" y="733906"/>
                </a:moveTo>
                <a:lnTo>
                  <a:pt x="671910" y="733906"/>
                </a:lnTo>
                <a:lnTo>
                  <a:pt x="671910" y="1395763"/>
                </a:lnTo>
                <a:lnTo>
                  <a:pt x="11730" y="1395763"/>
                </a:lnTo>
                <a:close/>
                <a:moveTo>
                  <a:pt x="4448679" y="0"/>
                </a:moveTo>
                <a:lnTo>
                  <a:pt x="5107185" y="0"/>
                </a:lnTo>
                <a:lnTo>
                  <a:pt x="5107185" y="660181"/>
                </a:lnTo>
                <a:lnTo>
                  <a:pt x="4448679" y="660181"/>
                </a:lnTo>
                <a:close/>
                <a:moveTo>
                  <a:pt x="3703043" y="0"/>
                </a:moveTo>
                <a:lnTo>
                  <a:pt x="4363224" y="0"/>
                </a:lnTo>
                <a:lnTo>
                  <a:pt x="4363224" y="660181"/>
                </a:lnTo>
                <a:lnTo>
                  <a:pt x="3703043" y="660181"/>
                </a:lnTo>
                <a:close/>
                <a:moveTo>
                  <a:pt x="2965786" y="0"/>
                </a:moveTo>
                <a:lnTo>
                  <a:pt x="3624292" y="0"/>
                </a:lnTo>
                <a:lnTo>
                  <a:pt x="3624292" y="660181"/>
                </a:lnTo>
                <a:lnTo>
                  <a:pt x="2965786" y="660181"/>
                </a:lnTo>
                <a:close/>
                <a:moveTo>
                  <a:pt x="2226853" y="0"/>
                </a:moveTo>
                <a:lnTo>
                  <a:pt x="2887034" y="0"/>
                </a:lnTo>
                <a:lnTo>
                  <a:pt x="2887034" y="660181"/>
                </a:lnTo>
                <a:lnTo>
                  <a:pt x="2226853" y="660181"/>
                </a:lnTo>
                <a:close/>
                <a:moveTo>
                  <a:pt x="1489595" y="0"/>
                </a:moveTo>
                <a:lnTo>
                  <a:pt x="2148101" y="0"/>
                </a:lnTo>
                <a:lnTo>
                  <a:pt x="2148101" y="660181"/>
                </a:lnTo>
                <a:lnTo>
                  <a:pt x="1489595" y="660181"/>
                </a:lnTo>
                <a:close/>
                <a:moveTo>
                  <a:pt x="743959" y="0"/>
                </a:moveTo>
                <a:lnTo>
                  <a:pt x="1404140" y="0"/>
                </a:lnTo>
                <a:lnTo>
                  <a:pt x="1404140" y="660181"/>
                </a:lnTo>
                <a:lnTo>
                  <a:pt x="743959" y="660181"/>
                </a:lnTo>
                <a:close/>
                <a:moveTo>
                  <a:pt x="0" y="0"/>
                </a:moveTo>
                <a:lnTo>
                  <a:pt x="658505" y="0"/>
                </a:lnTo>
                <a:lnTo>
                  <a:pt x="658505" y="660181"/>
                </a:lnTo>
                <a:lnTo>
                  <a:pt x="0" y="660181"/>
                </a:lnTo>
                <a:close/>
              </a:path>
            </a:pathLst>
          </a:cu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3604867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DA7578BE-2D3F-4540-DDD4-773278F1E55C}"/>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EE52499-58EB-43B8-AC8F-D5A24557DB10}"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A32CEB70-063E-F7C4-C2F7-4340846EAE8B}"/>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40D4CA10-886B-9232-61B8-C3135BFFA1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2"/>
          <p:cNvSpPr>
            <a:spLocks noGrp="1"/>
          </p:cNvSpPr>
          <p:nvPr>
            <p:ph type="pic" sz="quarter" idx="12"/>
          </p:nvPr>
        </p:nvSpPr>
        <p:spPr>
          <a:xfrm>
            <a:off x="702734"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0" name="Picture Placeholder 2"/>
          <p:cNvSpPr>
            <a:spLocks noGrp="1"/>
          </p:cNvSpPr>
          <p:nvPr>
            <p:ph type="pic" sz="quarter" idx="13"/>
          </p:nvPr>
        </p:nvSpPr>
        <p:spPr>
          <a:xfrm>
            <a:off x="9411837" y="2263699"/>
            <a:ext cx="8156496" cy="556186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4008898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p:bg>
      <p:bgPr>
        <a:solidFill>
          <a:srgbClr val="011E41"/>
        </a:solidFill>
        <a:effectLst/>
      </p:bgPr>
    </p:bg>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A78FCF2B-F7ED-FDDC-4903-CBED5170BEE8}"/>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D39A901-959A-4F96-B773-813AD14AB6A9}" type="slidenum">
              <a:rPr lang="en-US" altLang="en-CH" sz="1600" smtClean="0">
                <a:solidFill>
                  <a:schemeClr val="bg2"/>
                </a:solidFill>
                <a:latin typeface="Open Sans" panose="020B0606030504020204" pitchFamily="34" charset="0"/>
                <a:cs typeface="Open Sans" panose="020B0606030504020204" pitchFamily="34" charset="0"/>
              </a:rPr>
              <a:pPr algn="r">
                <a:defRPr/>
              </a:pPr>
              <a:t>‹#›</a:t>
            </a:fld>
            <a:endParaRPr lang="en-US" altLang="en-CH" sz="1600">
              <a:solidFill>
                <a:schemeClr val="bg2"/>
              </a:solidFill>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F0F81204-9FEA-1F8F-F8C0-9B654626096D}"/>
              </a:ext>
            </a:extLst>
          </p:cNvPr>
          <p:cNvCxnSpPr>
            <a:cxnSpLocks/>
          </p:cNvCxnSpPr>
          <p:nvPr userDrawn="1"/>
        </p:nvCxnSpPr>
        <p:spPr>
          <a:xfrm flipV="1">
            <a:off x="17568863" y="9351963"/>
            <a:ext cx="719137" cy="15875"/>
          </a:xfrm>
          <a:prstGeom prst="line">
            <a:avLst/>
          </a:prstGeom>
          <a:ln w="15875">
            <a:solidFill>
              <a:schemeClr val="bg2"/>
            </a:solidFill>
          </a:ln>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F35B78AE-8690-5255-2A99-4C838B003FD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3210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5328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01">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09BBBB5C-F94C-72DF-9A9D-1C0498094A23}"/>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5CB6FEB6-0F41-4FF5-98F0-4EC8F95DB31D}"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205E0569-4E01-03EC-4502-788376AEE4B5}"/>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Picture Placeholder 2"/>
          <p:cNvSpPr>
            <a:spLocks noGrp="1"/>
          </p:cNvSpPr>
          <p:nvPr>
            <p:ph type="pic" sz="quarter" idx="14"/>
          </p:nvPr>
        </p:nvSpPr>
        <p:spPr>
          <a:xfrm>
            <a:off x="0"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0" name="Picture Placeholder 2"/>
          <p:cNvSpPr>
            <a:spLocks noGrp="1"/>
          </p:cNvSpPr>
          <p:nvPr>
            <p:ph type="pic" sz="quarter" idx="15"/>
          </p:nvPr>
        </p:nvSpPr>
        <p:spPr>
          <a:xfrm>
            <a:off x="0"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1" name="Picture Placeholder 2"/>
          <p:cNvSpPr>
            <a:spLocks noGrp="1"/>
          </p:cNvSpPr>
          <p:nvPr>
            <p:ph type="pic" sz="quarter" idx="16"/>
          </p:nvPr>
        </p:nvSpPr>
        <p:spPr>
          <a:xfrm>
            <a:off x="5144294" y="0"/>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2" name="Picture Placeholder 2"/>
          <p:cNvSpPr>
            <a:spLocks noGrp="1"/>
          </p:cNvSpPr>
          <p:nvPr>
            <p:ph type="pic" sz="quarter" idx="17"/>
          </p:nvPr>
        </p:nvSpPr>
        <p:spPr>
          <a:xfrm>
            <a:off x="5144294" y="5144294"/>
            <a:ext cx="5144294"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13" name="Picture Placeholder 2"/>
          <p:cNvSpPr>
            <a:spLocks noGrp="1"/>
          </p:cNvSpPr>
          <p:nvPr>
            <p:ph type="pic" sz="quarter" idx="18"/>
          </p:nvPr>
        </p:nvSpPr>
        <p:spPr>
          <a:xfrm>
            <a:off x="10288588" y="0"/>
            <a:ext cx="7999412" cy="5144294"/>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18486495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5">
    <p:spTree>
      <p:nvGrpSpPr>
        <p:cNvPr id="1" name=""/>
        <p:cNvGrpSpPr/>
        <p:nvPr/>
      </p:nvGrpSpPr>
      <p:grpSpPr>
        <a:xfrm>
          <a:off x="0" y="0"/>
          <a:ext cx="0" cy="0"/>
          <a:chOff x="0" y="0"/>
          <a:chExt cx="0" cy="0"/>
        </a:xfrm>
      </p:grpSpPr>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26331156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6">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F58840C-4FCE-9160-A43D-8052383A5D47}"/>
              </a:ext>
            </a:extLst>
          </p:cNvPr>
          <p:cNvSpPr txBox="1">
            <a:spLocks noChangeArrowheads="1"/>
          </p:cNvSpPr>
          <p:nvPr userDrawn="1"/>
        </p:nvSpPr>
        <p:spPr bwMode="auto">
          <a:xfrm>
            <a:off x="16859250" y="9197975"/>
            <a:ext cx="660400" cy="3397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A47416DF-0A14-4A04-8FB0-64D932AD4C72}" type="slidenum">
              <a:rPr lang="en-US" altLang="en-CH" sz="1600" smtClean="0">
                <a:latin typeface="Open Sans" panose="020B0606030504020204" pitchFamily="34" charset="0"/>
                <a:cs typeface="Open Sans" panose="020B0606030504020204" pitchFamily="34" charset="0"/>
              </a:rPr>
              <a:pPr algn="r">
                <a:defRPr/>
              </a:pPr>
              <a:t>‹#›</a:t>
            </a:fld>
            <a:endParaRPr lang="en-US" altLang="en-CH" sz="1600">
              <a:latin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34B20845-BAFB-0B2A-AD6D-624E032B42D8}"/>
              </a:ext>
            </a:extLst>
          </p:cNvPr>
          <p:cNvCxnSpPr>
            <a:cxnSpLocks/>
          </p:cNvCxnSpPr>
          <p:nvPr userDrawn="1"/>
        </p:nvCxnSpPr>
        <p:spPr>
          <a:xfrm flipV="1">
            <a:off x="17568863" y="9351963"/>
            <a:ext cx="719137" cy="15875"/>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4" name="Picture 4" descr="A picture containing drawing&#10;&#10;Description automatically generated">
            <a:extLst>
              <a:ext uri="{FF2B5EF4-FFF2-40B4-BE49-F238E27FC236}">
                <a16:creationId xmlns:a16="http://schemas.microsoft.com/office/drawing/2014/main" id="{57EA6F1C-64C9-AE94-7C87-9D28630A569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541625"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Tree>
    <p:extLst>
      <p:ext uri="{BB962C8B-B14F-4D97-AF65-F5344CB8AC3E}">
        <p14:creationId xmlns:p14="http://schemas.microsoft.com/office/powerpoint/2010/main" val="84965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BBC7F-87EE-93C3-825B-60539E64D7DD}"/>
              </a:ext>
            </a:extLst>
          </p:cNvPr>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a:extLst>
              <a:ext uri="{FF2B5EF4-FFF2-40B4-BE49-F238E27FC236}">
                <a16:creationId xmlns:a16="http://schemas.microsoft.com/office/drawing/2014/main" id="{5FA1A458-B23C-8E84-4F90-17D8B9FF5BBE}"/>
              </a:ext>
            </a:extLst>
          </p:cNvPr>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picture containing drawing&#10;&#10;Description automatically generated">
            <a:extLst>
              <a:ext uri="{FF2B5EF4-FFF2-40B4-BE49-F238E27FC236}">
                <a16:creationId xmlns:a16="http://schemas.microsoft.com/office/drawing/2014/main" id="{1E55473E-A34A-0640-FB6C-F3592E8AB06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5">
            <a:extLst>
              <a:ext uri="{FF2B5EF4-FFF2-40B4-BE49-F238E27FC236}">
                <a16:creationId xmlns:a16="http://schemas.microsoft.com/office/drawing/2014/main" id="{541F5E9E-A9F4-BEB4-5ECF-470EEF44E35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BC998B40-1FA9-417B-B772-0CAADAE72646}" type="datetime3">
              <a:rPr lang="en-US" altLang="en-CH" sz="2400" b="1" smtClean="0">
                <a:solidFill>
                  <a:srgbClr val="011E41"/>
                </a:solidFill>
                <a:latin typeface="Montserrat SemiBold" panose="00000700000000000000" pitchFamily="2" charset="0"/>
                <a:cs typeface="Open Sans" panose="020B0606030504020204" pitchFamily="34" charset="0"/>
              </a:rPr>
              <a:pPr algn="r">
                <a:defRPr/>
              </a:pPr>
              <a:t>8 September 2023</a:t>
            </a:fld>
            <a:endParaRPr lang="en-US" altLang="en-CH"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9"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44361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9">
    <p:bg>
      <p:bgPr>
        <a:solidFill>
          <a:srgbClr val="011E41"/>
        </a:solidFill>
        <a:effectLst/>
      </p:bgPr>
    </p:bg>
    <p:spTree>
      <p:nvGrpSpPr>
        <p:cNvPr id="1" name=""/>
        <p:cNvGrpSpPr/>
        <p:nvPr/>
      </p:nvGrpSpPr>
      <p:grpSpPr>
        <a:xfrm>
          <a:off x="0" y="0"/>
          <a:ext cx="0" cy="0"/>
          <a:chOff x="0" y="0"/>
          <a:chExt cx="0" cy="0"/>
        </a:xfrm>
      </p:grpSpPr>
      <p:pic>
        <p:nvPicPr>
          <p:cNvPr id="2" name="Picture 2" descr="A picture containing drawing&#10;&#10;Description automatically generated">
            <a:extLst>
              <a:ext uri="{FF2B5EF4-FFF2-40B4-BE49-F238E27FC236}">
                <a16:creationId xmlns:a16="http://schemas.microsoft.com/office/drawing/2014/main" id="{AE4CBCD6-E4CB-7200-76E6-CD8C8CEB66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3">
            <a:extLst>
              <a:ext uri="{FF2B5EF4-FFF2-40B4-BE49-F238E27FC236}">
                <a16:creationId xmlns:a16="http://schemas.microsoft.com/office/drawing/2014/main" id="{22D76212-9F8A-6AD1-4CF5-7B086B926CA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9C9ACE26-942A-44CE-B6B9-9B8A1FC4CA07}" type="datetime3">
              <a:rPr lang="en-US" altLang="en-CH" sz="2400" b="1" smtClean="0">
                <a:solidFill>
                  <a:schemeClr val="bg2"/>
                </a:solidFill>
                <a:latin typeface="Montserrat SemiBold" panose="00000700000000000000" pitchFamily="2" charset="0"/>
                <a:cs typeface="Open Sans" panose="020B0606030504020204" pitchFamily="34" charset="0"/>
              </a:rPr>
              <a:pPr algn="r">
                <a:defRPr/>
              </a:pPr>
              <a:t>8 September 2023</a:t>
            </a:fld>
            <a:endParaRPr lang="en-US" altLang="en-CH" sz="2400" b="1">
              <a:solidFill>
                <a:schemeClr val="bg2"/>
              </a:solidFill>
              <a:latin typeface="Montserrat SemiBold" panose="00000700000000000000" pitchFamily="2" charset="0"/>
              <a:cs typeface="Open Sans" panose="020B0606030504020204" pitchFamily="34" charset="0"/>
            </a:endParaRPr>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3296412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F8A3FF-36A7-8C5A-3436-890A6C85816E}"/>
              </a:ext>
            </a:extLst>
          </p:cNvPr>
          <p:cNvSpPr/>
          <p:nvPr userDrawn="1"/>
        </p:nvSpPr>
        <p:spPr>
          <a:xfrm rot="18900000">
            <a:off x="-4975225" y="2028825"/>
            <a:ext cx="17753013" cy="3779838"/>
          </a:xfrm>
          <a:prstGeom prst="rect">
            <a:avLst/>
          </a:prstGeom>
          <a:solidFill>
            <a:srgbClr val="011E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sp>
        <p:nvSpPr>
          <p:cNvPr id="3" name="Rectangle 2">
            <a:extLst>
              <a:ext uri="{FF2B5EF4-FFF2-40B4-BE49-F238E27FC236}">
                <a16:creationId xmlns:a16="http://schemas.microsoft.com/office/drawing/2014/main" id="{2A4B39A8-5600-F7C4-F640-E61D21BDFF43}"/>
              </a:ext>
            </a:extLst>
          </p:cNvPr>
          <p:cNvSpPr/>
          <p:nvPr userDrawn="1"/>
        </p:nvSpPr>
        <p:spPr>
          <a:xfrm rot="18900000">
            <a:off x="12734925" y="7086600"/>
            <a:ext cx="8323263" cy="411480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4" name="Picture 4" descr="A sign in the dark&#10;&#10;Description automatically generated">
            <a:extLst>
              <a:ext uri="{FF2B5EF4-FFF2-40B4-BE49-F238E27FC236}">
                <a16:creationId xmlns:a16="http://schemas.microsoft.com/office/drawing/2014/main" id="{10DDE77B-3FFF-8DE1-C4E3-23DDA8A69EB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665413" y="-7435850"/>
            <a:ext cx="20237451" cy="2023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DE0BA7EB-237B-E6D6-547A-681386C803F7}"/>
              </a:ext>
            </a:extLst>
          </p:cNvPr>
          <p:cNvSpPr/>
          <p:nvPr userDrawn="1"/>
        </p:nvSpPr>
        <p:spPr>
          <a:xfrm rot="18900000">
            <a:off x="-2493963" y="-546100"/>
            <a:ext cx="7580313" cy="3625850"/>
          </a:xfrm>
          <a:prstGeom prst="rect">
            <a:avLst/>
          </a:prstGeom>
          <a:solidFill>
            <a:schemeClr val="bg2">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pic>
        <p:nvPicPr>
          <p:cNvPr id="6" name="Picture 6" descr="A picture containing drawing&#10;&#10;Description automatically generated">
            <a:extLst>
              <a:ext uri="{FF2B5EF4-FFF2-40B4-BE49-F238E27FC236}">
                <a16:creationId xmlns:a16="http://schemas.microsoft.com/office/drawing/2014/main" id="{C36BD604-2916-067B-FEEE-BBB7C702B76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2746375" cy="268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a:extLst>
              <a:ext uri="{FF2B5EF4-FFF2-40B4-BE49-F238E27FC236}">
                <a16:creationId xmlns:a16="http://schemas.microsoft.com/office/drawing/2014/main" id="{2E18C761-1CCA-760D-DD46-EEBFF340E680}"/>
              </a:ext>
            </a:extLst>
          </p:cNvPr>
          <p:cNvSpPr txBox="1">
            <a:spLocks noChangeArrowheads="1"/>
          </p:cNvSpPr>
          <p:nvPr userDrawn="1"/>
        </p:nvSpPr>
        <p:spPr bwMode="auto">
          <a:xfrm>
            <a:off x="11942763" y="9037638"/>
            <a:ext cx="5199062" cy="4603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a:defRPr/>
            </a:pPr>
            <a:fld id="{26BFAA9E-D256-4AEF-A5BC-8F7DCFA16240}" type="datetime3">
              <a:rPr lang="en-US" altLang="en-CH" sz="2400" b="1" smtClean="0">
                <a:solidFill>
                  <a:srgbClr val="011E41"/>
                </a:solidFill>
                <a:latin typeface="Montserrat SemiBold" panose="00000700000000000000" pitchFamily="2" charset="0"/>
                <a:cs typeface="Open Sans" panose="020B0606030504020204" pitchFamily="34" charset="0"/>
              </a:rPr>
              <a:pPr algn="r">
                <a:defRPr/>
              </a:pPr>
              <a:t>8 September 2023</a:t>
            </a:fld>
            <a:endParaRPr lang="en-US" altLang="en-CH" sz="2400" b="1">
              <a:solidFill>
                <a:srgbClr val="011E41"/>
              </a:solidFill>
              <a:latin typeface="Montserrat SemiBold" panose="00000700000000000000" pitchFamily="2" charset="0"/>
              <a:cs typeface="Open Sans" panose="020B0606030504020204" pitchFamily="34" charset="0"/>
            </a:endParaRPr>
          </a:p>
        </p:txBody>
      </p:sp>
      <p:sp>
        <p:nvSpPr>
          <p:cNvPr id="9" name="Picture Placeholder 2"/>
          <p:cNvSpPr>
            <a:spLocks noGrp="1"/>
          </p:cNvSpPr>
          <p:nvPr>
            <p:ph type="pic" sz="quarter" idx="10"/>
          </p:nvPr>
        </p:nvSpPr>
        <p:spPr>
          <a:xfrm>
            <a:off x="0" y="0"/>
            <a:ext cx="18288000" cy="10288588"/>
          </a:xfrm>
          <a:prstGeom prst="rect">
            <a:avLst/>
          </a:prstGeom>
          <a:solidFill>
            <a:schemeClr val="bg1">
              <a:lumMod val="85000"/>
              <a:alpha val="12000"/>
            </a:schemeClr>
          </a:solidFill>
          <a:ln>
            <a:noFill/>
          </a:ln>
          <a:effectLst/>
        </p:spPr>
        <p:txBody>
          <a:bodyPr vert="horz" wrap="square" lIns="91440" tIns="45720" rIns="91440" bIns="45720" numCol="1" anchor="t" anchorCtr="0" compatLnSpc="1">
            <a:prstTxWarp prst="textNoShape">
              <a:avLst/>
            </a:prstTxWarp>
          </a:bodyPr>
          <a:lstStyle>
            <a:lvl1pPr>
              <a:defRPr lang="en-US" sz="100"/>
            </a:lvl1pPr>
          </a:lstStyle>
          <a:p>
            <a:pPr lvl="0"/>
            <a:endParaRPr lang="en-US" noProof="0"/>
          </a:p>
        </p:txBody>
      </p:sp>
      <p:sp>
        <p:nvSpPr>
          <p:cNvPr id="20" name="Title 4"/>
          <p:cNvSpPr>
            <a:spLocks noGrp="1"/>
          </p:cNvSpPr>
          <p:nvPr>
            <p:ph type="title"/>
          </p:nvPr>
        </p:nvSpPr>
        <p:spPr>
          <a:xfrm>
            <a:off x="6974958" y="5805497"/>
            <a:ext cx="10167255" cy="2490076"/>
          </a:xfrm>
          <a:prstGeom prst="rect">
            <a:avLst/>
          </a:prstGeom>
        </p:spPr>
        <p:txBody>
          <a:bodyPr/>
          <a:lstStyle>
            <a:lvl1pPr algn="r">
              <a:lnSpc>
                <a:spcPct val="80000"/>
              </a:lnSpc>
              <a:defRPr sz="6600" b="1" i="0" spc="0">
                <a:solidFill>
                  <a:srgbClr val="F5333F"/>
                </a:solidFill>
                <a:latin typeface="Montserrat" pitchFamily="2" charset="77"/>
              </a:defRPr>
            </a:lvl1pPr>
          </a:lstStyle>
          <a:p>
            <a:r>
              <a:rPr lang="en-US"/>
              <a:t>Click to edit Master title style</a:t>
            </a:r>
            <a:endParaRPr lang="en-US" dirty="0"/>
          </a:p>
        </p:txBody>
      </p:sp>
    </p:spTree>
    <p:extLst>
      <p:ext uri="{BB962C8B-B14F-4D97-AF65-F5344CB8AC3E}">
        <p14:creationId xmlns:p14="http://schemas.microsoft.com/office/powerpoint/2010/main" val="61959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16="http://schemas.microsoft.com/office/drawing/2014/main"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MSIPCMContentMarking" descr="{&quot;HashCode&quot;:-45436510,&quot;Placement&quot;:&quot;Footer&quot;,&quot;Top&quot;:789.467957,&quot;Left&quot;:0.0,&quot;SlideWidth&quot;:1440,&quot;SlideHeight&quot;:810}">
            <a:extLst>
              <a:ext uri="{FF2B5EF4-FFF2-40B4-BE49-F238E27FC236}">
                <a16:creationId xmlns:a16="http://schemas.microsoft.com/office/drawing/2014/main" id="{EF51143D-17FC-6379-78DF-B9BF1E0D4FD1}"/>
              </a:ext>
            </a:extLst>
          </p:cNvPr>
          <p:cNvSpPr txBox="1">
            <a:spLocks noChangeArrowheads="1"/>
          </p:cNvSpPr>
          <p:nvPr userDrawn="1"/>
        </p:nvSpPr>
        <p:spPr bwMode="auto">
          <a:xfrm>
            <a:off x="0" y="10026650"/>
            <a:ext cx="581025" cy="261938"/>
          </a:xfrm>
          <a:prstGeom prst="rect">
            <a:avLst/>
          </a:prstGeom>
          <a:noFill/>
          <a:ln>
            <a:noFill/>
          </a:ln>
        </p:spPr>
        <p:txBody>
          <a:bodyPr lIns="0" tIns="0" rIns="0" bIns="0"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defRPr/>
            </a:pPr>
            <a:r>
              <a:rPr lang="en-US" altLang="en-CH" sz="1000">
                <a:solidFill>
                  <a:srgbClr val="000000"/>
                </a:solidFill>
              </a:rPr>
              <a:t>عام</a:t>
            </a:r>
            <a:endParaRPr lang="en-CH" altLang="en-CH" sz="1000">
              <a:solidFill>
                <a:srgbClr val="000000"/>
              </a:solidFill>
            </a:endParaRPr>
          </a:p>
        </p:txBody>
      </p:sp>
    </p:spTree>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56" r:id="rId5"/>
    <p:sldLayoutId id="2147484962" r:id="rId6"/>
    <p:sldLayoutId id="2147484963" r:id="rId7"/>
    <p:sldLayoutId id="2147484964" r:id="rId8"/>
    <p:sldLayoutId id="2147484965" r:id="rId9"/>
    <p:sldLayoutId id="2147484957" r:id="rId10"/>
    <p:sldLayoutId id="2147484966" r:id="rId11"/>
    <p:sldLayoutId id="2147484967" r:id="rId12"/>
    <p:sldLayoutId id="2147484968" r:id="rId13"/>
    <p:sldLayoutId id="2147484969" r:id="rId14"/>
    <p:sldLayoutId id="2147484970" r:id="rId15"/>
    <p:sldLayoutId id="2147484971" r:id="rId16"/>
    <p:sldLayoutId id="2147484972" r:id="rId17"/>
    <p:sldLayoutId id="2147484973" r:id="rId18"/>
    <p:sldLayoutId id="2147484974" r:id="rId19"/>
    <p:sldLayoutId id="2147484975" r:id="rId20"/>
    <p:sldLayoutId id="2147484976" r:id="rId21"/>
    <p:sldLayoutId id="2147484977" r:id="rId22"/>
    <p:sldLayoutId id="2147484978" r:id="rId23"/>
    <p:sldLayoutId id="2147484979" r:id="rId24"/>
    <p:sldLayoutId id="2147484980" r:id="rId25"/>
    <p:sldLayoutId id="2147484981" r:id="rId26"/>
    <p:sldLayoutId id="2147484982" r:id="rId27"/>
    <p:sldLayoutId id="2147484983" r:id="rId28"/>
    <p:sldLayoutId id="2147484984" r:id="rId29"/>
    <p:sldLayoutId id="2147484985" r:id="rId30"/>
    <p:sldLayoutId id="2147484986" r:id="rId31"/>
    <p:sldLayoutId id="2147484987" r:id="rId32"/>
    <p:sldLayoutId id="2147484988" r:id="rId33"/>
    <p:sldLayoutId id="2147484989" r:id="rId34"/>
    <p:sldLayoutId id="2147484990" r:id="rId35"/>
    <p:sldLayoutId id="2147484991" r:id="rId36"/>
    <p:sldLayoutId id="2147484992" r:id="rId37"/>
    <p:sldLayoutId id="2147484993" r:id="rId38"/>
    <p:sldLayoutId id="2147484994" r:id="rId39"/>
    <p:sldLayoutId id="2147484995" r:id="rId40"/>
  </p:sldLayoutIdLst>
  <p:hf sldNum="0" hdr="0" ftr="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hyperlink" Target="https://cash-hub.org/resources/cash-and-social-protection/"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39.png"/><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emf"/><Relationship Id="rId4" Type="http://schemas.openxmlformats.org/officeDocument/2006/relationships/oleObject" Target="../embeddings/Microsoft_Excel_Chart.xls"/></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45.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56.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55.svg"/><Relationship Id="rId2" Type="http://schemas.openxmlformats.org/officeDocument/2006/relationships/notesSlide" Target="../notesSlides/notesSlide20.xml"/><Relationship Id="rId16" Type="http://schemas.openxmlformats.org/officeDocument/2006/relationships/image" Target="../media/image59.svg"/><Relationship Id="rId1" Type="http://schemas.openxmlformats.org/officeDocument/2006/relationships/slideLayout" Target="../slideLayouts/slideLayout3.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svg"/></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png"/><Relationship Id="rId7" Type="http://schemas.openxmlformats.org/officeDocument/2006/relationships/image" Target="../media/image63.sv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60.png"/><Relationship Id="rId9" Type="http://schemas.openxmlformats.org/officeDocument/2006/relationships/image" Target="../media/image65.PNG"/></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hyperlink" Target="https://cash-hub.org/" TargetMode="External"/><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cash-hub.org/guidance-and-tools/programme-guidance/" TargetMode="External"/><Relationship Id="rId5" Type="http://schemas.openxmlformats.org/officeDocument/2006/relationships/image" Target="../media/image72.png"/><Relationship Id="rId4"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5.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6.png"/><Relationship Id="rId7"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6.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89.png"/><Relationship Id="rId11" Type="http://schemas.openxmlformats.org/officeDocument/2006/relationships/image" Target="../media/image94.png"/><Relationship Id="rId5" Type="http://schemas.openxmlformats.org/officeDocument/2006/relationships/image" Target="../media/image88.png"/><Relationship Id="rId10" Type="http://schemas.openxmlformats.org/officeDocument/2006/relationships/image" Target="../media/image93.png"/><Relationship Id="rId4" Type="http://schemas.openxmlformats.org/officeDocument/2006/relationships/image" Target="../media/image87.png"/><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file:///C:\Users\Moosa.SHIFAZ\Downloads\10%20things%20you%20should%20know%20about%20cash%20transfers_1080p.mp4" TargetMode="External"/><Relationship Id="rId1" Type="http://schemas.microsoft.com/office/2007/relationships/media" Target="file:///C:\Users\Moosa.SHIFAZ\Downloads\10%20things%20you%20should%20know%20about%20cash%20transfers_1080p.mp4" TargetMode="External"/><Relationship Id="rId6" Type="http://schemas.openxmlformats.org/officeDocument/2006/relationships/image" Target="../media/image6.png"/><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3.xml"/><Relationship Id="rId5" Type="http://schemas.openxmlformats.org/officeDocument/2006/relationships/image" Target="../media/image96.png"/><Relationship Id="rId4" Type="http://schemas.openxmlformats.org/officeDocument/2006/relationships/oleObject" Target="../embeddings/oleObject1.bin"/></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8.png"/></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emf"/><Relationship Id="rId5" Type="http://schemas.openxmlformats.org/officeDocument/2006/relationships/image" Target="../media/image14.emf"/><Relationship Id="rId10" Type="http://schemas.openxmlformats.org/officeDocument/2006/relationships/image" Target="../media/image6.png"/><Relationship Id="rId4" Type="http://schemas.openxmlformats.org/officeDocument/2006/relationships/image" Target="../media/image13.emf"/><Relationship Id="rId9" Type="http://schemas.openxmlformats.org/officeDocument/2006/relationships/image" Target="../media/image18.emf"/></Relationships>
</file>

<file path=ppt/slides/slide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76D5A3E3-BD04-D7F8-C033-6EB28B5BC9BE}"/>
              </a:ext>
            </a:extLst>
          </p:cNvPr>
          <p:cNvSpPr txBox="1">
            <a:spLocks noChangeArrowheads="1"/>
          </p:cNvSpPr>
          <p:nvPr/>
        </p:nvSpPr>
        <p:spPr bwMode="auto">
          <a:xfrm>
            <a:off x="897372" y="3993639"/>
            <a:ext cx="16493255" cy="3600986"/>
          </a:xfrm>
          <a:prstGeom prst="rect">
            <a:avLst/>
          </a:prstGeom>
          <a:solidFill>
            <a:schemeClr val="tx2">
              <a:lumMod val="7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ctr" rtl="1">
              <a:spcAft>
                <a:spcPts val="1800"/>
              </a:spcAft>
              <a:defRPr/>
            </a:pPr>
            <a:r>
              <a:rPr lang="ar" altLang="en-CH" sz="6600" b="1" dirty="0">
                <a:ln>
                  <a:solidFill>
                    <a:schemeClr val="accent1"/>
                  </a:solidFill>
                </a:ln>
                <a:solidFill>
                  <a:schemeClr val="bg2"/>
                </a:solidFill>
                <a:latin typeface="Simplified Arabic" panose="00000500000000000000" pitchFamily="2" charset="0"/>
                <a:ea typeface="Simplified Arabic"/>
                <a:cs typeface="Simplified Arabic"/>
              </a:rPr>
              <a:t>المساعدة النقدية والقسائم (CVA)</a:t>
            </a:r>
            <a:br>
              <a:rPr lang="ar" altLang="en-CH" sz="6600" b="1" dirty="0">
                <a:ln>
                  <a:solidFill>
                    <a:schemeClr val="accent1"/>
                  </a:solidFill>
                </a:ln>
                <a:solidFill>
                  <a:schemeClr val="bg2"/>
                </a:solidFill>
                <a:latin typeface="Simplified Arabic" panose="00000500000000000000" pitchFamily="2" charset="0"/>
                <a:ea typeface="Simplified Arabic"/>
                <a:cs typeface="Simplified Arabic"/>
              </a:rPr>
            </a:br>
            <a:r>
              <a:rPr lang="ar" altLang="en-CH" sz="6600" b="1" dirty="0">
                <a:ln>
                  <a:solidFill>
                    <a:schemeClr val="accent1"/>
                  </a:solidFill>
                </a:ln>
                <a:solidFill>
                  <a:schemeClr val="bg2"/>
                </a:solidFill>
                <a:latin typeface="Simplified Arabic" panose="00000500000000000000" pitchFamily="2" charset="0"/>
                <a:ea typeface="Simplified Arabic"/>
                <a:cs typeface="Simplified Arabic"/>
              </a:rPr>
              <a:t>عرض توعوي</a:t>
            </a:r>
            <a:br>
              <a:rPr lang="ar" altLang="en-CH" sz="6600" b="1" dirty="0">
                <a:ln>
                  <a:solidFill>
                    <a:schemeClr val="accent1"/>
                  </a:solidFill>
                </a:ln>
                <a:solidFill>
                  <a:schemeClr val="bg2"/>
                </a:solidFill>
                <a:latin typeface="Simplified Arabic" panose="00000500000000000000" pitchFamily="2" charset="0"/>
                <a:ea typeface="Simplified Arabic"/>
                <a:cs typeface="Simplified Arabic"/>
              </a:rPr>
            </a:br>
            <a:r>
              <a:rPr lang="ar" altLang="en-CH" sz="4800" dirty="0">
                <a:ln>
                  <a:solidFill>
                    <a:schemeClr val="accent1"/>
                  </a:solidFill>
                </a:ln>
                <a:solidFill>
                  <a:schemeClr val="bg2"/>
                </a:solidFill>
                <a:latin typeface="Simplified Arabic" panose="00000500000000000000" pitchFamily="2" charset="0"/>
                <a:ea typeface="Simplified Arabic"/>
                <a:cs typeface="Simplified Arabic"/>
              </a:rPr>
              <a:t>(المكان)</a:t>
            </a:r>
            <a:br>
              <a:rPr lang="ar" altLang="en-CH" sz="4800" dirty="0">
                <a:ln>
                  <a:solidFill>
                    <a:schemeClr val="accent1"/>
                  </a:solidFill>
                </a:ln>
                <a:solidFill>
                  <a:schemeClr val="bg2"/>
                </a:solidFill>
                <a:latin typeface="Simplified Arabic" panose="00000500000000000000" pitchFamily="2" charset="0"/>
                <a:ea typeface="Simplified Arabic"/>
                <a:cs typeface="Simplified Arabic"/>
              </a:rPr>
            </a:br>
            <a:r>
              <a:rPr lang="ar" altLang="en-CH" sz="4800" dirty="0">
                <a:ln>
                  <a:solidFill>
                    <a:schemeClr val="accent1"/>
                  </a:solidFill>
                </a:ln>
                <a:solidFill>
                  <a:schemeClr val="bg2"/>
                </a:solidFill>
                <a:latin typeface="Simplified Arabic" panose="00000500000000000000" pitchFamily="2" charset="0"/>
                <a:ea typeface="Simplified Arabic"/>
                <a:cs typeface="Simplified Arabic"/>
              </a:rPr>
              <a:t>(التاريخ)</a:t>
            </a:r>
            <a:endParaRPr lang="en-US" altLang="en-CH" sz="4400" b="1" dirty="0">
              <a:ln>
                <a:solidFill>
                  <a:schemeClr val="accent1"/>
                </a:solidFill>
              </a:ln>
              <a:solidFill>
                <a:schemeClr val="bg2"/>
              </a:solidFill>
              <a:latin typeface="Simplified Arabic" panose="00000500000000000000" pitchFamily="2" charset="0"/>
              <a:cs typeface="Simplified Arabic" panose="020B0606030504020204" pitchFamily="34" charset="0"/>
            </a:endParaRPr>
          </a:p>
        </p:txBody>
      </p:sp>
      <p:pic>
        <p:nvPicPr>
          <p:cNvPr id="43011" name="Picture 7" descr="A red cross on a black background&#10;&#10;Description automatically generated">
            <a:extLst>
              <a:ext uri="{FF2B5EF4-FFF2-40B4-BE49-F238E27FC236}">
                <a16:creationId xmlns:a16="http://schemas.microsoft.com/office/drawing/2014/main" id="{54C46F49-4D00-5464-42F4-790E05A46CC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96938" y="633413"/>
            <a:ext cx="982662" cy="12684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6">
            <a:extLst>
              <a:ext uri="{FF2B5EF4-FFF2-40B4-BE49-F238E27FC236}">
                <a16:creationId xmlns:a16="http://schemas.microsoft.com/office/drawing/2014/main" id="{31336D32-20E3-D68B-7390-5BA31A24241B}"/>
              </a:ext>
            </a:extLst>
          </p:cNvPr>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المخاطر المتوقعة لـ CVA</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57347" name="TextBox 4">
            <a:extLst>
              <a:ext uri="{FF2B5EF4-FFF2-40B4-BE49-F238E27FC236}">
                <a16:creationId xmlns:a16="http://schemas.microsoft.com/office/drawing/2014/main" id="{28AA1C05-488B-30CA-BAF1-964105496913}"/>
              </a:ext>
            </a:extLst>
          </p:cNvPr>
          <p:cNvSpPr txBox="1">
            <a:spLocks noChangeArrowheads="1"/>
          </p:cNvSpPr>
          <p:nvPr/>
        </p:nvSpPr>
        <p:spPr bwMode="auto">
          <a:xfrm>
            <a:off x="703263" y="1873250"/>
            <a:ext cx="9574212" cy="715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4800" b="1">
                <a:solidFill>
                  <a:srgbClr val="011E41"/>
                </a:solidFill>
                <a:latin typeface="Simplified Arabic" panose="00000500000000000000" pitchFamily="2" charset="0"/>
                <a:cs typeface="Simplified Arabic" panose="020B0606030504020204" pitchFamily="34" charset="0"/>
              </a:rPr>
              <a:t>الاختلاس/الاحتيال</a:t>
            </a:r>
          </a:p>
          <a:p>
            <a:pPr algn="r" rtl="1">
              <a:spcAft>
                <a:spcPts val="1800"/>
              </a:spcAft>
              <a:buFont typeface="Arial" panose="020B0604020202020204" pitchFamily="34" charset="0"/>
              <a:buChar char="•"/>
            </a:pPr>
            <a:r>
              <a:rPr lang="ar" altLang="en-CH" sz="4800" b="1">
                <a:solidFill>
                  <a:srgbClr val="011E41"/>
                </a:solidFill>
                <a:latin typeface="Simplified Arabic" panose="00000500000000000000" pitchFamily="2" charset="0"/>
                <a:cs typeface="Simplified Arabic" panose="020B0606030504020204" pitchFamily="34" charset="0"/>
              </a:rPr>
              <a:t>الأمن </a:t>
            </a:r>
          </a:p>
          <a:p>
            <a:pPr algn="r" rtl="1">
              <a:spcAft>
                <a:spcPts val="1800"/>
              </a:spcAft>
              <a:buFont typeface="Arial" panose="020B0604020202020204" pitchFamily="34" charset="0"/>
              <a:buChar char="•"/>
            </a:pPr>
            <a:r>
              <a:rPr lang="ar" altLang="en-CH" sz="4800" b="1">
                <a:solidFill>
                  <a:srgbClr val="011E41"/>
                </a:solidFill>
                <a:latin typeface="Simplified Arabic" panose="00000500000000000000" pitchFamily="2" charset="0"/>
                <a:cs typeface="Simplified Arabic" panose="020B0606030504020204" pitchFamily="34" charset="0"/>
              </a:rPr>
              <a:t>الحماية الرقمية وحماية البيانات</a:t>
            </a:r>
          </a:p>
          <a:p>
            <a:pPr algn="r" rtl="1">
              <a:spcAft>
                <a:spcPts val="1800"/>
              </a:spcAft>
              <a:buFont typeface="Arial" panose="020B0604020202020204" pitchFamily="34" charset="0"/>
              <a:buChar char="•"/>
            </a:pPr>
            <a:r>
              <a:rPr lang="ar" altLang="en-CH" sz="4800" b="1">
                <a:solidFill>
                  <a:srgbClr val="011E41"/>
                </a:solidFill>
                <a:latin typeface="Simplified Arabic" panose="00000500000000000000" pitchFamily="2" charset="0"/>
                <a:cs typeface="Simplified Arabic" panose="020B0606030504020204" pitchFamily="34" charset="0"/>
              </a:rPr>
              <a:t>مخاطر الحماية </a:t>
            </a:r>
            <a:r>
              <a:rPr lang="ar" altLang="en-CH" sz="4800" b="1">
                <a:solidFill>
                  <a:srgbClr val="011E41"/>
                </a:solidFill>
                <a:latin typeface="Simplified Arabic" panose="00000500000000000000" pitchFamily="2" charset="0"/>
                <a:cs typeface="Simplified Arabic" panose="020B0606030504020204" pitchFamily="34" charset="0"/>
              </a:rPr>
              <a:t>للمجتمع المتضرر</a:t>
            </a:r>
            <a:endParaRPr lang="en-US" altLang="en-CH" sz="4800" b="1">
              <a:solidFill>
                <a:srgbClr val="011E41"/>
              </a:solidFill>
              <a:latin typeface="Simplified Arabic" panose="00000500000000000000" pitchFamily="2" charset="0"/>
              <a:cs typeface="Simplified Arabic" panose="020B0606030504020204" pitchFamily="34" charset="0"/>
            </a:endParaRPr>
          </a:p>
          <a:p>
            <a:pPr algn="r" rtl="1">
              <a:spcAft>
                <a:spcPts val="1800"/>
              </a:spcAft>
              <a:buFont typeface="Arial" panose="020B0604020202020204" pitchFamily="34" charset="0"/>
              <a:buChar char="•"/>
            </a:pPr>
            <a:r>
              <a:rPr lang="ar" altLang="en-CH" sz="4800" b="1">
                <a:solidFill>
                  <a:srgbClr val="011E41"/>
                </a:solidFill>
                <a:latin typeface="Simplified Arabic" panose="00000500000000000000" pitchFamily="2" charset="0"/>
                <a:cs typeface="Simplified Arabic" panose="020B0606030504020204" pitchFamily="34" charset="0"/>
              </a:rPr>
              <a:t>عدم تحقيق نتائج القطاع</a:t>
            </a:r>
          </a:p>
          <a:p>
            <a:pPr algn="r" rtl="1">
              <a:spcAft>
                <a:spcPts val="1800"/>
              </a:spcAft>
              <a:buFont typeface="Arial" panose="020B0604020202020204" pitchFamily="34" charset="0"/>
              <a:buChar char="•"/>
            </a:pPr>
            <a:r>
              <a:rPr lang="ar" altLang="en-CH" sz="4800" b="1">
                <a:solidFill>
                  <a:srgbClr val="011E41"/>
                </a:solidFill>
                <a:latin typeface="Simplified Arabic" panose="00000500000000000000" pitchFamily="2" charset="0"/>
                <a:cs typeface="Simplified Arabic" panose="020B0606030504020204" pitchFamily="34" charset="0"/>
              </a:rPr>
              <a:t>استعداد المانحين/المنظمات غير الحكومية للمخاطرة</a:t>
            </a:r>
          </a:p>
        </p:txBody>
      </p:sp>
      <p:pic>
        <p:nvPicPr>
          <p:cNvPr id="6" name="Picture 2" descr="d:\Users\IntUser\Desktop\bibliotheque images\images\souris casque.jpg">
            <a:extLst>
              <a:ext uri="{FF2B5EF4-FFF2-40B4-BE49-F238E27FC236}">
                <a16:creationId xmlns:a16="http://schemas.microsoft.com/office/drawing/2014/main" id="{8656EFA0-3390-0609-E70D-5B22CF46F563}"/>
              </a:ext>
            </a:extLst>
          </p:cNvPr>
          <p:cNvPicPr>
            <a:picLocks noChangeAspect="1" noChangeArrowheads="1"/>
          </p:cNvPicPr>
          <p:nvPr/>
        </p:nvPicPr>
        <p:blipFill>
          <a:blip r:embed="rId3"/>
          <a:srcRect/>
          <a:stretch>
            <a:fillRect/>
          </a:stretch>
        </p:blipFill>
        <p:spPr bwMode="auto">
          <a:xfrm>
            <a:off x="11623675" y="6269038"/>
            <a:ext cx="5105400" cy="3251200"/>
          </a:xfrm>
          <a:prstGeom prst="rect">
            <a:avLst/>
          </a:prstGeom>
          <a:ln>
            <a:noFill/>
          </a:ln>
          <a:effectLst>
            <a:outerShdw blurRad="292100" dist="139700" dir="2700000" algn="tl" rotWithShape="0">
              <a:srgbClr val="333333">
                <a:alpha val="65000"/>
              </a:srgbClr>
            </a:outerShdw>
          </a:effectLst>
        </p:spPr>
      </p:pic>
      <p:pic>
        <p:nvPicPr>
          <p:cNvPr id="8" name="Picture 3" descr="C:\Users\Marion\Desktop\Different-Career-Routes.jpg">
            <a:extLst>
              <a:ext uri="{FF2B5EF4-FFF2-40B4-BE49-F238E27FC236}">
                <a16:creationId xmlns:a16="http://schemas.microsoft.com/office/drawing/2014/main" id="{B000ABEA-D343-4BE3-A4FC-18F4AA04CBA7}"/>
              </a:ext>
            </a:extLst>
          </p:cNvPr>
          <p:cNvPicPr>
            <a:picLocks noChangeAspect="1" noChangeArrowheads="1"/>
          </p:cNvPicPr>
          <p:nvPr/>
        </p:nvPicPr>
        <p:blipFill>
          <a:blip r:embed="rId4"/>
          <a:srcRect/>
          <a:stretch>
            <a:fillRect/>
          </a:stretch>
        </p:blipFill>
        <p:spPr bwMode="auto">
          <a:xfrm>
            <a:off x="11620500" y="2405063"/>
            <a:ext cx="5067300" cy="3729037"/>
          </a:xfrm>
          <a:prstGeom prst="rect">
            <a:avLst/>
          </a:prstGeom>
          <a:ln>
            <a:noFill/>
          </a:ln>
          <a:effectLst>
            <a:outerShdw blurRad="292100" dist="139700" dir="2700000" algn="tl" rotWithShape="0">
              <a:srgbClr val="333333">
                <a:alpha val="65000"/>
              </a:srgbClr>
            </a:outerShdw>
          </a:effectLst>
        </p:spPr>
      </p:pic>
      <p:pic>
        <p:nvPicPr>
          <p:cNvPr id="57350" name="Picture 1" descr="A red cross on a black background&#10;&#10;Description automatically generated">
            <a:extLst>
              <a:ext uri="{FF2B5EF4-FFF2-40B4-BE49-F238E27FC236}">
                <a16:creationId xmlns:a16="http://schemas.microsoft.com/office/drawing/2014/main" id="{57E10588-FDF8-7880-5E96-7EABB2F336CC}"/>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64BA3F46-C5D6-3AE1-BD68-BCEEE3D50CBE}"/>
              </a:ext>
            </a:extLst>
          </p:cNvPr>
          <p:cNvSpPr txBox="1">
            <a:spLocks noChangeArrowheads="1"/>
          </p:cNvSpPr>
          <p:nvPr/>
        </p:nvSpPr>
        <p:spPr bwMode="auto">
          <a:xfrm>
            <a:off x="2338466" y="7344947"/>
            <a:ext cx="14963672" cy="1938992"/>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l" rtl="1">
              <a:spcAft>
                <a:spcPts val="1800"/>
              </a:spcAft>
              <a:defRPr/>
            </a:pPr>
            <a:r>
              <a:rPr lang="ar" sz="6000" b="1" dirty="0">
                <a:ln>
                  <a:solidFill>
                    <a:schemeClr val="accent1"/>
                  </a:solidFill>
                </a:ln>
                <a:solidFill>
                  <a:schemeClr val="bg2">
                    <a:lumMod val="95000"/>
                  </a:schemeClr>
                </a:solidFill>
                <a:latin typeface="Simplified Arabic" panose="00000500000000000000" pitchFamily="2" charset="0"/>
              </a:rPr>
              <a:t>الاتجاهات الحالية في مجال التقييم الائتماني (CVA) والبيئة الخارجية</a:t>
            </a:r>
            <a:endParaRPr lang="en-US" altLang="en-CH" sz="2000" b="1" dirty="0">
              <a:ln>
                <a:solidFill>
                  <a:schemeClr val="accent1"/>
                </a:solidFill>
              </a:ln>
              <a:solidFill>
                <a:schemeClr val="accent3"/>
              </a:solidFill>
              <a:latin typeface="Simplified Arabic" panose="00000500000000000000" pitchFamily="2" charset="0"/>
              <a:cs typeface="Simplified Arabic" panose="020B0606030504020204" pitchFamily="34" charset="0"/>
            </a:endParaRPr>
          </a:p>
        </p:txBody>
      </p:sp>
      <p:pic>
        <p:nvPicPr>
          <p:cNvPr id="59395" name="Picture 7" descr="A red cross on a black background&#10;&#10;Description automatically generated">
            <a:extLst>
              <a:ext uri="{FF2B5EF4-FFF2-40B4-BE49-F238E27FC236}">
                <a16:creationId xmlns:a16="http://schemas.microsoft.com/office/drawing/2014/main" id="{4A45A53C-2CCF-D24B-7C03-A366E30B7EC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6">
            <a:extLst>
              <a:ext uri="{FF2B5EF4-FFF2-40B4-BE49-F238E27FC236}">
                <a16:creationId xmlns:a16="http://schemas.microsoft.com/office/drawing/2014/main" id="{7394A346-02BF-B550-ECB9-695E329B5A6E}"/>
              </a:ext>
            </a:extLst>
          </p:cNvPr>
          <p:cNvSpPr txBox="1">
            <a:spLocks noChangeArrowheads="1"/>
          </p:cNvSpPr>
          <p:nvPr/>
        </p:nvSpPr>
        <p:spPr bwMode="auto">
          <a:xfrm>
            <a:off x="703263" y="768350"/>
            <a:ext cx="7872412"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حالة النقد في العالم (2020)</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grpSp>
        <p:nvGrpSpPr>
          <p:cNvPr id="60419" name="Group 10">
            <a:extLst>
              <a:ext uri="{FF2B5EF4-FFF2-40B4-BE49-F238E27FC236}">
                <a16:creationId xmlns:a16="http://schemas.microsoft.com/office/drawing/2014/main" id="{E23EC74E-FF30-6DEB-F30E-888E1EBD9578}"/>
              </a:ext>
            </a:extLst>
          </p:cNvPr>
          <p:cNvGrpSpPr>
            <a:grpSpLocks/>
          </p:cNvGrpSpPr>
          <p:nvPr/>
        </p:nvGrpSpPr>
        <p:grpSpPr bwMode="auto">
          <a:xfrm>
            <a:off x="1398588" y="2143125"/>
            <a:ext cx="15132050" cy="7958138"/>
            <a:chOff x="5030328" y="3128169"/>
            <a:chExt cx="7924800" cy="4046538"/>
          </a:xfrm>
        </p:grpSpPr>
        <p:pic>
          <p:nvPicPr>
            <p:cNvPr id="60421" name="Content Placeholder 7" descr="Screenshot 2021-06-27 at 17.08.21.jpg">
              <a:extLst>
                <a:ext uri="{FF2B5EF4-FFF2-40B4-BE49-F238E27FC236}">
                  <a16:creationId xmlns:a16="http://schemas.microsoft.com/office/drawing/2014/main" id="{7FE27A2C-8AE3-94CD-34DA-25DD50016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0" b="1468"/>
            <a:stretch>
              <a:fillRect/>
            </a:stretch>
          </p:blipFill>
          <p:spPr bwMode="auto">
            <a:xfrm>
              <a:off x="7598903" y="3239294"/>
              <a:ext cx="5356225"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8" descr="Screenshot 2021-06-27 at 17.26.07.png">
              <a:extLst>
                <a:ext uri="{FF2B5EF4-FFF2-40B4-BE49-F238E27FC236}">
                  <a16:creationId xmlns:a16="http://schemas.microsoft.com/office/drawing/2014/main" id="{88692A0B-59F4-87B3-5777-F644439CD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328" y="5144294"/>
              <a:ext cx="25146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9" descr="Screenshot 2021-06-27 at 17.25.58.png">
              <a:extLst>
                <a:ext uri="{FF2B5EF4-FFF2-40B4-BE49-F238E27FC236}">
                  <a16:creationId xmlns:a16="http://schemas.microsoft.com/office/drawing/2014/main" id="{C748C07D-2BEF-7C3A-172B-C963D408DB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0328" y="3128169"/>
              <a:ext cx="248761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0420" name="Picture 1" descr="A red cross on a black background&#10;&#10;Description automatically generated">
            <a:extLst>
              <a:ext uri="{FF2B5EF4-FFF2-40B4-BE49-F238E27FC236}">
                <a16:creationId xmlns:a16="http://schemas.microsoft.com/office/drawing/2014/main" id="{BDE6D201-6B73-2BF9-E5FC-03A16DAA189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6">
            <a:extLst>
              <a:ext uri="{FF2B5EF4-FFF2-40B4-BE49-F238E27FC236}">
                <a16:creationId xmlns:a16="http://schemas.microsoft.com/office/drawing/2014/main" id="{92B2F1ED-A4FE-1241-D0AC-7AD352E4A66A}"/>
              </a:ext>
            </a:extLst>
          </p:cNvPr>
          <p:cNvSpPr txBox="1">
            <a:spLocks noChangeArrowheads="1"/>
          </p:cNvSpPr>
          <p:nvPr/>
        </p:nvSpPr>
        <p:spPr bwMode="auto">
          <a:xfrm>
            <a:off x="703263" y="768350"/>
            <a:ext cx="125396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ماذا يفعل الآخرون؟</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64515" name="TextBox 4">
            <a:extLst>
              <a:ext uri="{FF2B5EF4-FFF2-40B4-BE49-F238E27FC236}">
                <a16:creationId xmlns:a16="http://schemas.microsoft.com/office/drawing/2014/main" id="{F3236697-8366-CBD3-278A-EEE7EDD341B8}"/>
              </a:ext>
            </a:extLst>
          </p:cNvPr>
          <p:cNvSpPr txBox="1">
            <a:spLocks noChangeArrowheads="1"/>
          </p:cNvSpPr>
          <p:nvPr/>
        </p:nvSpPr>
        <p:spPr bwMode="auto">
          <a:xfrm>
            <a:off x="703263" y="1873250"/>
            <a:ext cx="17038637" cy="489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3600" b="1">
                <a:solidFill>
                  <a:srgbClr val="011E41"/>
                </a:solidFill>
                <a:latin typeface="Simplified Arabic" panose="00000500000000000000" pitchFamily="2" charset="0"/>
                <a:cs typeface="Simplified Arabic" panose="020B0606030504020204" pitchFamily="34" charset="0"/>
              </a:rPr>
              <a:t>CALP</a:t>
            </a:r>
          </a:p>
          <a:p>
            <a:pPr algn="r" rtl="1">
              <a:spcAft>
                <a:spcPts val="1800"/>
              </a:spcAft>
              <a:buFont typeface="Arial" panose="020B0604020202020204" pitchFamily="34" charset="0"/>
              <a:buChar char="•"/>
            </a:pPr>
            <a:r>
              <a:rPr lang="ar" altLang="en-CH" sz="3600" b="1">
                <a:solidFill>
                  <a:srgbClr val="011E41"/>
                </a:solidFill>
                <a:latin typeface="Simplified Arabic" panose="00000500000000000000" pitchFamily="2" charset="0"/>
                <a:cs typeface="Simplified Arabic" panose="020B0606030504020204" pitchFamily="34" charset="0"/>
              </a:rPr>
              <a:t>الصفقة الكبرى</a:t>
            </a:r>
          </a:p>
          <a:p>
            <a:pPr algn="r" rtl="1">
              <a:spcAft>
                <a:spcPts val="1800"/>
              </a:spcAft>
              <a:buFont typeface="Arial" panose="020B0604020202020204" pitchFamily="34" charset="0"/>
              <a:buChar char="•"/>
            </a:pPr>
            <a:r>
              <a:rPr lang="ar" altLang="en-CH" sz="3600" b="1">
                <a:solidFill>
                  <a:srgbClr val="011E41"/>
                </a:solidFill>
                <a:latin typeface="Simplified Arabic" panose="00000500000000000000" pitchFamily="2" charset="0"/>
                <a:cs typeface="Simplified Arabic" panose="020B0606030504020204" pitchFamily="34" charset="0"/>
              </a:rPr>
              <a:t>الأمم المتحدة (برنامج الأغذية العالمي، المفوضية السامية للأمم المتحدة لشؤون اللاجئين، ومنظمة الأمم المتحدة للطفولة) زادت بشكل كبير من حجم CVA</a:t>
            </a:r>
          </a:p>
          <a:p>
            <a:pPr algn="r" rtl="1">
              <a:spcAft>
                <a:spcPts val="1800"/>
              </a:spcAft>
              <a:buFont typeface="Arial" panose="020B0604020202020204" pitchFamily="34" charset="0"/>
              <a:buChar char="•"/>
            </a:pPr>
            <a:r>
              <a:rPr lang="ar" altLang="en-CH" sz="3600" b="1">
                <a:solidFill>
                  <a:srgbClr val="011E41"/>
                </a:solidFill>
                <a:latin typeface="Simplified Arabic" panose="00000500000000000000" pitchFamily="2" charset="0"/>
                <a:cs typeface="Simplified Arabic" panose="020B0606030504020204" pitchFamily="34" charset="0"/>
              </a:rPr>
              <a:t>ECHO و FCDO. أصبح موقف المانحين من CVA أقوى وأكثر وضوحًا وتنسيقًا. زيادة التركيز على دعم النهج التعاونية لـ CVA.</a:t>
            </a:r>
          </a:p>
          <a:p>
            <a:pPr algn="r" rtl="1">
              <a:spcAft>
                <a:spcPts val="1800"/>
              </a:spcAft>
              <a:buFont typeface="Arial" panose="020B0604020202020204" pitchFamily="34" charset="0"/>
              <a:buChar char="•"/>
            </a:pPr>
            <a:endParaRPr lang="en-US" altLang="en-CH" sz="3600" b="1">
              <a:solidFill>
                <a:srgbClr val="011E41"/>
              </a:solidFill>
              <a:latin typeface="Simplified Arabic" panose="00000500000000000000" pitchFamily="2" charset="0"/>
              <a:cs typeface="Simplified Arabic" panose="020B0606030504020204" pitchFamily="34" charset="0"/>
            </a:endParaRPr>
          </a:p>
        </p:txBody>
      </p:sp>
      <p:pic>
        <p:nvPicPr>
          <p:cNvPr id="64516" name="Picture 3" descr="A screen shot of a person&#10;&#10;Description automatically generated">
            <a:extLst>
              <a:ext uri="{FF2B5EF4-FFF2-40B4-BE49-F238E27FC236}">
                <a16:creationId xmlns:a16="http://schemas.microsoft.com/office/drawing/2014/main" id="{24F86046-8253-5302-616D-1D3CA144C5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25" y="6062663"/>
            <a:ext cx="8667750"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1" descr="A red cross on a black background&#10;&#10;Description automatically generated">
            <a:extLst>
              <a:ext uri="{FF2B5EF4-FFF2-40B4-BE49-F238E27FC236}">
                <a16:creationId xmlns:a16="http://schemas.microsoft.com/office/drawing/2014/main" id="{49BF98EE-43BD-6BB6-56BC-20D6BD227D6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Box 6">
            <a:extLst>
              <a:ext uri="{FF2B5EF4-FFF2-40B4-BE49-F238E27FC236}">
                <a16:creationId xmlns:a16="http://schemas.microsoft.com/office/drawing/2014/main" id="{B82A3B27-62A5-63F8-1E0D-2C29A6A6F70A}"/>
              </a:ext>
            </a:extLst>
          </p:cNvPr>
          <p:cNvSpPr txBox="1">
            <a:spLocks noChangeArrowheads="1"/>
          </p:cNvSpPr>
          <p:nvPr/>
        </p:nvSpPr>
        <p:spPr bwMode="auto">
          <a:xfrm>
            <a:off x="703263" y="768350"/>
            <a:ext cx="120380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الاتجاهات والمناقشات الحالية في مجال المساعدة الإنسانية في حالات الطوارئ</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66563" name="Slide Number Placeholder 6">
            <a:extLst>
              <a:ext uri="{FF2B5EF4-FFF2-40B4-BE49-F238E27FC236}">
                <a16:creationId xmlns:a16="http://schemas.microsoft.com/office/drawing/2014/main" id="{407AFECC-5FF5-6220-8A29-771E765CDF40}"/>
              </a:ext>
            </a:extLst>
          </p:cNvPr>
          <p:cNvSpPr txBox="1">
            <a:spLocks noChangeArrowheads="1"/>
          </p:cNvSpPr>
          <p:nvPr/>
        </p:nvSpPr>
        <p:spPr bwMode="auto">
          <a:xfrm>
            <a:off x="2992438" y="0"/>
            <a:ext cx="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l" rtl="1"/>
            <a:endParaRPr lang="en-US" altLang="en-US" sz="1100" u="sng">
              <a:solidFill>
                <a:srgbClr val="7F7F7F"/>
              </a:solidFill>
              <a:ea typeface="Simplified Arabic" panose="020B0600070205080204" pitchFamily="34" charset="-128"/>
            </a:endParaRPr>
          </a:p>
        </p:txBody>
      </p:sp>
      <p:grpSp>
        <p:nvGrpSpPr>
          <p:cNvPr id="66564" name="Group 30">
            <a:extLst>
              <a:ext uri="{FF2B5EF4-FFF2-40B4-BE49-F238E27FC236}">
                <a16:creationId xmlns:a16="http://schemas.microsoft.com/office/drawing/2014/main" id="{2A84DFE6-3848-0B0A-1137-FE63E2A9A025}"/>
              </a:ext>
            </a:extLst>
          </p:cNvPr>
          <p:cNvGrpSpPr>
            <a:grpSpLocks/>
          </p:cNvGrpSpPr>
          <p:nvPr/>
        </p:nvGrpSpPr>
        <p:grpSpPr bwMode="auto">
          <a:xfrm>
            <a:off x="1962150" y="2433638"/>
            <a:ext cx="14363700" cy="7546975"/>
            <a:chOff x="1315224" y="2255870"/>
            <a:chExt cx="15657552" cy="7902964"/>
          </a:xfrm>
        </p:grpSpPr>
        <p:sp>
          <p:nvSpPr>
            <p:cNvPr id="66566" name="TextBox 4">
              <a:extLst>
                <a:ext uri="{FF2B5EF4-FFF2-40B4-BE49-F238E27FC236}">
                  <a16:creationId xmlns:a16="http://schemas.microsoft.com/office/drawing/2014/main" id="{9199EFDE-1F0F-E4DF-1E83-5FAE95780842}"/>
                </a:ext>
              </a:extLst>
            </p:cNvPr>
            <p:cNvSpPr txBox="1">
              <a:spLocks noChangeArrowheads="1"/>
            </p:cNvSpPr>
            <p:nvPr/>
          </p:nvSpPr>
          <p:spPr bwMode="auto">
            <a:xfrm>
              <a:off x="7381096" y="8589174"/>
              <a:ext cx="350733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CH" sz="2400" i="1">
                  <a:solidFill>
                    <a:srgbClr val="000000"/>
                  </a:solidFill>
                  <a:ea typeface="Simplified Arabic" panose="020B0600070205080204" pitchFamily="34" charset="-128"/>
                </a:rPr>
                <a:t>كيف ومتى يمكن أن تتوافق CVA الإنسانية بشكل أفضل مع أنظمة الحماية الاجتماعية؟</a:t>
              </a:r>
              <a:endParaRPr lang="en-US" altLang="en-CH" i="1">
                <a:solidFill>
                  <a:srgbClr val="000000"/>
                </a:solidFill>
                <a:ea typeface="Simplified Arabic" panose="020B0600070205080204" pitchFamily="34" charset="-128"/>
              </a:endParaRPr>
            </a:p>
          </p:txBody>
        </p:sp>
        <p:sp>
          <p:nvSpPr>
            <p:cNvPr id="66567" name="TextBox 27">
              <a:extLst>
                <a:ext uri="{FF2B5EF4-FFF2-40B4-BE49-F238E27FC236}">
                  <a16:creationId xmlns:a16="http://schemas.microsoft.com/office/drawing/2014/main" id="{E31BC574-6D3E-3FBE-AF90-1B52122E3894}"/>
                </a:ext>
              </a:extLst>
            </p:cNvPr>
            <p:cNvSpPr txBox="1">
              <a:spLocks noChangeArrowheads="1"/>
            </p:cNvSpPr>
            <p:nvPr/>
          </p:nvSpPr>
          <p:spPr bwMode="auto">
            <a:xfrm>
              <a:off x="12263915" y="7595599"/>
              <a:ext cx="289197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US" sz="2400" i="1">
                  <a:solidFill>
                    <a:srgbClr val="000000"/>
                  </a:solidFill>
                  <a:ea typeface="Simplified Arabic" panose="020B0600070205080204" pitchFamily="34" charset="-128"/>
                  <a:cs typeface="Calibri" panose="020F0502020204030204" pitchFamily="34" charset="0"/>
                </a:rPr>
                <a:t>ماذا تعني الطرق الجديدة لتنفيذ CVA بالنسبة لبناء القدرات؟</a:t>
              </a:r>
            </a:p>
          </p:txBody>
        </p:sp>
        <p:sp>
          <p:nvSpPr>
            <p:cNvPr id="66568" name="TextBox 29">
              <a:extLst>
                <a:ext uri="{FF2B5EF4-FFF2-40B4-BE49-F238E27FC236}">
                  <a16:creationId xmlns:a16="http://schemas.microsoft.com/office/drawing/2014/main" id="{E4241E3D-26C5-4AF1-D9CD-0A7E06D4A878}"/>
                </a:ext>
              </a:extLst>
            </p:cNvPr>
            <p:cNvSpPr txBox="1">
              <a:spLocks noChangeArrowheads="1"/>
            </p:cNvSpPr>
            <p:nvPr/>
          </p:nvSpPr>
          <p:spPr bwMode="auto">
            <a:xfrm>
              <a:off x="8005864" y="8127510"/>
              <a:ext cx="25937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US" sz="2400" b="1" u="sng">
                  <a:solidFill>
                    <a:srgbClr val="C40000"/>
                  </a:solidFill>
                  <a:ea typeface="Simplified Arabic" panose="020B0600070205080204" pitchFamily="34" charset="-128"/>
                </a:rPr>
                <a:t>الحماية الاجتماعية</a:t>
              </a:r>
              <a:br>
                <a:rPr lang="ar" altLang="en-US" sz="2400" u="sng">
                  <a:solidFill>
                    <a:srgbClr val="C40000"/>
                  </a:solidFill>
                  <a:ea typeface="Simplified Arabic" panose="020B0600070205080204" pitchFamily="34" charset="-128"/>
                </a:rPr>
              </a:br>
              <a:endParaRPr lang="en-US" altLang="en-US" sz="2400" u="sng">
                <a:solidFill>
                  <a:srgbClr val="C40000"/>
                </a:solidFill>
                <a:ea typeface="Simplified Arabic" panose="020B0600070205080204" pitchFamily="34" charset="-128"/>
              </a:endParaRPr>
            </a:p>
          </p:txBody>
        </p:sp>
        <p:sp>
          <p:nvSpPr>
            <p:cNvPr id="66569" name="TextBox 31">
              <a:extLst>
                <a:ext uri="{FF2B5EF4-FFF2-40B4-BE49-F238E27FC236}">
                  <a16:creationId xmlns:a16="http://schemas.microsoft.com/office/drawing/2014/main" id="{9BCA062A-81F9-5E76-0AAF-A4CB84E4076D}"/>
                </a:ext>
              </a:extLst>
            </p:cNvPr>
            <p:cNvSpPr txBox="1">
              <a:spLocks noChangeArrowheads="1"/>
            </p:cNvSpPr>
            <p:nvPr/>
          </p:nvSpPr>
          <p:spPr bwMode="auto">
            <a:xfrm>
              <a:off x="1315224" y="3974654"/>
              <a:ext cx="29322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l" rtl="1"/>
              <a:r>
                <a:rPr lang="ar" altLang="en-US" sz="2400" b="1" u="sng">
                  <a:solidFill>
                    <a:srgbClr val="C40000"/>
                  </a:solidFill>
                  <a:ea typeface="Simplified Arabic" panose="020B0600070205080204" pitchFamily="34" charset="-128"/>
                </a:rPr>
                <a:t>المنح متعددة الأغراض</a:t>
              </a:r>
              <a:br>
                <a:rPr lang="ar" altLang="en-US" sz="2400" u="sng">
                  <a:solidFill>
                    <a:srgbClr val="C40000"/>
                  </a:solidFill>
                  <a:ea typeface="Simplified Arabic" panose="020B0600070205080204" pitchFamily="34" charset="-128"/>
                </a:rPr>
              </a:br>
              <a:endParaRPr lang="en-US" altLang="en-US" sz="2400" u="sng">
                <a:solidFill>
                  <a:srgbClr val="C40000"/>
                </a:solidFill>
                <a:ea typeface="Simplified Arabic" panose="020B0600070205080204" pitchFamily="34" charset="-128"/>
              </a:endParaRPr>
            </a:p>
          </p:txBody>
        </p:sp>
        <p:sp>
          <p:nvSpPr>
            <p:cNvPr id="66570" name="TextBox 32">
              <a:extLst>
                <a:ext uri="{FF2B5EF4-FFF2-40B4-BE49-F238E27FC236}">
                  <a16:creationId xmlns:a16="http://schemas.microsoft.com/office/drawing/2014/main" id="{2EB5BBDC-9E04-2435-7AB8-04AB5F6EC027}"/>
                </a:ext>
              </a:extLst>
            </p:cNvPr>
            <p:cNvSpPr txBox="1">
              <a:spLocks noChangeArrowheads="1"/>
            </p:cNvSpPr>
            <p:nvPr/>
          </p:nvSpPr>
          <p:spPr bwMode="auto">
            <a:xfrm>
              <a:off x="13677074" y="3573431"/>
              <a:ext cx="3108807" cy="483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US" sz="2400" b="1" u="sng" dirty="0">
                  <a:solidFill>
                    <a:srgbClr val="C40000"/>
                  </a:solidFill>
                  <a:ea typeface="Simplified Arabic" panose="020B0600070205080204" pitchFamily="34" charset="-128"/>
                </a:rPr>
                <a:t>النماذج التشغيلية</a:t>
              </a:r>
              <a:endParaRPr lang="en-US" altLang="en-US" sz="2400" u="sng" dirty="0">
                <a:solidFill>
                  <a:srgbClr val="C40000"/>
                </a:solidFill>
                <a:ea typeface="Simplified Arabic" panose="020B0600070205080204" pitchFamily="34" charset="-128"/>
              </a:endParaRPr>
            </a:p>
          </p:txBody>
        </p:sp>
        <p:sp>
          <p:nvSpPr>
            <p:cNvPr id="66571" name="TextBox 33">
              <a:extLst>
                <a:ext uri="{FF2B5EF4-FFF2-40B4-BE49-F238E27FC236}">
                  <a16:creationId xmlns:a16="http://schemas.microsoft.com/office/drawing/2014/main" id="{3AFCA3FC-5D03-2433-3C4A-5D59D58747E8}"/>
                </a:ext>
              </a:extLst>
            </p:cNvPr>
            <p:cNvSpPr txBox="1">
              <a:spLocks noChangeArrowheads="1"/>
            </p:cNvSpPr>
            <p:nvPr/>
          </p:nvSpPr>
          <p:spPr bwMode="auto">
            <a:xfrm>
              <a:off x="8005864" y="3573430"/>
              <a:ext cx="21303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US" sz="2400" b="1" u="sng">
                  <a:solidFill>
                    <a:srgbClr val="C40000"/>
                  </a:solidFill>
                  <a:ea typeface="Simplified Arabic" panose="020B0600070205080204" pitchFamily="34" charset="-128"/>
                </a:rPr>
                <a:t>قياس CVA</a:t>
              </a:r>
              <a:br>
                <a:rPr lang="ar" altLang="en-US" sz="2400" u="sng">
                  <a:solidFill>
                    <a:srgbClr val="C40000"/>
                  </a:solidFill>
                  <a:ea typeface="Simplified Arabic" panose="020B0600070205080204" pitchFamily="34" charset="-128"/>
                </a:rPr>
              </a:br>
              <a:endParaRPr lang="en-US" altLang="en-US" sz="2400" u="sng">
                <a:solidFill>
                  <a:srgbClr val="C40000"/>
                </a:solidFill>
                <a:ea typeface="Simplified Arabic" panose="020B0600070205080204" pitchFamily="34" charset="-128"/>
              </a:endParaRPr>
            </a:p>
          </p:txBody>
        </p:sp>
        <p:sp>
          <p:nvSpPr>
            <p:cNvPr id="66572" name="TextBox 15">
              <a:extLst>
                <a:ext uri="{FF2B5EF4-FFF2-40B4-BE49-F238E27FC236}">
                  <a16:creationId xmlns:a16="http://schemas.microsoft.com/office/drawing/2014/main" id="{D15E92E5-B85A-ACA8-6B37-163B98A5FDBE}"/>
                </a:ext>
              </a:extLst>
            </p:cNvPr>
            <p:cNvSpPr txBox="1">
              <a:spLocks noChangeArrowheads="1"/>
            </p:cNvSpPr>
            <p:nvPr/>
          </p:nvSpPr>
          <p:spPr bwMode="auto">
            <a:xfrm>
              <a:off x="6559456" y="5693307"/>
              <a:ext cx="4834984" cy="70788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CH" sz="4000" b="1">
                  <a:solidFill>
                    <a:schemeClr val="accent1"/>
                  </a:solidFill>
                  <a:latin typeface="Simplified Arabic" panose="00000500000000000000" pitchFamily="2" charset="0"/>
                  <a:ea typeface="Simplified Arabic" panose="020B0600070205080204" pitchFamily="34" charset="-128"/>
                  <a:cs typeface="Simplified Arabic" panose="020B0604020202020204" pitchFamily="34" charset="0"/>
                </a:rPr>
                <a:t>المناقشات الحاسمة</a:t>
              </a:r>
              <a:endParaRPr lang="en-IN" altLang="en-CH" sz="3600">
                <a:solidFill>
                  <a:schemeClr val="accent1"/>
                </a:solidFill>
                <a:latin typeface="Simplified Arabic" panose="00000500000000000000" pitchFamily="2" charset="0"/>
                <a:ea typeface="Simplified Arabic" panose="020B0600070205080204" pitchFamily="34" charset="-128"/>
                <a:cs typeface="Simplified Arabic" panose="020B0604020202020204" pitchFamily="34" charset="0"/>
              </a:endParaRPr>
            </a:p>
          </p:txBody>
        </p:sp>
        <p:sp>
          <p:nvSpPr>
            <p:cNvPr id="66573" name="TextBox 35">
              <a:extLst>
                <a:ext uri="{FF2B5EF4-FFF2-40B4-BE49-F238E27FC236}">
                  <a16:creationId xmlns:a16="http://schemas.microsoft.com/office/drawing/2014/main" id="{BFCB4A8F-4A27-9FEC-CBAF-D87E19A2B8B5}"/>
                </a:ext>
              </a:extLst>
            </p:cNvPr>
            <p:cNvSpPr txBox="1">
              <a:spLocks noChangeArrowheads="1"/>
            </p:cNvSpPr>
            <p:nvPr/>
          </p:nvSpPr>
          <p:spPr bwMode="auto">
            <a:xfrm>
              <a:off x="3728898" y="7459725"/>
              <a:ext cx="252825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US" sz="2400" b="1" u="sng">
                  <a:solidFill>
                    <a:srgbClr val="C40000"/>
                  </a:solidFill>
                  <a:ea typeface="Simplified Arabic" panose="020B0600070205080204" pitchFamily="34" charset="-128"/>
                </a:rPr>
                <a:t>الشمول المالي</a:t>
              </a:r>
              <a:br>
                <a:rPr lang="ar" altLang="en-US" sz="2400" u="sng">
                  <a:solidFill>
                    <a:srgbClr val="C40000"/>
                  </a:solidFill>
                  <a:ea typeface="Simplified Arabic" panose="020B0600070205080204" pitchFamily="34" charset="-128"/>
                </a:rPr>
              </a:br>
              <a:endParaRPr lang="en-US" altLang="en-US" sz="2400" u="sng">
                <a:solidFill>
                  <a:srgbClr val="C40000"/>
                </a:solidFill>
                <a:ea typeface="Simplified Arabic" panose="020B0600070205080204" pitchFamily="34" charset="-128"/>
              </a:endParaRPr>
            </a:p>
          </p:txBody>
        </p:sp>
        <p:sp>
          <p:nvSpPr>
            <p:cNvPr id="66574" name="TextBox 36">
              <a:extLst>
                <a:ext uri="{FF2B5EF4-FFF2-40B4-BE49-F238E27FC236}">
                  <a16:creationId xmlns:a16="http://schemas.microsoft.com/office/drawing/2014/main" id="{ADFA9789-6068-5A5D-90D8-531924D23415}"/>
                </a:ext>
              </a:extLst>
            </p:cNvPr>
            <p:cNvSpPr txBox="1">
              <a:spLocks noChangeArrowheads="1"/>
            </p:cNvSpPr>
            <p:nvPr/>
          </p:nvSpPr>
          <p:spPr bwMode="auto">
            <a:xfrm>
              <a:off x="12517879" y="7180100"/>
              <a:ext cx="23840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l" rtl="1"/>
              <a:r>
                <a:rPr lang="ar" altLang="en-US" sz="2400" b="1" u="sng">
                  <a:solidFill>
                    <a:srgbClr val="C40000"/>
                  </a:solidFill>
                  <a:ea typeface="Simplified Arabic" panose="020B0600070205080204" pitchFamily="34" charset="-128"/>
                </a:rPr>
                <a:t>بناء القدرات</a:t>
              </a:r>
              <a:br>
                <a:rPr lang="ar" altLang="en-US" sz="2400" u="sng">
                  <a:solidFill>
                    <a:srgbClr val="C40000"/>
                  </a:solidFill>
                  <a:ea typeface="Simplified Arabic" panose="020B0600070205080204" pitchFamily="34" charset="-128"/>
                </a:rPr>
              </a:br>
              <a:endParaRPr lang="en-US" altLang="en-US" sz="2400" u="sng">
                <a:solidFill>
                  <a:srgbClr val="C40000"/>
                </a:solidFill>
                <a:ea typeface="Simplified Arabic" panose="020B0600070205080204" pitchFamily="34" charset="-128"/>
              </a:endParaRPr>
            </a:p>
          </p:txBody>
        </p:sp>
        <p:pic>
          <p:nvPicPr>
            <p:cNvPr id="66575" name="Picture 38">
              <a:extLst>
                <a:ext uri="{FF2B5EF4-FFF2-40B4-BE49-F238E27FC236}">
                  <a16:creationId xmlns:a16="http://schemas.microsoft.com/office/drawing/2014/main" id="{7A75F31D-BA1C-551B-EF14-C6720BE420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3233" y="6905784"/>
              <a:ext cx="1232400" cy="1196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39">
              <a:extLst>
                <a:ext uri="{FF2B5EF4-FFF2-40B4-BE49-F238E27FC236}">
                  <a16:creationId xmlns:a16="http://schemas.microsoft.com/office/drawing/2014/main" id="{626DE009-C5FA-E2CB-9E89-599456D03F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4109" y="6046470"/>
              <a:ext cx="1232400" cy="1411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40">
              <a:extLst>
                <a:ext uri="{FF2B5EF4-FFF2-40B4-BE49-F238E27FC236}">
                  <a16:creationId xmlns:a16="http://schemas.microsoft.com/office/drawing/2014/main" id="{9FB65EA2-E5C6-5EE0-3FDF-825ECD69E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294" y="2411914"/>
              <a:ext cx="15641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41">
              <a:extLst>
                <a:ext uri="{FF2B5EF4-FFF2-40B4-BE49-F238E27FC236}">
                  <a16:creationId xmlns:a16="http://schemas.microsoft.com/office/drawing/2014/main" id="{D633BCCC-A1D9-D540-56E6-AD4CF2EE18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56819" y="2255870"/>
              <a:ext cx="1214392" cy="122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42">
              <a:extLst>
                <a:ext uri="{FF2B5EF4-FFF2-40B4-BE49-F238E27FC236}">
                  <a16:creationId xmlns:a16="http://schemas.microsoft.com/office/drawing/2014/main" id="{C596E2A8-2D6D-43C7-5673-F2FD71EF08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8829" y="2379084"/>
              <a:ext cx="1214390" cy="1195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80" name="TextBox 2">
              <a:extLst>
                <a:ext uri="{FF2B5EF4-FFF2-40B4-BE49-F238E27FC236}">
                  <a16:creationId xmlns:a16="http://schemas.microsoft.com/office/drawing/2014/main" id="{AE3EBEAF-0F31-AB3A-F89A-52EADFD3CCF5}"/>
                </a:ext>
              </a:extLst>
            </p:cNvPr>
            <p:cNvSpPr txBox="1">
              <a:spLocks noChangeArrowheads="1"/>
            </p:cNvSpPr>
            <p:nvPr/>
          </p:nvSpPr>
          <p:spPr bwMode="auto">
            <a:xfrm>
              <a:off x="7418791" y="3988387"/>
              <a:ext cx="324060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US" sz="2400" i="1">
                  <a:solidFill>
                    <a:srgbClr val="333333"/>
                  </a:solidFill>
                  <a:ea typeface="Simplified Arabic" panose="020B0600070205080204" pitchFamily="34" charset="-128"/>
                </a:rPr>
                <a:t>هل يجب قياس النقد والقسائم بشكل منفصل أم معًا؟</a:t>
              </a:r>
            </a:p>
          </p:txBody>
        </p:sp>
        <p:sp>
          <p:nvSpPr>
            <p:cNvPr id="66581" name="TextBox 24">
              <a:extLst>
                <a:ext uri="{FF2B5EF4-FFF2-40B4-BE49-F238E27FC236}">
                  <a16:creationId xmlns:a16="http://schemas.microsoft.com/office/drawing/2014/main" id="{ED912BC9-E3C3-EDBA-35F0-A379030BD005}"/>
                </a:ext>
              </a:extLst>
            </p:cNvPr>
            <p:cNvSpPr txBox="1">
              <a:spLocks noChangeArrowheads="1"/>
            </p:cNvSpPr>
            <p:nvPr/>
          </p:nvSpPr>
          <p:spPr bwMode="auto">
            <a:xfrm>
              <a:off x="13057076" y="3939460"/>
              <a:ext cx="39157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US" sz="2400" i="1">
                  <a:solidFill>
                    <a:srgbClr val="333333"/>
                  </a:solidFill>
                  <a:ea typeface="Simplified Arabic" panose="020B0600070205080204" pitchFamily="34" charset="-128"/>
                </a:rPr>
                <a:t>كيف نضمن إعطاء الوزن المناسب لكل من الكفاءة والفعالية عند اختيار النماذج التشغيلية؟</a:t>
              </a:r>
            </a:p>
          </p:txBody>
        </p:sp>
        <p:sp>
          <p:nvSpPr>
            <p:cNvPr id="66582" name="TextBox 25">
              <a:extLst>
                <a:ext uri="{FF2B5EF4-FFF2-40B4-BE49-F238E27FC236}">
                  <a16:creationId xmlns:a16="http://schemas.microsoft.com/office/drawing/2014/main" id="{279B57FB-D5D6-BFFF-618F-67ED9D56186C}"/>
                </a:ext>
              </a:extLst>
            </p:cNvPr>
            <p:cNvSpPr txBox="1">
              <a:spLocks noChangeArrowheads="1"/>
            </p:cNvSpPr>
            <p:nvPr/>
          </p:nvSpPr>
          <p:spPr bwMode="auto">
            <a:xfrm>
              <a:off x="1385445" y="4278639"/>
              <a:ext cx="2772264"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US" sz="2400" i="1">
                  <a:solidFill>
                    <a:srgbClr val="000000"/>
                  </a:solidFill>
                  <a:ea typeface="Simplified Arabic" panose="020B0600070205080204" pitchFamily="34" charset="-128"/>
                </a:rPr>
                <a:t>كيف يمكننا استخدام MPGs بشكل مناسب، مع ضمان تحقيق النتائج القطاعية اللازمة؟</a:t>
              </a:r>
            </a:p>
          </p:txBody>
        </p:sp>
        <p:sp>
          <p:nvSpPr>
            <p:cNvPr id="66583" name="TextBox 44">
              <a:extLst>
                <a:ext uri="{FF2B5EF4-FFF2-40B4-BE49-F238E27FC236}">
                  <a16:creationId xmlns:a16="http://schemas.microsoft.com/office/drawing/2014/main" id="{7247DF7F-9B03-42F7-0956-5AE4462EA781}"/>
                </a:ext>
              </a:extLst>
            </p:cNvPr>
            <p:cNvSpPr txBox="1">
              <a:spLocks noChangeArrowheads="1"/>
            </p:cNvSpPr>
            <p:nvPr/>
          </p:nvSpPr>
          <p:spPr bwMode="auto">
            <a:xfrm>
              <a:off x="3386071" y="7902211"/>
              <a:ext cx="3169201"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Calibri" panose="020F0502020204030204" pitchFamily="34" charset="0"/>
                </a:defRPr>
              </a:lvl1pPr>
              <a:lvl2pPr marL="742950" indent="-285750" defTabSz="685800">
                <a:defRPr>
                  <a:solidFill>
                    <a:schemeClr val="tx1"/>
                  </a:solidFill>
                  <a:latin typeface="Calibri" panose="020F0502020204030204" pitchFamily="34" charset="0"/>
                </a:defRPr>
              </a:lvl2pPr>
              <a:lvl3pPr marL="1143000" indent="-228600" defTabSz="685800">
                <a:defRPr>
                  <a:solidFill>
                    <a:schemeClr val="tx1"/>
                  </a:solidFill>
                  <a:latin typeface="Calibri" panose="020F0502020204030204" pitchFamily="34" charset="0"/>
                </a:defRPr>
              </a:lvl3pPr>
              <a:lvl4pPr marL="1600200" indent="-228600" defTabSz="685800">
                <a:defRPr>
                  <a:solidFill>
                    <a:schemeClr val="tx1"/>
                  </a:solidFill>
                  <a:latin typeface="Calibri" panose="020F0502020204030204" pitchFamily="34" charset="0"/>
                </a:defRPr>
              </a:lvl4pPr>
              <a:lvl5pPr marL="2057400" indent="-228600" defTabSz="685800">
                <a:defRPr>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US" sz="2400" i="1">
                  <a:solidFill>
                    <a:srgbClr val="000000"/>
                  </a:solidFill>
                  <a:ea typeface="Simplified Arabic" panose="020B0600070205080204" pitchFamily="34" charset="-128"/>
                  <a:cs typeface="Calibri" panose="020F0502020204030204" pitchFamily="34" charset="0"/>
                </a:rPr>
                <a:t>ما هي الطرق الأنسب للجمع بين المساعدة النقدية الإنسانية والشمول المالي على المدى الطويل؟</a:t>
              </a:r>
            </a:p>
          </p:txBody>
        </p:sp>
        <p:pic>
          <p:nvPicPr>
            <p:cNvPr id="66584" name="Graphic 5" descr="Teacher">
              <a:extLst>
                <a:ext uri="{FF2B5EF4-FFF2-40B4-BE49-F238E27FC236}">
                  <a16:creationId xmlns:a16="http://schemas.microsoft.com/office/drawing/2014/main" id="{8ADED047-F262-AE5C-8217-4D9307235B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80876" y="5844634"/>
              <a:ext cx="1592395" cy="1655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6565" name="Picture 1" descr="A red cross on a black background&#10;&#10;Description automatically generated">
            <a:extLst>
              <a:ext uri="{FF2B5EF4-FFF2-40B4-BE49-F238E27FC236}">
                <a16:creationId xmlns:a16="http://schemas.microsoft.com/office/drawing/2014/main" id="{F59AAED8-0D16-7807-6662-A24D70943F92}"/>
              </a:ext>
            </a:extLst>
          </p:cNvPr>
          <p:cNvPicPr>
            <a:picLocks noGrp="1" noRot="1" noChangeAspect="1" noMove="1" noResize="1" noEditPoints="1" noAdjustHandles="1" noChangeArrowheads="1" noChangeShapeType="1" noCrop="1"/>
          </p:cNvPicPr>
          <p:nvPr/>
        </p:nvPicPr>
        <p:blipFill>
          <a:blip r:embed="rId9">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Box 6">
            <a:extLst>
              <a:ext uri="{FF2B5EF4-FFF2-40B4-BE49-F238E27FC236}">
                <a16:creationId xmlns:a16="http://schemas.microsoft.com/office/drawing/2014/main" id="{AB403C65-8DB1-59BA-F516-2E6309F6922A}"/>
              </a:ext>
            </a:extLst>
          </p:cNvPr>
          <p:cNvSpPr txBox="1">
            <a:spLocks noChangeArrowheads="1"/>
          </p:cNvSpPr>
          <p:nvPr/>
        </p:nvSpPr>
        <p:spPr bwMode="auto">
          <a:xfrm>
            <a:off x="703263" y="768350"/>
            <a:ext cx="1473358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اتجاهات أخرى في CVA</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68611" name="TextBox 4">
            <a:extLst>
              <a:ext uri="{FF2B5EF4-FFF2-40B4-BE49-F238E27FC236}">
                <a16:creationId xmlns:a16="http://schemas.microsoft.com/office/drawing/2014/main" id="{030C31BF-5F37-98C2-4334-A11698E00A7D}"/>
              </a:ext>
            </a:extLst>
          </p:cNvPr>
          <p:cNvSpPr txBox="1">
            <a:spLocks noChangeArrowheads="1"/>
          </p:cNvSpPr>
          <p:nvPr/>
        </p:nvSpPr>
        <p:spPr bwMode="auto">
          <a:xfrm>
            <a:off x="533400" y="2335213"/>
            <a:ext cx="10339388" cy="740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كوفيد-19  – CVA كعامل مساعد على إعادة البناء بشكل أفضل</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التركيز على تقييم السوق وتحليله</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مشاركة أعمق مع القطاع الخاص واستخدام CVA الرقمي</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استخدام CVA في قطاعات متعددة، بما يتجاوز FSL</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CVA من أجل التعافي المبكر والتعافي</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أهمية الاستعداد النقدي</a:t>
            </a:r>
          </a:p>
        </p:txBody>
      </p:sp>
      <p:pic>
        <p:nvPicPr>
          <p:cNvPr id="69636" name="Content Placeholder 4" descr="6219637511_ac062f9d48.jpg">
            <a:extLst>
              <a:ext uri="{FF2B5EF4-FFF2-40B4-BE49-F238E27FC236}">
                <a16:creationId xmlns:a16="http://schemas.microsoft.com/office/drawing/2014/main" id="{4E37D719-F56D-CBC3-A9F5-B8E1498F318B}"/>
              </a:ext>
            </a:extLst>
          </p:cNvPr>
          <p:cNvPicPr>
            <a:picLocks noChangeAspect="1" noChangeArrowheads="1"/>
          </p:cNvPicPr>
          <p:nvPr/>
        </p:nvPicPr>
        <p:blipFill>
          <a:blip r:embed="rId3"/>
          <a:srcRect l="19646" r="19646"/>
          <a:stretch>
            <a:fillRect/>
          </a:stretch>
        </p:blipFill>
        <p:spPr bwMode="auto">
          <a:xfrm>
            <a:off x="12633325" y="2335213"/>
            <a:ext cx="3719513" cy="39449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9637" name="Picture 8">
            <a:extLst>
              <a:ext uri="{FF2B5EF4-FFF2-40B4-BE49-F238E27FC236}">
                <a16:creationId xmlns:a16="http://schemas.microsoft.com/office/drawing/2014/main" id="{805AAE1E-507C-0202-6D8A-726A2594EC2A}"/>
              </a:ext>
            </a:extLst>
          </p:cNvPr>
          <p:cNvPicPr>
            <a:picLocks noChangeAspect="1" noChangeArrowheads="1"/>
          </p:cNvPicPr>
          <p:nvPr/>
        </p:nvPicPr>
        <p:blipFill>
          <a:blip r:embed="rId4"/>
          <a:srcRect/>
          <a:stretch>
            <a:fillRect/>
          </a:stretch>
        </p:blipFill>
        <p:spPr bwMode="auto">
          <a:xfrm>
            <a:off x="12633325" y="6697663"/>
            <a:ext cx="3719513" cy="2719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8614" name="Picture 1" descr="A red cross on a black background&#10;&#10;Description automatically generated">
            <a:extLst>
              <a:ext uri="{FF2B5EF4-FFF2-40B4-BE49-F238E27FC236}">
                <a16:creationId xmlns:a16="http://schemas.microsoft.com/office/drawing/2014/main" id="{CE89FAA3-9E87-C082-E8B7-241DB9AD0E74}"/>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a:extLst>
              <a:ext uri="{FF2B5EF4-FFF2-40B4-BE49-F238E27FC236}">
                <a16:creationId xmlns:a16="http://schemas.microsoft.com/office/drawing/2014/main" id="{48BFF899-A957-4604-8C6E-9A1F9DB7ADC2}"/>
              </a:ext>
            </a:extLst>
          </p:cNvPr>
          <p:cNvSpPr txBox="1">
            <a:spLocks noChangeArrowheads="1"/>
          </p:cNvSpPr>
          <p:nvPr/>
        </p:nvSpPr>
        <p:spPr bwMode="auto">
          <a:xfrm>
            <a:off x="703263" y="768350"/>
            <a:ext cx="10206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الحماية الاجتماعية والنقد</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70659" name="TextBox 4">
            <a:extLst>
              <a:ext uri="{FF2B5EF4-FFF2-40B4-BE49-F238E27FC236}">
                <a16:creationId xmlns:a16="http://schemas.microsoft.com/office/drawing/2014/main" id="{9540CC58-9C08-E91F-1FC2-E49E958B367B}"/>
              </a:ext>
            </a:extLst>
          </p:cNvPr>
          <p:cNvSpPr txBox="1">
            <a:spLocks noChangeArrowheads="1"/>
          </p:cNvSpPr>
          <p:nvPr/>
        </p:nvSpPr>
        <p:spPr bwMode="auto">
          <a:xfrm>
            <a:off x="6518275" y="2595563"/>
            <a:ext cx="10339388"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3200" b="1" dirty="0">
                <a:solidFill>
                  <a:srgbClr val="011E41"/>
                </a:solidFill>
                <a:latin typeface="Simplified Arabic" panose="00000500000000000000" pitchFamily="2" charset="0"/>
                <a:cs typeface="Simplified Arabic" panose="020B0606030504020204" pitchFamily="34" charset="0"/>
              </a:rPr>
              <a:t>العمل مع أنظمة الحماية الاجتماعية أمر أساسي لتعزيز العلاقة بين العمل الإنساني والتنمية.</a:t>
            </a:r>
          </a:p>
          <a:p>
            <a:pPr algn="r" rtl="1">
              <a:spcAft>
                <a:spcPts val="1800"/>
              </a:spcAft>
              <a:buFont typeface="Arial" panose="020B0604020202020204" pitchFamily="34" charset="0"/>
              <a:buChar char="•"/>
            </a:pPr>
            <a:r>
              <a:rPr lang="ar" altLang="en-CH" sz="3200" b="1" dirty="0">
                <a:solidFill>
                  <a:srgbClr val="011E41"/>
                </a:solidFill>
                <a:latin typeface="Simplified Arabic" panose="00000500000000000000" pitchFamily="2" charset="0"/>
                <a:cs typeface="Simplified Arabic" panose="020B0606030504020204" pitchFamily="34" charset="0"/>
              </a:rPr>
              <a:t>منذ عام 2017، قام العاملون في المجال الإنساني بعمل كبير في مجال الحماية الاجتماعية المستجيبة للصدمات</a:t>
            </a:r>
          </a:p>
          <a:p>
            <a:pPr algn="r" rtl="1">
              <a:spcAft>
                <a:spcPts val="1800"/>
              </a:spcAft>
              <a:buFont typeface="Arial" panose="020B0604020202020204" pitchFamily="34" charset="0"/>
              <a:buChar char="•"/>
            </a:pPr>
            <a:r>
              <a:rPr lang="ar" altLang="en-CH" sz="3200" b="1" dirty="0">
                <a:solidFill>
                  <a:srgbClr val="011E41"/>
                </a:solidFill>
                <a:latin typeface="Simplified Arabic" panose="00000500000000000000" pitchFamily="2" charset="0"/>
                <a:cs typeface="Simplified Arabic" panose="020B0606030504020204" pitchFamily="34" charset="0"/>
              </a:rPr>
              <a:t>القيمة المضافة للحركة  – دور مساعد، دعم </a:t>
            </a:r>
            <a:r>
              <a:rPr lang="ar" altLang="en-CH" sz="3200" b="1" dirty="0" err="1">
                <a:solidFill>
                  <a:srgbClr val="011E41"/>
                </a:solidFill>
                <a:latin typeface="Simplified Arabic" panose="00000500000000000000" pitchFamily="2" charset="0"/>
                <a:cs typeface="Simplified Arabic" panose="020B0606030504020204" pitchFamily="34" charset="0"/>
              </a:rPr>
              <a:t>الت</a:t>
            </a:r>
            <a:r>
              <a:rPr lang="ar" altLang="en-CH" sz="3200" b="1" dirty="0">
                <a:solidFill>
                  <a:srgbClr val="011E41"/>
                </a:solidFill>
                <a:latin typeface="Simplified Arabic" panose="00000500000000000000" pitchFamily="2" charset="0"/>
                <a:cs typeface="Simplified Arabic" panose="020B0606030504020204" pitchFamily="34" charset="0"/>
              </a:rPr>
              <a:t>وطين، وجود طويل الأمد</a:t>
            </a:r>
          </a:p>
          <a:p>
            <a:pPr algn="r" rtl="1">
              <a:spcAft>
                <a:spcPts val="1800"/>
              </a:spcAft>
              <a:buFont typeface="Arial" panose="020B0604020202020204" pitchFamily="34" charset="0"/>
              <a:buChar char="•"/>
            </a:pPr>
            <a:r>
              <a:rPr lang="ar" altLang="en-CH" sz="3200" b="1" dirty="0">
                <a:solidFill>
                  <a:srgbClr val="011E41"/>
                </a:solidFill>
                <a:latin typeface="Simplified Arabic" panose="00000500000000000000" pitchFamily="2" charset="0"/>
                <a:cs typeface="Simplified Arabic" panose="020B0606030504020204" pitchFamily="34" charset="0"/>
              </a:rPr>
              <a:t>فرص جديدة من جائحة كوفيد-19</a:t>
            </a:r>
          </a:p>
          <a:p>
            <a:pPr algn="r" rtl="1">
              <a:spcAft>
                <a:spcPts val="1800"/>
              </a:spcAft>
              <a:buFont typeface="Arial" panose="020B0604020202020204" pitchFamily="34" charset="0"/>
              <a:buChar char="•"/>
            </a:pPr>
            <a:r>
              <a:rPr lang="ar" altLang="en-CH" sz="3200" b="1" dirty="0">
                <a:solidFill>
                  <a:srgbClr val="011E41"/>
                </a:solidFill>
                <a:latin typeface="Simplified Arabic" panose="00000500000000000000" pitchFamily="2" charset="0"/>
                <a:cs typeface="Simplified Arabic" panose="020B0606030504020204" pitchFamily="34" charset="0"/>
              </a:rPr>
              <a:t>تقرير منظمة العمل الدولية عن الحماية الاجتماعية في العالم 2020-2022 </a:t>
            </a:r>
            <a:r>
              <a:rPr lang="ar" altLang="en-CH" sz="3200" b="1" dirty="0">
                <a:solidFill>
                  <a:srgbClr val="011E41"/>
                </a:solidFill>
                <a:latin typeface="Simplified Arabic" panose="00000500000000000000" pitchFamily="2" charset="0"/>
                <a:cs typeface="Simplified Arabic" panose="020B0606030504020204" pitchFamily="34" charset="0"/>
              </a:rPr>
              <a:t>– يحتوي على بيانات خاصة بكل بلد</a:t>
            </a:r>
          </a:p>
        </p:txBody>
      </p:sp>
      <p:pic>
        <p:nvPicPr>
          <p:cNvPr id="70660" name="Picture 10" descr="A picture containing drawing, shirt&#10;&#10;Description automatically generated">
            <a:extLst>
              <a:ext uri="{FF2B5EF4-FFF2-40B4-BE49-F238E27FC236}">
                <a16:creationId xmlns:a16="http://schemas.microsoft.com/office/drawing/2014/main" id="{3CFE7884-007D-88D4-884A-9A5A8D6E6D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125" y="5027613"/>
            <a:ext cx="3925888" cy="373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3379881-04F9-E362-422B-D64DE59E8FF3}"/>
              </a:ext>
            </a:extLst>
          </p:cNvPr>
          <p:cNvSpPr txBox="1"/>
          <p:nvPr/>
        </p:nvSpPr>
        <p:spPr>
          <a:xfrm>
            <a:off x="717550" y="2786063"/>
            <a:ext cx="5041900" cy="2678112"/>
          </a:xfrm>
          <a:prstGeom prst="rect">
            <a:avLst/>
          </a:prstGeom>
          <a:noFill/>
        </p:spPr>
        <p:txBody>
          <a:bodyPr>
            <a:spAutoFit/>
          </a:bodyPr>
          <a:lstStyle/>
          <a:p>
            <a:pPr algn="just" rtl="1">
              <a:defRPr/>
            </a:pPr>
            <a:r>
              <a:rPr lang="ar" sz="2800" b="1" dirty="0">
                <a:solidFill>
                  <a:schemeClr val="tx1">
                    <a:lumMod val="65000"/>
                    <a:lumOff val="35000"/>
                  </a:schemeClr>
                </a:solidFill>
                <a:ea typeface="Simplified Arabic" charset="0"/>
                <a:cs typeface="Calibri" panose="020F0502020204030204" pitchFamily="34" charset="0"/>
              </a:rPr>
              <a:t>منذ بداية أزمة كوفيد-19، </a:t>
            </a:r>
            <a:r>
              <a:rPr lang="ar" sz="2800" b="1" dirty="0">
                <a:solidFill>
                  <a:schemeClr val="tx1">
                    <a:lumMod val="65000"/>
                    <a:lumOff val="35000"/>
                  </a:schemeClr>
                </a:solidFill>
                <a:ea typeface="Simplified Arabic" charset="0"/>
                <a:cs typeface="Calibri" panose="020F0502020204030204" pitchFamily="34" charset="0"/>
              </a:rPr>
              <a:t>أدخلت</a:t>
            </a:r>
            <a:r>
              <a:rPr lang="ar" sz="2800" b="1" dirty="0">
                <a:solidFill>
                  <a:schemeClr val="tx1">
                    <a:lumMod val="65000"/>
                    <a:lumOff val="35000"/>
                  </a:schemeClr>
                </a:solidFill>
                <a:ea typeface="Simplified Arabic" charset="0"/>
                <a:cs typeface="Calibri" panose="020F0502020204030204" pitchFamily="34" charset="0"/>
              </a:rPr>
              <a:t> الحكومات</a:t>
            </a:r>
            <a:r>
              <a:rPr lang="ar" sz="2800" b="1" dirty="0">
                <a:solidFill>
                  <a:schemeClr val="tx1">
                    <a:lumMod val="65000"/>
                    <a:lumOff val="35000"/>
                  </a:schemeClr>
                </a:solidFill>
                <a:ea typeface="Simplified Arabic" charset="0"/>
                <a:cs typeface="Calibri" panose="020F0502020204030204" pitchFamily="34" charset="0"/>
              </a:rPr>
              <a:t> 271 برنامجًا موجهًا للتحويلات النقدية كجزء من </a:t>
            </a:r>
            <a:r>
              <a:rPr lang="ar" sz="2800" b="1" dirty="0">
                <a:solidFill>
                  <a:schemeClr val="tx1">
                    <a:lumMod val="65000"/>
                    <a:lumOff val="35000"/>
                  </a:schemeClr>
                </a:solidFill>
                <a:ea typeface="Simplified Arabic" charset="0"/>
                <a:cs typeface="Calibri" panose="020F0502020204030204" pitchFamily="34" charset="0"/>
              </a:rPr>
              <a:t>أنظمة الحماية الاجتماعية الوطنية</a:t>
            </a:r>
          </a:p>
          <a:p>
            <a:pPr algn="just" rtl="1">
              <a:defRPr/>
            </a:pPr>
            <a:r>
              <a:rPr lang="ar" sz="2800" b="1" dirty="0">
                <a:solidFill>
                  <a:schemeClr val="tx1">
                    <a:lumMod val="65000"/>
                    <a:lumOff val="35000"/>
                  </a:schemeClr>
                </a:solidFill>
                <a:ea typeface="Simplified Arabic" charset="0"/>
                <a:cs typeface="Calibri" panose="020F0502020204030204" pitchFamily="34" charset="0"/>
              </a:rPr>
              <a:t>في</a:t>
            </a:r>
          </a:p>
        </p:txBody>
      </p:sp>
      <p:sp>
        <p:nvSpPr>
          <p:cNvPr id="70662" name="TextBox 12">
            <a:extLst>
              <a:ext uri="{FF2B5EF4-FFF2-40B4-BE49-F238E27FC236}">
                <a16:creationId xmlns:a16="http://schemas.microsoft.com/office/drawing/2014/main" id="{03E39A08-4718-63FE-EFF4-9EDB520A0251}"/>
              </a:ext>
            </a:extLst>
          </p:cNvPr>
          <p:cNvSpPr txBox="1">
            <a:spLocks noChangeArrowheads="1"/>
          </p:cNvSpPr>
          <p:nvPr/>
        </p:nvSpPr>
        <p:spPr bwMode="auto">
          <a:xfrm>
            <a:off x="717550" y="6311900"/>
            <a:ext cx="20923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6600" b="1">
                <a:solidFill>
                  <a:srgbClr val="DF4552"/>
                </a:solidFill>
                <a:latin typeface="Simplified Arabic"/>
                <a:ea typeface="Simplified Arabic" panose="020B0600070205080204" pitchFamily="34" charset="-128"/>
              </a:rPr>
              <a:t>131</a:t>
            </a:r>
          </a:p>
          <a:p>
            <a:pPr algn="r" rtl="1"/>
            <a:r>
              <a:rPr lang="ar" altLang="en-CH" sz="3200" b="1">
                <a:solidFill>
                  <a:srgbClr val="DF4552"/>
                </a:solidFill>
                <a:latin typeface="Simplified Arabic"/>
                <a:ea typeface="Simplified Arabic" panose="020B0600070205080204" pitchFamily="34" charset="-128"/>
              </a:rPr>
              <a:t>دولة</a:t>
            </a:r>
            <a:endParaRPr lang="en-GB" altLang="en-CH" sz="2400" b="1">
              <a:solidFill>
                <a:srgbClr val="DF4552"/>
              </a:solidFill>
              <a:latin typeface="Simplified Arabic"/>
              <a:ea typeface="Simplified Arabic" panose="020B0600070205080204" pitchFamily="34" charset="-128"/>
            </a:endParaRPr>
          </a:p>
        </p:txBody>
      </p:sp>
      <p:pic>
        <p:nvPicPr>
          <p:cNvPr id="70663" name="Picture 1" descr="A red cross on a black background&#10;&#10;Description automatically generated">
            <a:extLst>
              <a:ext uri="{FF2B5EF4-FFF2-40B4-BE49-F238E27FC236}">
                <a16:creationId xmlns:a16="http://schemas.microsoft.com/office/drawing/2014/main" id="{E53E02EA-B1DD-F996-753B-4510216CCFF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6">
            <a:extLst>
              <a:ext uri="{FF2B5EF4-FFF2-40B4-BE49-F238E27FC236}">
                <a16:creationId xmlns:a16="http://schemas.microsoft.com/office/drawing/2014/main" id="{48BFF899-A957-4604-8C6E-9A1F9DB7ADC2}"/>
              </a:ext>
            </a:extLst>
          </p:cNvPr>
          <p:cNvSpPr txBox="1">
            <a:spLocks noChangeArrowheads="1"/>
          </p:cNvSpPr>
          <p:nvPr/>
        </p:nvSpPr>
        <p:spPr bwMode="auto">
          <a:xfrm>
            <a:off x="173888" y="293105"/>
            <a:ext cx="139985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rPr>
              <a:t>حالة الحماية الاجتماعية في العالم:</a:t>
            </a:r>
            <a:endParaRPr lang="en-CH"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endParaRPr>
          </a:p>
          <a:p>
            <a:pPr algn="r" rtl="1"/>
            <a:r>
              <a:rPr lang="ar"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rPr>
              <a:t>أحرز تقدم ولكنه غير كافٍ</a:t>
            </a:r>
            <a:endParaRPr lang="ru-RU"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70663" name="Picture 1" descr="A red cross on a black background&#10;&#10;Description automatically generated">
            <a:extLst>
              <a:ext uri="{FF2B5EF4-FFF2-40B4-BE49-F238E27FC236}">
                <a16:creationId xmlns:a16="http://schemas.microsoft.com/office/drawing/2014/main" id="{E53E02EA-B1DD-F996-753B-4510216CCFF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 name="Picture 2" descr="A blue and red chart with text&#10;&#10;Description automatically generated with medium confidence">
            <a:extLst>
              <a:ext uri="{FF2B5EF4-FFF2-40B4-BE49-F238E27FC236}">
                <a16:creationId xmlns:a16="http://schemas.microsoft.com/office/drawing/2014/main" id="{67A14A35-BE62-BD05-1881-5EFCA3FF0A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888" y="2323441"/>
            <a:ext cx="11115676" cy="7672042"/>
          </a:xfrm>
          <a:prstGeom prst="rect">
            <a:avLst/>
          </a:prstGeom>
        </p:spPr>
      </p:pic>
      <p:pic>
        <p:nvPicPr>
          <p:cNvPr id="5" name="Picture 4" descr="A close-up of a chart&#10;&#10;Description automatically generated">
            <a:extLst>
              <a:ext uri="{FF2B5EF4-FFF2-40B4-BE49-F238E27FC236}">
                <a16:creationId xmlns:a16="http://schemas.microsoft.com/office/drawing/2014/main" id="{73A88B5F-FF51-C3D2-B5CA-641FC84CAEF3}"/>
              </a:ext>
            </a:extLst>
          </p:cNvPr>
          <p:cNvPicPr>
            <a:picLocks noChangeAspect="1"/>
          </p:cNvPicPr>
          <p:nvPr/>
        </p:nvPicPr>
        <p:blipFill rotWithShape="1">
          <a:blip r:embed="rId5">
            <a:extLst>
              <a:ext uri="{28A0092B-C50C-407E-A947-70E740481C1C}">
                <a14:useLocalDpi xmlns:a14="http://schemas.microsoft.com/office/drawing/2010/main" val="0"/>
              </a:ext>
            </a:extLst>
          </a:blip>
          <a:srcRect r="44782"/>
          <a:stretch/>
        </p:blipFill>
        <p:spPr>
          <a:xfrm>
            <a:off x="11707939" y="2663127"/>
            <a:ext cx="5987797" cy="6248364"/>
          </a:xfrm>
          <a:prstGeom prst="rect">
            <a:avLst/>
          </a:prstGeom>
        </p:spPr>
      </p:pic>
    </p:spTree>
    <p:extLst>
      <p:ext uri="{BB962C8B-B14F-4D97-AF65-F5344CB8AC3E}">
        <p14:creationId xmlns:p14="http://schemas.microsoft.com/office/powerpoint/2010/main" val="87854288"/>
      </p:ext>
    </p:extLst>
  </p:cSld>
  <p:clrMapOvr>
    <a:masterClrMapping/>
  </p:clrMapOvr>
</p:sld>
</file>

<file path=ppt/slides/slide18.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Box 6">
            <a:extLst>
              <a:ext uri="{FF2B5EF4-FFF2-40B4-BE49-F238E27FC236}">
                <a16:creationId xmlns:a16="http://schemas.microsoft.com/office/drawing/2014/main" id="{B386D860-66E9-85B3-A11C-597A4E2C4916}"/>
              </a:ext>
            </a:extLst>
          </p:cNvPr>
          <p:cNvSpPr txBox="1">
            <a:spLocks noChangeArrowheads="1"/>
          </p:cNvSpPr>
          <p:nvPr/>
        </p:nvSpPr>
        <p:spPr bwMode="auto">
          <a:xfrm>
            <a:off x="703263" y="768350"/>
            <a:ext cx="95789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الحماية الاجتماعية والنقد</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72707" name="Content Placeholder 3" descr="Screen Shot 2019-06-03 at 14.44.30.png">
            <a:extLst>
              <a:ext uri="{FF2B5EF4-FFF2-40B4-BE49-F238E27FC236}">
                <a16:creationId xmlns:a16="http://schemas.microsoft.com/office/drawing/2014/main" id="{B29D7C3E-DDA5-87DB-5B20-9429DDCF7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72" b="-41972"/>
          <a:stretch>
            <a:fillRect/>
          </a:stretch>
        </p:blipFill>
        <p:spPr bwMode="auto">
          <a:xfrm>
            <a:off x="1052513" y="1184275"/>
            <a:ext cx="16182975" cy="86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TextBox 15">
            <a:extLst>
              <a:ext uri="{FF2B5EF4-FFF2-40B4-BE49-F238E27FC236}">
                <a16:creationId xmlns:a16="http://schemas.microsoft.com/office/drawing/2014/main" id="{A2D7361D-2583-F04E-3D89-0CFD8BF283D7}"/>
              </a:ext>
            </a:extLst>
          </p:cNvPr>
          <p:cNvSpPr txBox="1">
            <a:spLocks noChangeArrowheads="1"/>
          </p:cNvSpPr>
          <p:nvPr/>
        </p:nvSpPr>
        <p:spPr bwMode="auto">
          <a:xfrm>
            <a:off x="1052513" y="7896225"/>
            <a:ext cx="5641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2000" b="1">
                <a:latin typeface="Simplified Arabic" panose="020B0604020202020204" pitchFamily="34" charset="0"/>
                <a:ea typeface="Simplified Arabic" panose="020B0600070205080204" pitchFamily="34" charset="-128"/>
              </a:rPr>
              <a:t>المصدر</a:t>
            </a:r>
            <a:r>
              <a:rPr lang="ar" altLang="en-CH" sz="2000">
                <a:latin typeface="Simplified Arabic" panose="020B0604020202020204" pitchFamily="34" charset="0"/>
                <a:ea typeface="Simplified Arabic" panose="020B0600070205080204" pitchFamily="34" charset="-128"/>
              </a:rPr>
              <a:t>: إدارة سياسات أكسفورد</a:t>
            </a:r>
            <a:endParaRPr lang="en-GB" altLang="en-CH" sz="2000">
              <a:latin typeface="Simplified Arabic" panose="020B0604020202020204" pitchFamily="34" charset="0"/>
              <a:ea typeface="Simplified Arabic" panose="020B0600070205080204" pitchFamily="34" charset="-128"/>
            </a:endParaRPr>
          </a:p>
        </p:txBody>
      </p:sp>
      <p:pic>
        <p:nvPicPr>
          <p:cNvPr id="72709" name="Picture 1" descr="A red cross on a black background&#10;&#10;Description automatically generated">
            <a:extLst>
              <a:ext uri="{FF2B5EF4-FFF2-40B4-BE49-F238E27FC236}">
                <a16:creationId xmlns:a16="http://schemas.microsoft.com/office/drawing/2014/main" id="{A096D1B1-D2C7-6639-0664-85EAF5B9F71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Box 6">
            <a:extLst>
              <a:ext uri="{FF2B5EF4-FFF2-40B4-BE49-F238E27FC236}">
                <a16:creationId xmlns:a16="http://schemas.microsoft.com/office/drawing/2014/main" id="{3096620B-D42A-3778-5E20-B852157E9F99}"/>
              </a:ext>
            </a:extLst>
          </p:cNvPr>
          <p:cNvSpPr txBox="1">
            <a:spLocks noChangeArrowheads="1"/>
          </p:cNvSpPr>
          <p:nvPr/>
        </p:nvSpPr>
        <p:spPr bwMode="auto">
          <a:xfrm>
            <a:off x="703263" y="768350"/>
            <a:ext cx="7567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دراسة حالة نموذجية</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75779" name="TextBox 4">
            <a:extLst>
              <a:ext uri="{FF2B5EF4-FFF2-40B4-BE49-F238E27FC236}">
                <a16:creationId xmlns:a16="http://schemas.microsoft.com/office/drawing/2014/main" id="{CEDB069B-EC3D-DF87-D8D7-2B0102E4FB87}"/>
              </a:ext>
            </a:extLst>
          </p:cNvPr>
          <p:cNvSpPr txBox="1">
            <a:spLocks noChangeArrowheads="1"/>
          </p:cNvSpPr>
          <p:nvPr/>
        </p:nvSpPr>
        <p:spPr bwMode="auto">
          <a:xfrm>
            <a:off x="9920288" y="2595563"/>
            <a:ext cx="8094662" cy="4494212"/>
          </a:xfrm>
          <a:prstGeom prst="rect">
            <a:avLst/>
          </a:prstGeom>
          <a:noFill/>
          <a:ln>
            <a:noFill/>
          </a:ln>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defRPr/>
            </a:pPr>
            <a:r>
              <a:rPr lang="ar" altLang="en-CH" sz="3200" b="1" dirty="0">
                <a:solidFill>
                  <a:srgbClr val="011E41"/>
                </a:solidFill>
                <a:latin typeface="Simplified Arabic" panose="00000500000000000000" pitchFamily="2" charset="0"/>
                <a:cs typeface="Simplified Arabic" panose="020B0606030504020204" pitchFamily="34" charset="0"/>
              </a:rPr>
              <a:t>انظر </a:t>
            </a:r>
            <a:r>
              <a:rPr lang="ar" altLang="en-CH" sz="3200" b="1" dirty="0">
                <a:solidFill>
                  <a:srgbClr val="011E41"/>
                </a:solidFill>
                <a:latin typeface="Simplified Arabic" panose="00000500000000000000" pitchFamily="2" charset="0"/>
                <a:cs typeface="Simplified Arabic" panose="020B0606030504020204" pitchFamily="34" charset="0"/>
              </a:rPr>
              <a:t>صفحة </a:t>
            </a:r>
            <a:r>
              <a:rPr lang="ar" altLang="en-CH" sz="3200" b="1" dirty="0">
                <a:solidFill>
                  <a:srgbClr val="011E41"/>
                </a:solidFill>
                <a:latin typeface="Simplified Arabic" panose="00000500000000000000" pitchFamily="2" charset="0"/>
                <a:cs typeface="Simplified Arabic" panose="020B0606030504020204" pitchFamily="34" charset="0"/>
              </a:rPr>
              <a:t>Movement </a:t>
            </a:r>
            <a:r>
              <a:rPr lang="ar" altLang="en-CH" sz="3200" b="1" dirty="0" err="1">
                <a:solidFill>
                  <a:srgbClr val="011E41"/>
                </a:solidFill>
                <a:latin typeface="Simplified Arabic" panose="00000500000000000000" pitchFamily="2" charset="0"/>
                <a:cs typeface="Simplified Arabic" panose="020B0606030504020204" pitchFamily="34" charset="0"/>
              </a:rPr>
              <a:t>CashHub </a:t>
            </a:r>
            <a:r>
              <a:rPr lang="ar" altLang="en-CH" sz="3200" b="1" dirty="0">
                <a:solidFill>
                  <a:srgbClr val="011E41"/>
                </a:solidFill>
                <a:latin typeface="Simplified Arabic" panose="00000500000000000000" pitchFamily="2" charset="0"/>
                <a:cs typeface="Simplified Arabic" panose="020B0606030504020204" pitchFamily="34" charset="0"/>
              </a:rPr>
              <a:t>حول CVA والحماية الاجتماعية للحصول على مجموعة من الموارد المفيدة ودراسات الحالة.</a:t>
            </a:r>
          </a:p>
          <a:p>
            <a:pPr algn="r" rtl="1">
              <a:spcAft>
                <a:spcPts val="1800"/>
              </a:spcAft>
              <a:defRPr/>
            </a:pPr>
            <a:r>
              <a:rPr lang="ar" altLang="en-CH" sz="3200" b="1" dirty="0">
                <a:solidFill>
                  <a:schemeClr val="accent3"/>
                </a:solidFill>
                <a:latin typeface="Simplified Arabic" panose="00000500000000000000" pitchFamily="2" charset="0"/>
                <a:cs typeface="Simplified Arabic" panose="020B0606030504020204" pitchFamily="34" charset="0"/>
                <a:hlinkClick r:id="rId3"/>
              </a:rPr>
              <a:t>https://cash-hub.org/resources/cash-and-social-protection/</a:t>
            </a:r>
            <a:endParaRPr lang="en-US" altLang="en-CH" sz="3200" b="1" dirty="0">
              <a:solidFill>
                <a:schemeClr val="accent3"/>
              </a:solidFill>
              <a:latin typeface="Simplified Arabic" panose="00000500000000000000" pitchFamily="2" charset="0"/>
              <a:cs typeface="Simplified Arabic" panose="020B0606030504020204" pitchFamily="34" charset="0"/>
            </a:endParaRPr>
          </a:p>
          <a:p>
            <a:pPr algn="r" rtl="1">
              <a:spcAft>
                <a:spcPts val="1800"/>
              </a:spcAft>
              <a:defRPr/>
            </a:pPr>
            <a:endParaRPr lang="en-US" altLang="en-CH" sz="3200" b="1" dirty="0">
              <a:solidFill>
                <a:srgbClr val="011E41"/>
              </a:solidFill>
              <a:latin typeface="Simplified Arabic" panose="00000500000000000000" pitchFamily="2" charset="0"/>
              <a:cs typeface="Simplified Arabic" panose="020B0606030504020204" pitchFamily="34" charset="0"/>
            </a:endParaRPr>
          </a:p>
        </p:txBody>
      </p:sp>
      <p:pic>
        <p:nvPicPr>
          <p:cNvPr id="2" name="Picture 2">
            <a:extLst>
              <a:ext uri="{FF2B5EF4-FFF2-40B4-BE49-F238E27FC236}">
                <a16:creationId xmlns:a16="http://schemas.microsoft.com/office/drawing/2014/main" id="{C9D5FA65-A4CD-2B1B-18EE-D4DF4130193A}"/>
              </a:ext>
            </a:extLst>
          </p:cNvPr>
          <p:cNvPicPr>
            <a:picLocks noChangeAspect="1" noChangeArrowheads="1"/>
          </p:cNvPicPr>
          <p:nvPr/>
        </p:nvPicPr>
        <p:blipFill>
          <a:blip r:embed="rId4"/>
          <a:srcRect/>
          <a:stretch>
            <a:fillRect/>
          </a:stretch>
        </p:blipFill>
        <p:spPr>
          <a:xfrm>
            <a:off x="703263" y="2851927"/>
            <a:ext cx="8876839" cy="5925291"/>
          </a:xfrm>
          <a:prstGeom prst="roundRect">
            <a:avLst>
              <a:gd name="adj" fmla="val 8594"/>
            </a:avLst>
          </a:prstGeom>
          <a:solidFill>
            <a:srgbClr val="FFFFFF">
              <a:shade val="85000"/>
            </a:srgbClr>
          </a:solidFill>
          <a:effectLst>
            <a:outerShdw dist="35921" dir="2700000" algn="ctr" rotWithShape="0">
              <a:schemeClr val="bg2"/>
            </a:outerShdw>
          </a:effectLst>
        </p:spPr>
      </p:pic>
      <p:pic>
        <p:nvPicPr>
          <p:cNvPr id="74757" name="Picture 3" descr="Qr code&#10;&#10;Description automatically generated">
            <a:extLst>
              <a:ext uri="{FF2B5EF4-FFF2-40B4-BE49-F238E27FC236}">
                <a16:creationId xmlns:a16="http://schemas.microsoft.com/office/drawing/2014/main" id="{9E4118EE-FC44-9485-CDC9-7C3C8868DE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96700" y="6307138"/>
            <a:ext cx="3640138"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2" descr="A red cross on a black background&#10;&#10;Description automatically generated">
            <a:extLst>
              <a:ext uri="{FF2B5EF4-FFF2-40B4-BE49-F238E27FC236}">
                <a16:creationId xmlns:a16="http://schemas.microsoft.com/office/drawing/2014/main" id="{466691CF-72F0-2F60-299A-A5D28E7AEE65}"/>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ADC04F3C-963C-8281-1B31-D0BB7CD1056C}"/>
              </a:ext>
            </a:extLst>
          </p:cNvPr>
          <p:cNvSpPr txBox="1">
            <a:spLocks noChangeArrowheads="1"/>
          </p:cNvSpPr>
          <p:nvPr/>
        </p:nvSpPr>
        <p:spPr bwMode="auto">
          <a:xfrm>
            <a:off x="7034981" y="7344947"/>
            <a:ext cx="10267157" cy="1107996"/>
          </a:xfrm>
          <a:prstGeom prst="rect">
            <a:avLst/>
          </a:prstGeom>
          <a:solidFill>
            <a:schemeClr val="bg2">
              <a:lumMod val="85000"/>
              <a:alpha val="43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l" rtl="1">
              <a:spcAft>
                <a:spcPts val="1800"/>
              </a:spcAft>
              <a:defRPr/>
            </a:pPr>
            <a:r>
              <a:rPr lang="ar" altLang="en-CH" sz="6600" b="1" dirty="0">
                <a:ln>
                  <a:solidFill>
                    <a:schemeClr val="accent1"/>
                  </a:solidFill>
                </a:ln>
                <a:solidFill>
                  <a:schemeClr val="bg2"/>
                </a:solidFill>
                <a:latin typeface="Simplified Arabic" panose="00000500000000000000" pitchFamily="2" charset="0"/>
                <a:ea typeface="Simplified Arabic"/>
                <a:cs typeface="Simplified Arabic"/>
              </a:rPr>
              <a:t>مقدمة إلى CVA</a:t>
            </a:r>
            <a:endParaRPr lang="en-US" altLang="en-CH" sz="4400" b="1" dirty="0">
              <a:ln>
                <a:solidFill>
                  <a:schemeClr val="accent1"/>
                </a:solidFill>
              </a:ln>
              <a:solidFill>
                <a:schemeClr val="bg2"/>
              </a:solidFill>
              <a:latin typeface="Simplified Arabic" panose="00000500000000000000" pitchFamily="2" charset="0"/>
              <a:cs typeface="Simplified Arabic" panose="020B0606030504020204" pitchFamily="34" charset="0"/>
            </a:endParaRPr>
          </a:p>
        </p:txBody>
      </p:sp>
      <p:pic>
        <p:nvPicPr>
          <p:cNvPr id="44035" name="Picture 7" descr="A red cross on a black background&#10;&#10;Description automatically generated">
            <a:extLst>
              <a:ext uri="{FF2B5EF4-FFF2-40B4-BE49-F238E27FC236}">
                <a16:creationId xmlns:a16="http://schemas.microsoft.com/office/drawing/2014/main" id="{BB1B1343-738E-53DC-828A-C7142CF8FCF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Box 6">
            <a:extLst>
              <a:ext uri="{FF2B5EF4-FFF2-40B4-BE49-F238E27FC236}">
                <a16:creationId xmlns:a16="http://schemas.microsoft.com/office/drawing/2014/main" id="{0E677BAD-7677-80B2-D852-C304E845135C}"/>
              </a:ext>
            </a:extLst>
          </p:cNvPr>
          <p:cNvSpPr txBox="1">
            <a:spLocks noChangeArrowheads="1"/>
          </p:cNvSpPr>
          <p:nvPr/>
        </p:nvSpPr>
        <p:spPr bwMode="auto">
          <a:xfrm>
            <a:off x="703263" y="768350"/>
            <a:ext cx="126603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العمل مع القطاع الخاص</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76803" name="Picture 4">
            <a:extLst>
              <a:ext uri="{FF2B5EF4-FFF2-40B4-BE49-F238E27FC236}">
                <a16:creationId xmlns:a16="http://schemas.microsoft.com/office/drawing/2014/main" id="{245DD5F6-CFB2-ED75-87D4-1E0757D3CD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2916238"/>
            <a:ext cx="10531475" cy="592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Picture 2">
            <a:extLst>
              <a:ext uri="{FF2B5EF4-FFF2-40B4-BE49-F238E27FC236}">
                <a16:creationId xmlns:a16="http://schemas.microsoft.com/office/drawing/2014/main" id="{BF419655-FEF6-235E-D980-6CC387C16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22113" y="4003675"/>
            <a:ext cx="5518150" cy="319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1" descr="A red cross on a black background&#10;&#10;Description automatically generated">
            <a:extLst>
              <a:ext uri="{FF2B5EF4-FFF2-40B4-BE49-F238E27FC236}">
                <a16:creationId xmlns:a16="http://schemas.microsoft.com/office/drawing/2014/main" id="{7899A910-BE58-096F-4D71-E270DA569E2F}"/>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16="http://schemas.microsoft.com/office/drawing/2014/main" xmlns:a14="http://schemas.microsoft.com/office/drawing/2010/main" xmlns:p14="http://schemas.microsoft.com/office/powerpoint/2010/main" xmlns:mc="http://schemas.openxmlformats.org/markup-compatibility/2006" xmlns:v="urn:schemas-microsoft-com:vml"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Box 6">
            <a:extLst>
              <a:ext uri="{FF2B5EF4-FFF2-40B4-BE49-F238E27FC236}">
                <a16:creationId xmlns:a16="http://schemas.microsoft.com/office/drawing/2014/main" id="{20D49A49-9E5E-23AF-C339-C52E4FBD36E3}"/>
              </a:ext>
            </a:extLst>
          </p:cNvPr>
          <p:cNvSpPr txBox="1">
            <a:spLocks noChangeArrowheads="1"/>
          </p:cNvSpPr>
          <p:nvPr/>
        </p:nvSpPr>
        <p:spPr bwMode="auto">
          <a:xfrm>
            <a:off x="703263" y="768350"/>
            <a:ext cx="110553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استخدام آليات التسليم </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2" name="TextBox 1">
            <a:extLst>
              <a:ext uri="{FF2B5EF4-FFF2-40B4-BE49-F238E27FC236}">
                <a16:creationId xmlns:a16="http://schemas.microsoft.com/office/drawing/2014/main" id="{19D490F6-46C1-0BF5-2691-8550B4013C5B}"/>
              </a:ext>
            </a:extLst>
          </p:cNvPr>
          <p:cNvSpPr txBox="1">
            <a:spLocks/>
          </p:cNvSpPr>
          <p:nvPr/>
        </p:nvSpPr>
        <p:spPr>
          <a:xfrm>
            <a:off x="720725" y="3541462"/>
            <a:ext cx="5280025" cy="5509200"/>
          </a:xfrm>
          <a:prstGeom prst="rect">
            <a:avLst/>
          </a:prstGeom>
          <a:noFill/>
        </p:spPr>
        <p:txBody>
          <a:bodyPr>
            <a:spAutoFit/>
          </a:bodyPr>
          <a:lstStyle/>
          <a:p>
            <a:pPr algn="r" defTabSz="360000" rtl="1">
              <a:spcAft>
                <a:spcPts val="1800"/>
              </a:spcAft>
              <a:defRPr/>
            </a:pPr>
            <a:r>
              <a:rPr lang="ar" sz="4400" b="1" dirty="0">
                <a:solidFill>
                  <a:srgbClr val="011E41"/>
                </a:solidFill>
                <a:latin typeface="Simplified Arabic" pitchFamily="2" charset="77"/>
                <a:ea typeface="Simplified Arabic" panose="020B0606030504020204" pitchFamily="34" charset="0"/>
                <a:cs typeface="Simplified Arabic" panose="020B0606030504020204" pitchFamily="34" charset="0"/>
              </a:rPr>
              <a:t>أكثر من</a:t>
            </a:r>
            <a:r>
              <a:rPr lang="ar" sz="4400" b="1" dirty="0">
                <a:solidFill>
                  <a:srgbClr val="011E41"/>
                </a:solidFill>
                <a:latin typeface="Simplified Arabic" pitchFamily="2" charset="77"/>
                <a:ea typeface="Simplified Arabic" panose="020B0606030504020204" pitchFamily="34" charset="0"/>
                <a:cs typeface="Simplified Arabic" panose="020B0606030504020204" pitchFamily="34" charset="0"/>
              </a:rPr>
              <a:t> 50٪ من المساعدات النقدية التي تم تقديمها في جميع أنحاء العالم في</a:t>
            </a:r>
            <a:r>
              <a:rPr lang="ar" sz="4400" b="1" dirty="0">
                <a:solidFill>
                  <a:srgbClr val="011E41"/>
                </a:solidFill>
                <a:latin typeface="Simplified Arabic" pitchFamily="2" charset="77"/>
                <a:ea typeface="Simplified Arabic" panose="020B0606030504020204" pitchFamily="34" charset="0"/>
                <a:cs typeface="Simplified Arabic" panose="020B0606030504020204" pitchFamily="34" charset="0"/>
              </a:rPr>
              <a:t> 2021-2022 </a:t>
            </a:r>
            <a:r>
              <a:rPr lang="ar" sz="4400" b="1" dirty="0">
                <a:solidFill>
                  <a:srgbClr val="011E41"/>
                </a:solidFill>
                <a:latin typeface="Simplified Arabic" pitchFamily="2" charset="77"/>
                <a:ea typeface="Simplified Arabic" panose="020B0606030504020204" pitchFamily="34" charset="0"/>
                <a:cs typeface="Simplified Arabic" panose="020B0606030504020204" pitchFamily="34" charset="0"/>
              </a:rPr>
              <a:t>استخدمت </a:t>
            </a:r>
            <a:r>
              <a:rPr lang="ar" sz="44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المدفوعات الإلكترونية </a:t>
            </a:r>
          </a:p>
        </p:txBody>
      </p:sp>
      <p:sp>
        <p:nvSpPr>
          <p:cNvPr id="5" name="TextBox 4">
            <a:extLst>
              <a:ext uri="{FF2B5EF4-FFF2-40B4-BE49-F238E27FC236}">
                <a16:creationId xmlns:a16="http://schemas.microsoft.com/office/drawing/2014/main" id="{F68EFB40-CFFE-801C-E7F0-15485921EFA0}"/>
              </a:ext>
            </a:extLst>
          </p:cNvPr>
          <p:cNvSpPr txBox="1">
            <a:spLocks/>
          </p:cNvSpPr>
          <p:nvPr/>
        </p:nvSpPr>
        <p:spPr>
          <a:xfrm>
            <a:off x="703263" y="2451685"/>
            <a:ext cx="4833937" cy="830262"/>
          </a:xfrm>
          <a:prstGeom prst="rect">
            <a:avLst/>
          </a:prstGeom>
          <a:noFill/>
        </p:spPr>
        <p:txBody>
          <a:bodyPr>
            <a:spAutoFit/>
          </a:bodyPr>
          <a:lstStyle/>
          <a:p>
            <a:pPr algn="r" defTabSz="360000" rtl="1">
              <a:spcAft>
                <a:spcPts val="1800"/>
              </a:spcAft>
              <a:defRPr/>
            </a:pPr>
            <a:r>
              <a:rPr lang="ar" sz="48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الاتحاد الدولي لجمعيات الصليب الأحمر والهلال الأحمر</a:t>
            </a:r>
            <a:endParaRPr lang="en-US" sz="4800" b="1" dirty="0">
              <a:solidFill>
                <a:schemeClr val="accent4"/>
              </a:solidFill>
              <a:latin typeface="Simplified Arabic" pitchFamily="2" charset="77"/>
              <a:ea typeface="Simplified Arabic" panose="020B0606030504020204" pitchFamily="34" charset="0"/>
              <a:cs typeface="Simplified Arabic" panose="020B0606030504020204" pitchFamily="34" charset="0"/>
            </a:endParaRPr>
          </a:p>
        </p:txBody>
      </p:sp>
      <p:pic>
        <p:nvPicPr>
          <p:cNvPr id="78853" name="Picture 2" descr="A red cross on a black background&#10;&#10;Description automatically generated">
            <a:extLst>
              <a:ext uri="{FF2B5EF4-FFF2-40B4-BE49-F238E27FC236}">
                <a16:creationId xmlns:a16="http://schemas.microsoft.com/office/drawing/2014/main" id="{B2884B41-0880-4189-665C-2D5A55C75A5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78854" name="Chart 6">
            <a:extLst>
              <a:ext uri="{FF2B5EF4-FFF2-40B4-BE49-F238E27FC236}">
                <a16:creationId xmlns:a16="http://schemas.microsoft.com/office/drawing/2014/main" id="{643FF619-9248-3B20-7578-E079B386471B}"/>
              </a:ext>
            </a:extLst>
          </p:cNvPr>
          <p:cNvGraphicFramePr>
            <a:graphicFrameLocks/>
          </p:cNvGraphicFramePr>
          <p:nvPr>
            <p:extLst>
              <p:ext uri="{D42A27DB-BD31-4B8C-83A1-F6EECF244321}">
                <p14:modId xmlns:p14="http://schemas.microsoft.com/office/powerpoint/2010/main" val="881147745"/>
              </p:ext>
            </p:extLst>
          </p:nvPr>
        </p:nvGraphicFramePr>
        <p:xfrm>
          <a:off x="6464300" y="2133600"/>
          <a:ext cx="10107613" cy="7346950"/>
        </p:xfrm>
        <a:graphic>
          <a:graphicData uri="http://schemas.openxmlformats.org/presentationml/2006/ole">
            <mc:AlternateContent xmlns:mc="http://schemas.openxmlformats.org/markup-compatibility/2006">
              <mc:Choice xmlns:v="urn:schemas-microsoft-com:vml" Requires="v">
                <p:oleObj name="Chart" r:id="rId4" imgW="8166273" imgH="5930988" progId="Excel.Chart.8">
                  <p:embed/>
                </p:oleObj>
              </mc:Choice>
              <mc:Fallback>
                <p:oleObj name="Chart" r:id="rId4" imgW="8166273" imgH="5930988" progId="Excel.Chart.8">
                  <p:embed/>
                  <p:pic>
                    <p:nvPicPr>
                      <p:cNvPr id="78854" name="Chart 6">
                        <a:extLst>
                          <a:ext uri="{FF2B5EF4-FFF2-40B4-BE49-F238E27FC236}">
                            <a16:creationId xmlns:a16="http://schemas.microsoft.com/office/drawing/2014/main" id="{643FF619-9248-3B20-7578-E079B386471B}"/>
                          </a:ext>
                        </a:extLst>
                      </p:cNvPr>
                      <p:cNvPicPr>
                        <a:picLocks noChangeArrowheads="1"/>
                      </p:cNvPicPr>
                      <p:nvPr/>
                    </p:nvPicPr>
                    <p:blipFill>
                      <a:blip r:embed="rId5"/>
                      <a:srcRect/>
                      <a:stretch>
                        <a:fillRect/>
                      </a:stretch>
                    </p:blipFill>
                    <p:spPr bwMode="auto">
                      <a:xfrm>
                        <a:off x="6464300" y="2133600"/>
                        <a:ext cx="10107613" cy="7346950"/>
                      </a:xfrm>
                      <a:prstGeom prst="rect">
                        <a:avLst/>
                      </a:prstGeom>
                      <a:noFill/>
                      <a:ln>
                        <a:noFill/>
                      </a:ln>
                    </p:spPr>
                  </p:pic>
                </p:oleObj>
              </mc:Fallback>
            </mc:AlternateContent>
          </a:graphicData>
        </a:graphic>
      </p:graphicFrame>
    </p:spTree>
  </p:cSld>
  <p:clrMapOvr>
    <a:masterClrMapping/>
  </p:clrMapOvr>
</p:sld>
</file>

<file path=ppt/slides/slide22.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6">
            <a:extLst>
              <a:ext uri="{FF2B5EF4-FFF2-40B4-BE49-F238E27FC236}">
                <a16:creationId xmlns:a16="http://schemas.microsoft.com/office/drawing/2014/main" id="{825DADAD-344C-A348-9420-E0FC2F965D6A}"/>
              </a:ext>
            </a:extLst>
          </p:cNvPr>
          <p:cNvSpPr txBox="1">
            <a:spLocks noChangeArrowheads="1"/>
          </p:cNvSpPr>
          <p:nvPr/>
        </p:nvSpPr>
        <p:spPr bwMode="auto">
          <a:xfrm>
            <a:off x="703263" y="768350"/>
            <a:ext cx="7567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أدوات النقد التكنولوجية</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grpSp>
        <p:nvGrpSpPr>
          <p:cNvPr id="80899" name="Group 40">
            <a:extLst>
              <a:ext uri="{FF2B5EF4-FFF2-40B4-BE49-F238E27FC236}">
                <a16:creationId xmlns:a16="http://schemas.microsoft.com/office/drawing/2014/main" id="{C84D0F54-F6DE-2EA3-7D64-34B40C406B1A}"/>
              </a:ext>
            </a:extLst>
          </p:cNvPr>
          <p:cNvGrpSpPr>
            <a:grpSpLocks/>
          </p:cNvGrpSpPr>
          <p:nvPr/>
        </p:nvGrpSpPr>
        <p:grpSpPr bwMode="auto">
          <a:xfrm>
            <a:off x="574675" y="2271713"/>
            <a:ext cx="16459200" cy="7732712"/>
            <a:chOff x="1317309" y="2922796"/>
            <a:chExt cx="15758679" cy="6857242"/>
          </a:xfrm>
        </p:grpSpPr>
        <p:sp>
          <p:nvSpPr>
            <p:cNvPr id="80901" name="TextBox 1">
              <a:extLst>
                <a:ext uri="{FF2B5EF4-FFF2-40B4-BE49-F238E27FC236}">
                  <a16:creationId xmlns:a16="http://schemas.microsoft.com/office/drawing/2014/main" id="{7F14BBE6-3BE3-A557-F79E-A1BC1F0DDFD5}"/>
                </a:ext>
              </a:extLst>
            </p:cNvPr>
            <p:cNvSpPr txBox="1">
              <a:spLocks noChangeArrowheads="1"/>
            </p:cNvSpPr>
            <p:nvPr/>
          </p:nvSpPr>
          <p:spPr bwMode="auto">
            <a:xfrm>
              <a:off x="3954423" y="610546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بيانات المستفيد</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البيانات البيومترية</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بيانات السوق</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التقييمات</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استطلاعات ما بعد التوزيع</a:t>
              </a:r>
            </a:p>
          </p:txBody>
        </p:sp>
        <p:sp>
          <p:nvSpPr>
            <p:cNvPr id="6" name="Oval 5">
              <a:extLst>
                <a:ext uri="{FF2B5EF4-FFF2-40B4-BE49-F238E27FC236}">
                  <a16:creationId xmlns:a16="http://schemas.microsoft.com/office/drawing/2014/main" id="{3FE2C3B6-6E6F-85F2-83C8-782B9FC79687}"/>
                </a:ext>
              </a:extLst>
            </p:cNvPr>
            <p:cNvSpPr/>
            <p:nvPr/>
          </p:nvSpPr>
          <p:spPr>
            <a:xfrm>
              <a:off x="4237103" y="2922796"/>
              <a:ext cx="2898514" cy="2759227"/>
            </a:xfrm>
            <a:prstGeom prst="ellipse">
              <a:avLst/>
            </a:prstGeom>
            <a:solidFill>
              <a:srgbClr val="C0504D">
                <a:lumMod val="75000"/>
              </a:srgbClr>
            </a:solidFill>
            <a:ln w="25400" cap="flat" cmpd="sng" algn="ctr">
              <a:noFill/>
              <a:prstDash val="solid"/>
            </a:ln>
            <a:effectLst/>
          </p:spPr>
          <p:txBody>
            <a:bodyPr anchor="ctr"/>
            <a:lstStyle/>
            <a:p>
              <a:pPr algn="ctr" defTabSz="685800" rtl="1">
                <a:defRPr/>
              </a:pPr>
              <a:endParaRPr lang="en-GB" sz="1350" kern="0" dirty="0">
                <a:solidFill>
                  <a:prstClr val="white"/>
                </a:solidFill>
                <a:latin typeface="Calibri"/>
                <a:ea typeface="Simplified Arabic" charset="0"/>
                <a:cs typeface="Simplified Arabic" charset="0"/>
              </a:endParaRPr>
            </a:p>
          </p:txBody>
        </p:sp>
        <p:pic>
          <p:nvPicPr>
            <p:cNvPr id="80903" name="Content Placeholder 6">
              <a:extLst>
                <a:ext uri="{FF2B5EF4-FFF2-40B4-BE49-F238E27FC236}">
                  <a16:creationId xmlns:a16="http://schemas.microsoft.com/office/drawing/2014/main" id="{2885029E-F885-6581-4695-FEACA44A1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3828" y="4071838"/>
              <a:ext cx="1354910" cy="1087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4" name="TextBox 9">
              <a:extLst>
                <a:ext uri="{FF2B5EF4-FFF2-40B4-BE49-F238E27FC236}">
                  <a16:creationId xmlns:a16="http://schemas.microsoft.com/office/drawing/2014/main" id="{C0E230A2-8FC2-DED5-6C0E-AFB7B82831E9}"/>
                </a:ext>
              </a:extLst>
            </p:cNvPr>
            <p:cNvSpPr txBox="1">
              <a:spLocks noChangeArrowheads="1"/>
            </p:cNvSpPr>
            <p:nvPr/>
          </p:nvSpPr>
          <p:spPr bwMode="auto">
            <a:xfrm>
              <a:off x="4486948" y="3624542"/>
              <a:ext cx="23934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CH" sz="2400">
                  <a:solidFill>
                    <a:srgbClr val="FFFFFF"/>
                  </a:solidFill>
                  <a:latin typeface="Simplified Arabic" panose="020B0604020202020204" pitchFamily="34" charset="0"/>
                  <a:ea typeface="Simplified Arabic" panose="020B0600070205080204" pitchFamily="34" charset="-128"/>
                  <a:cs typeface="Simplified Arabic" panose="020B0604020202020204" pitchFamily="34" charset="0"/>
                </a:rPr>
                <a:t>جمع البيانات</a:t>
              </a:r>
            </a:p>
          </p:txBody>
        </p:sp>
        <p:sp>
          <p:nvSpPr>
            <p:cNvPr id="11" name="Oval 10">
              <a:extLst>
                <a:ext uri="{FF2B5EF4-FFF2-40B4-BE49-F238E27FC236}">
                  <a16:creationId xmlns:a16="http://schemas.microsoft.com/office/drawing/2014/main" id="{F2A80447-B38E-A2D8-52A1-B0026C3C8594}"/>
                </a:ext>
              </a:extLst>
            </p:cNvPr>
            <p:cNvSpPr/>
            <p:nvPr/>
          </p:nvSpPr>
          <p:spPr>
            <a:xfrm>
              <a:off x="8936740" y="2922796"/>
              <a:ext cx="2903075" cy="2759227"/>
            </a:xfrm>
            <a:prstGeom prst="ellipse">
              <a:avLst/>
            </a:prstGeom>
            <a:solidFill>
              <a:srgbClr val="C0504D">
                <a:lumMod val="75000"/>
              </a:srgbClr>
            </a:solidFill>
            <a:ln w="25400" cap="flat" cmpd="sng" algn="ctr">
              <a:noFill/>
              <a:prstDash val="solid"/>
            </a:ln>
            <a:effectLst/>
          </p:spPr>
          <p:txBody>
            <a:bodyPr anchor="ctr"/>
            <a:lstStyle/>
            <a:p>
              <a:pPr algn="ctr" defTabSz="685800" rtl="1">
                <a:defRPr/>
              </a:pPr>
              <a:endParaRPr lang="en-GB" sz="1350" kern="0" dirty="0">
                <a:solidFill>
                  <a:prstClr val="white"/>
                </a:solidFill>
                <a:latin typeface="Calibri"/>
                <a:ea typeface="Simplified Arabic" charset="0"/>
                <a:cs typeface="Simplified Arabic" charset="0"/>
              </a:endParaRPr>
            </a:p>
          </p:txBody>
        </p:sp>
        <p:pic>
          <p:nvPicPr>
            <p:cNvPr id="80906" name="Picture 9">
              <a:extLst>
                <a:ext uri="{FF2B5EF4-FFF2-40B4-BE49-F238E27FC236}">
                  <a16:creationId xmlns:a16="http://schemas.microsoft.com/office/drawing/2014/main" id="{03A9908E-CE8F-2BE9-593F-219FB2C7A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485" y="4200456"/>
              <a:ext cx="1949878" cy="94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7" name="TextBox 12">
              <a:extLst>
                <a:ext uri="{FF2B5EF4-FFF2-40B4-BE49-F238E27FC236}">
                  <a16:creationId xmlns:a16="http://schemas.microsoft.com/office/drawing/2014/main" id="{034290C6-3C86-83E4-190A-4F1E37064241}"/>
                </a:ext>
              </a:extLst>
            </p:cNvPr>
            <p:cNvSpPr txBox="1">
              <a:spLocks noChangeArrowheads="1"/>
            </p:cNvSpPr>
            <p:nvPr/>
          </p:nvSpPr>
          <p:spPr bwMode="auto">
            <a:xfrm>
              <a:off x="9191722"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CH" sz="2400">
                  <a:solidFill>
                    <a:srgbClr val="FFFFFF"/>
                  </a:solidFill>
                  <a:latin typeface="Simplified Arabic" panose="020B0604020202020204" pitchFamily="34" charset="0"/>
                  <a:ea typeface="Simplified Arabic" panose="020B0600070205080204" pitchFamily="34" charset="-128"/>
                  <a:cs typeface="Simplified Arabic" panose="020B0604020202020204" pitchFamily="34" charset="0"/>
                </a:rPr>
                <a:t>إدارة البيانات</a:t>
              </a:r>
            </a:p>
          </p:txBody>
        </p:sp>
        <p:sp>
          <p:nvSpPr>
            <p:cNvPr id="14" name="Oval 13">
              <a:extLst>
                <a:ext uri="{FF2B5EF4-FFF2-40B4-BE49-F238E27FC236}">
                  <a16:creationId xmlns:a16="http://schemas.microsoft.com/office/drawing/2014/main" id="{582762A6-8A08-BF95-DA95-E419549CE0F1}"/>
                </a:ext>
              </a:extLst>
            </p:cNvPr>
            <p:cNvSpPr/>
            <p:nvPr/>
          </p:nvSpPr>
          <p:spPr>
            <a:xfrm>
              <a:off x="13627258" y="2922796"/>
              <a:ext cx="2900035" cy="2759227"/>
            </a:xfrm>
            <a:prstGeom prst="ellipse">
              <a:avLst/>
            </a:prstGeom>
            <a:solidFill>
              <a:srgbClr val="C0504D">
                <a:lumMod val="75000"/>
              </a:srgbClr>
            </a:solidFill>
            <a:ln w="25400" cap="flat" cmpd="sng" algn="ctr">
              <a:noFill/>
              <a:prstDash val="solid"/>
            </a:ln>
            <a:effectLst/>
          </p:spPr>
          <p:txBody>
            <a:bodyPr anchor="ctr"/>
            <a:lstStyle/>
            <a:p>
              <a:pPr algn="ctr" defTabSz="685800" rtl="1">
                <a:defRPr/>
              </a:pPr>
              <a:endParaRPr lang="en-GB" sz="1350" kern="0" dirty="0">
                <a:solidFill>
                  <a:prstClr val="white"/>
                </a:solidFill>
                <a:latin typeface="Calibri"/>
                <a:ea typeface="Simplified Arabic" charset="0"/>
                <a:cs typeface="Simplified Arabic" charset="0"/>
              </a:endParaRPr>
            </a:p>
          </p:txBody>
        </p:sp>
        <p:sp>
          <p:nvSpPr>
            <p:cNvPr id="80909" name="TextBox 14">
              <a:extLst>
                <a:ext uri="{FF2B5EF4-FFF2-40B4-BE49-F238E27FC236}">
                  <a16:creationId xmlns:a16="http://schemas.microsoft.com/office/drawing/2014/main" id="{8A96F91B-C96B-954F-E9D7-AF06CA0F03E8}"/>
                </a:ext>
              </a:extLst>
            </p:cNvPr>
            <p:cNvSpPr txBox="1">
              <a:spLocks noChangeArrowheads="1"/>
            </p:cNvSpPr>
            <p:nvPr/>
          </p:nvSpPr>
          <p:spPr bwMode="auto">
            <a:xfrm>
              <a:off x="13880464" y="3302672"/>
              <a:ext cx="239340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r>
                <a:rPr lang="ar" altLang="en-CH" sz="2400">
                  <a:solidFill>
                    <a:srgbClr val="FFFFFF"/>
                  </a:solidFill>
                  <a:latin typeface="Simplified Arabic" panose="020B0604020202020204" pitchFamily="34" charset="0"/>
                  <a:ea typeface="Simplified Arabic" panose="020B0600070205080204" pitchFamily="34" charset="-128"/>
                  <a:cs typeface="Simplified Arabic" panose="020B0604020202020204" pitchFamily="34" charset="0"/>
                </a:rPr>
                <a:t>آليات الدفع</a:t>
              </a:r>
            </a:p>
          </p:txBody>
        </p:sp>
        <p:pic>
          <p:nvPicPr>
            <p:cNvPr id="16" name="Picture 15">
              <a:extLst>
                <a:ext uri="{FF2B5EF4-FFF2-40B4-BE49-F238E27FC236}">
                  <a16:creationId xmlns:a16="http://schemas.microsoft.com/office/drawing/2014/main" id="{70447522-B7A9-7843-15BA-A8C584551D40}"/>
                </a:ext>
              </a:extLst>
            </p:cNvPr>
            <p:cNvPicPr>
              <a:picLocks noChangeAspect="1"/>
            </p:cNvPicPr>
            <p:nvPr/>
          </p:nvPicPr>
          <p:blipFill>
            <a:blip r:embed="rId5" cstate="print">
              <a:duotone>
                <a:srgbClr val="9BBB59">
                  <a:shade val="45000"/>
                  <a:satMod val="135000"/>
                </a:srgbClr>
                <a:prstClr val="white"/>
              </a:duotone>
            </a:blip>
            <a:stretch>
              <a:fillRect/>
            </a:stretch>
          </p:blipFill>
          <p:spPr>
            <a:xfrm>
              <a:off x="14548262" y="4149624"/>
              <a:ext cx="931603" cy="931603"/>
            </a:xfrm>
            <a:prstGeom prst="rect">
              <a:avLst/>
            </a:prstGeom>
          </p:spPr>
        </p:pic>
        <p:sp>
          <p:nvSpPr>
            <p:cNvPr id="80911" name="TextBox 14">
              <a:extLst>
                <a:ext uri="{FF2B5EF4-FFF2-40B4-BE49-F238E27FC236}">
                  <a16:creationId xmlns:a16="http://schemas.microsoft.com/office/drawing/2014/main" id="{FBA4D561-4A87-6CF7-6BA1-0F81AEB632E2}"/>
                </a:ext>
              </a:extLst>
            </p:cNvPr>
            <p:cNvSpPr txBox="1">
              <a:spLocks noChangeArrowheads="1"/>
            </p:cNvSpPr>
            <p:nvPr/>
          </p:nvSpPr>
          <p:spPr bwMode="auto">
            <a:xfrm>
              <a:off x="1453880" y="5681294"/>
              <a:ext cx="25045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US" sz="2400" b="1">
                  <a:solidFill>
                    <a:srgbClr val="000000"/>
                  </a:solidFill>
                  <a:latin typeface="Simplified Arabic" panose="020B0604020202020204" pitchFamily="34" charset="0"/>
                  <a:ea typeface="Simplified Arabic" panose="020B0600070205080204" pitchFamily="34" charset="-128"/>
                  <a:cs typeface="Simplified Arabic" panose="020B0604020202020204" pitchFamily="34" charset="0"/>
                </a:rPr>
                <a:t>الوظائف الرئيسية:</a:t>
              </a:r>
            </a:p>
          </p:txBody>
        </p:sp>
        <p:sp>
          <p:nvSpPr>
            <p:cNvPr id="80912" name="TextBox 15">
              <a:extLst>
                <a:ext uri="{FF2B5EF4-FFF2-40B4-BE49-F238E27FC236}">
                  <a16:creationId xmlns:a16="http://schemas.microsoft.com/office/drawing/2014/main" id="{97AB3E58-B18F-32D9-E5F8-A7D8552F296E}"/>
                </a:ext>
              </a:extLst>
            </p:cNvPr>
            <p:cNvSpPr txBox="1">
              <a:spLocks noChangeArrowheads="1"/>
            </p:cNvSpPr>
            <p:nvPr/>
          </p:nvSpPr>
          <p:spPr bwMode="auto">
            <a:xfrm>
              <a:off x="1317309" y="7630679"/>
              <a:ext cx="289912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US" sz="2400" b="1">
                  <a:solidFill>
                    <a:srgbClr val="000000"/>
                  </a:solidFill>
                  <a:latin typeface="Simplified Arabic" panose="020B0604020202020204" pitchFamily="34" charset="0"/>
                  <a:ea typeface="Simplified Arabic" panose="020B0600070205080204" pitchFamily="34" charset="-128"/>
                  <a:cs typeface="Simplified Arabic" panose="020B0604020202020204" pitchFamily="34" charset="0"/>
                </a:rPr>
                <a:t>الأدوات التكنولوجية:</a:t>
              </a:r>
            </a:p>
          </p:txBody>
        </p:sp>
        <p:cxnSp>
          <p:nvCxnSpPr>
            <p:cNvPr id="80913" name="Straight Connector 20">
              <a:extLst>
                <a:ext uri="{FF2B5EF4-FFF2-40B4-BE49-F238E27FC236}">
                  <a16:creationId xmlns:a16="http://schemas.microsoft.com/office/drawing/2014/main" id="{79F28C33-E192-5ECD-C5F0-46C48AD39CB5}"/>
                </a:ext>
              </a:extLst>
            </p:cNvPr>
            <p:cNvCxnSpPr>
              <a:cxnSpLocks noChangeShapeType="1"/>
            </p:cNvCxnSpPr>
            <p:nvPr/>
          </p:nvCxnSpPr>
          <p:spPr bwMode="auto">
            <a:xfrm>
              <a:off x="4065133" y="7879009"/>
              <a:ext cx="12461598" cy="36749"/>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cxnSp>
          <p:nvCxnSpPr>
            <p:cNvPr id="80914" name="Straight Connector 21">
              <a:extLst>
                <a:ext uri="{FF2B5EF4-FFF2-40B4-BE49-F238E27FC236}">
                  <a16:creationId xmlns:a16="http://schemas.microsoft.com/office/drawing/2014/main" id="{2DF037E0-AE83-5C1D-3E47-23B0C5D09757}"/>
                </a:ext>
              </a:extLst>
            </p:cNvPr>
            <p:cNvCxnSpPr>
              <a:cxnSpLocks/>
            </p:cNvCxnSpPr>
            <p:nvPr/>
          </p:nvCxnSpPr>
          <p:spPr bwMode="auto">
            <a:xfrm>
              <a:off x="3784339" y="5925682"/>
              <a:ext cx="12742392" cy="46382"/>
            </a:xfrm>
            <a:prstGeom prst="line">
              <a:avLst/>
            </a:prstGeom>
            <a:noFill/>
            <a:ln w="9525">
              <a:solidFill>
                <a:srgbClr val="7F7F7F"/>
              </a:solidFill>
              <a:round/>
              <a:headEnd/>
              <a:tailEnd/>
            </a:ln>
            <a:extLst>
              <a:ext uri="{909E8E84-426E-40DD-AFC4-6F175D3DCCD1}">
                <a14:hiddenFill xmlns:a14="http://schemas.microsoft.com/office/drawing/2010/main">
                  <a:noFill/>
                </a14:hiddenFill>
              </a:ext>
            </a:extLst>
          </p:spPr>
        </p:cxnSp>
        <p:sp>
          <p:nvSpPr>
            <p:cNvPr id="80915" name="TextBox 32">
              <a:extLst>
                <a:ext uri="{FF2B5EF4-FFF2-40B4-BE49-F238E27FC236}">
                  <a16:creationId xmlns:a16="http://schemas.microsoft.com/office/drawing/2014/main" id="{A44ECECC-AE59-ED23-97E9-D371B3B773E3}"/>
                </a:ext>
              </a:extLst>
            </p:cNvPr>
            <p:cNvSpPr txBox="1">
              <a:spLocks noChangeArrowheads="1"/>
            </p:cNvSpPr>
            <p:nvPr/>
          </p:nvSpPr>
          <p:spPr bwMode="auto">
            <a:xfrm>
              <a:off x="8340452" y="6103023"/>
              <a:ext cx="4995096"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إدارة المستفيدين</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تخطيط التوزيع </a:t>
              </a:r>
              <a:r>
                <a:rPr lang="ar" altLang="en-CH" sz="2000">
                  <a:solidFill>
                    <a:srgbClr val="011E41"/>
                  </a:solidFill>
                  <a:latin typeface="Simplified Arabic" panose="00000500000000000000" pitchFamily="2" charset="0"/>
                  <a:cs typeface="Simplified Arabic" panose="020B0606030504020204" pitchFamily="34" charset="0"/>
                </a:rPr>
                <a:t>وتتبعه</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المراقبة وإعداد التقارير</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مسارات التدقيق</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إدارة المدفوعات </a:t>
              </a:r>
              <a:r>
                <a:rPr lang="ar" altLang="en-CH" sz="2000">
                  <a:solidFill>
                    <a:srgbClr val="011E41"/>
                  </a:solidFill>
                  <a:latin typeface="Simplified Arabic" panose="00000500000000000000" pitchFamily="2" charset="0"/>
                  <a:cs typeface="Simplified Arabic" panose="020B0606030504020204" pitchFamily="34" charset="0"/>
                </a:rPr>
                <a:t>(تكامل FSP)</a:t>
              </a:r>
            </a:p>
          </p:txBody>
        </p:sp>
        <p:sp>
          <p:nvSpPr>
            <p:cNvPr id="80916" name="TextBox 33">
              <a:extLst>
                <a:ext uri="{FF2B5EF4-FFF2-40B4-BE49-F238E27FC236}">
                  <a16:creationId xmlns:a16="http://schemas.microsoft.com/office/drawing/2014/main" id="{7C54FCB9-5377-8085-18A0-2BA190E87AEF}"/>
                </a:ext>
              </a:extLst>
            </p:cNvPr>
            <p:cNvSpPr txBox="1">
              <a:spLocks noChangeArrowheads="1"/>
            </p:cNvSpPr>
            <p:nvPr/>
          </p:nvSpPr>
          <p:spPr bwMode="auto">
            <a:xfrm>
              <a:off x="13198977" y="6120411"/>
              <a:ext cx="3877011"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جدولة المدفوعات </a:t>
              </a:r>
              <a:r>
                <a:rPr lang="ar" altLang="en-CH" sz="2000">
                  <a:solidFill>
                    <a:srgbClr val="011E41"/>
                  </a:solidFill>
                  <a:latin typeface="Simplified Arabic" panose="00000500000000000000" pitchFamily="2" charset="0"/>
                  <a:cs typeface="Simplified Arabic" panose="020B0606030504020204" pitchFamily="34" charset="0"/>
                </a:rPr>
                <a:t>(فردية، جماعية)</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التحقق من الصحة </a:t>
              </a:r>
              <a:r>
                <a:rPr lang="ar" altLang="en-CH" sz="2000">
                  <a:solidFill>
                    <a:srgbClr val="011E41"/>
                  </a:solidFill>
                  <a:latin typeface="Simplified Arabic" panose="00000500000000000000" pitchFamily="2" charset="0"/>
                  <a:cs typeface="Simplified Arabic" panose="020B0606030504020204" pitchFamily="34" charset="0"/>
                </a:rPr>
                <a:t>والأمان</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إدارة المخزون</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التسوية</a:t>
              </a:r>
            </a:p>
          </p:txBody>
        </p:sp>
        <p:sp>
          <p:nvSpPr>
            <p:cNvPr id="80917" name="TextBox 37">
              <a:extLst>
                <a:ext uri="{FF2B5EF4-FFF2-40B4-BE49-F238E27FC236}">
                  <a16:creationId xmlns:a16="http://schemas.microsoft.com/office/drawing/2014/main" id="{AAA36BA1-2815-5B79-90C2-4049C0BEC227}"/>
                </a:ext>
              </a:extLst>
            </p:cNvPr>
            <p:cNvSpPr txBox="1">
              <a:spLocks noChangeArrowheads="1"/>
            </p:cNvSpPr>
            <p:nvPr/>
          </p:nvSpPr>
          <p:spPr bwMode="auto">
            <a:xfrm>
              <a:off x="3950461" y="8164088"/>
              <a:ext cx="4389992" cy="1446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ODK</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RAMP/Magpi</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Devicemagic</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Kobo Toolbox</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ONA</a:t>
              </a:r>
            </a:p>
          </p:txBody>
        </p:sp>
        <p:sp>
          <p:nvSpPr>
            <p:cNvPr id="80918" name="TextBox 38">
              <a:extLst>
                <a:ext uri="{FF2B5EF4-FFF2-40B4-BE49-F238E27FC236}">
                  <a16:creationId xmlns:a16="http://schemas.microsoft.com/office/drawing/2014/main" id="{91C56FE4-E29F-4B33-E9FC-155B8BDD80A7}"/>
                </a:ext>
              </a:extLst>
            </p:cNvPr>
            <p:cNvSpPr txBox="1">
              <a:spLocks noChangeArrowheads="1"/>
            </p:cNvSpPr>
            <p:nvPr/>
          </p:nvSpPr>
          <p:spPr bwMode="auto">
            <a:xfrm>
              <a:off x="8340452" y="8143497"/>
              <a:ext cx="4389992" cy="117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LMMS</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RedRose</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SCOPE (WFP)</a:t>
              </a: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Segovia</a:t>
              </a:r>
            </a:p>
          </p:txBody>
        </p:sp>
        <p:sp>
          <p:nvSpPr>
            <p:cNvPr id="80919" name="TextBox 39">
              <a:extLst>
                <a:ext uri="{FF2B5EF4-FFF2-40B4-BE49-F238E27FC236}">
                  <a16:creationId xmlns:a16="http://schemas.microsoft.com/office/drawing/2014/main" id="{53DAAACC-8A25-E23C-DDF6-CBF7C50CF5B4}"/>
                </a:ext>
              </a:extLst>
            </p:cNvPr>
            <p:cNvSpPr txBox="1">
              <a:spLocks noChangeArrowheads="1"/>
            </p:cNvSpPr>
            <p:nvPr/>
          </p:nvSpPr>
          <p:spPr bwMode="auto">
            <a:xfrm>
              <a:off x="13198977" y="8060626"/>
              <a:ext cx="3327753" cy="17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1438" indent="-28575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البطاقات المدفوعة مسبقًا</a:t>
              </a:r>
              <a:endParaRPr lang="en-CH" altLang="en-CH" sz="2000">
                <a:solidFill>
                  <a:srgbClr val="011E41"/>
                </a:solidFill>
                <a:latin typeface="Simplified Arabic" panose="00000500000000000000" pitchFamily="2" charset="0"/>
                <a:cs typeface="Simplified Arabic" panose="020B0606030504020204" pitchFamily="34" charset="0"/>
              </a:endParaRP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تحويل الأموال </a:t>
              </a:r>
              <a:r>
                <a:rPr lang="ar" altLang="en-CH" sz="2000">
                  <a:solidFill>
                    <a:srgbClr val="011E41"/>
                  </a:solidFill>
                  <a:latin typeface="Simplified Arabic" panose="00000500000000000000" pitchFamily="2" charset="0"/>
                  <a:cs typeface="Simplified Arabic" panose="020B0606030504020204" pitchFamily="34" charset="0"/>
                </a:rPr>
                <a:t>    (التحويلات المالية) </a:t>
              </a:r>
              <a:endParaRPr lang="en-CH" altLang="en-CH" sz="2000">
                <a:solidFill>
                  <a:srgbClr val="011E41"/>
                </a:solidFill>
                <a:latin typeface="Simplified Arabic" panose="00000500000000000000" pitchFamily="2" charset="0"/>
                <a:cs typeface="Simplified Arabic" panose="020B0606030504020204" pitchFamily="34" charset="0"/>
              </a:endParaRP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المدفوعات عبر الهاتف المحمول</a:t>
              </a:r>
              <a:endParaRPr lang="en-CH" altLang="en-CH" sz="2000">
                <a:solidFill>
                  <a:srgbClr val="011E41"/>
                </a:solidFill>
                <a:latin typeface="Simplified Arabic" panose="00000500000000000000" pitchFamily="2" charset="0"/>
                <a:cs typeface="Simplified Arabic" panose="020B0606030504020204" pitchFamily="34" charset="0"/>
              </a:endParaRP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القسائم</a:t>
              </a:r>
              <a:r>
                <a:rPr lang="ar" altLang="en-CH" sz="2000">
                  <a:solidFill>
                    <a:srgbClr val="011E41"/>
                  </a:solidFill>
                  <a:latin typeface="Simplified Arabic" panose="00000500000000000000" pitchFamily="2" charset="0"/>
                  <a:cs typeface="Simplified Arabic" panose="020B0606030504020204" pitchFamily="34" charset="0"/>
                </a:rPr>
                <a:t> الإلكترونية</a:t>
              </a:r>
              <a:endParaRPr lang="en-CH" altLang="en-CH" sz="2000">
                <a:solidFill>
                  <a:srgbClr val="011E41"/>
                </a:solidFill>
                <a:latin typeface="Simplified Arabic" panose="00000500000000000000" pitchFamily="2" charset="0"/>
                <a:cs typeface="Simplified Arabic" panose="020B0606030504020204" pitchFamily="34" charset="0"/>
              </a:endParaRPr>
            </a:p>
            <a:p>
              <a:pPr algn="r" rtl="1">
                <a:buFont typeface="Arial" panose="020B0604020202020204" pitchFamily="34" charset="0"/>
                <a:buChar char="•"/>
              </a:pPr>
              <a:r>
                <a:rPr lang="ar" altLang="en-CH" sz="2000">
                  <a:solidFill>
                    <a:srgbClr val="011E41"/>
                  </a:solidFill>
                  <a:latin typeface="Simplified Arabic" panose="00000500000000000000" pitchFamily="2" charset="0"/>
                  <a:cs typeface="Simplified Arabic" panose="020B0606030504020204" pitchFamily="34" charset="0"/>
                </a:rPr>
                <a:t>المحافظ الرقمية</a:t>
              </a:r>
            </a:p>
          </p:txBody>
        </p:sp>
      </p:grpSp>
      <p:pic>
        <p:nvPicPr>
          <p:cNvPr id="80900" name="Picture 1" descr="A red cross on a black background&#10;&#10;Description automatically generated">
            <a:extLst>
              <a:ext uri="{FF2B5EF4-FFF2-40B4-BE49-F238E27FC236}">
                <a16:creationId xmlns:a16="http://schemas.microsoft.com/office/drawing/2014/main" id="{DE80571E-1716-9C09-1B4C-4C8410E43BAD}"/>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FE5209E8-1CFB-9EBA-0685-A54FF275E670}"/>
              </a:ext>
            </a:extLst>
          </p:cNvPr>
          <p:cNvSpPr txBox="1">
            <a:spLocks noChangeArrowheads="1"/>
          </p:cNvSpPr>
          <p:nvPr/>
        </p:nvSpPr>
        <p:spPr bwMode="auto">
          <a:xfrm>
            <a:off x="3406877" y="7418688"/>
            <a:ext cx="13954255" cy="1938992"/>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l" rtl="1">
              <a:spcAft>
                <a:spcPts val="1800"/>
              </a:spcAft>
              <a:defRPr/>
            </a:pPr>
            <a:r>
              <a:rPr lang="ar" sz="6000" b="1" dirty="0">
                <a:ln>
                  <a:solidFill>
                    <a:schemeClr val="accent1"/>
                  </a:solidFill>
                </a:ln>
                <a:solidFill>
                  <a:schemeClr val="bg2"/>
                </a:solidFill>
                <a:latin typeface="Simplified Arabic" panose="00000500000000000000" pitchFamily="2" charset="0"/>
              </a:rPr>
              <a:t>CVA في الحركة</a:t>
            </a:r>
            <a:br>
              <a:rPr lang="ar" sz="6000" b="1" dirty="0">
                <a:ln>
                  <a:solidFill>
                    <a:schemeClr val="accent1"/>
                  </a:solidFill>
                </a:ln>
                <a:solidFill>
                  <a:schemeClr val="bg2"/>
                </a:solidFill>
                <a:latin typeface="Simplified Arabic" panose="00000500000000000000" pitchFamily="2" charset="0"/>
              </a:rPr>
            </a:br>
            <a:r>
              <a:rPr lang="ar" sz="6000" b="1" dirty="0">
                <a:ln>
                  <a:solidFill>
                    <a:schemeClr val="accent1"/>
                  </a:solidFill>
                </a:ln>
                <a:solidFill>
                  <a:schemeClr val="bg2"/>
                </a:solidFill>
                <a:latin typeface="Simplified Arabic" panose="00000500000000000000" pitchFamily="2" charset="0"/>
              </a:rPr>
              <a:t>التزامات وأدوات CVA</a:t>
            </a:r>
            <a:endParaRPr lang="en-US" altLang="en-CH" sz="2000" b="1" dirty="0">
              <a:ln>
                <a:solidFill>
                  <a:schemeClr val="accent1"/>
                </a:solidFill>
              </a:ln>
              <a:solidFill>
                <a:schemeClr val="bg2"/>
              </a:solidFill>
              <a:latin typeface="Simplified Arabic" panose="00000500000000000000" pitchFamily="2" charset="0"/>
              <a:cs typeface="Simplified Arabic" panose="020B0606030504020204" pitchFamily="34" charset="0"/>
            </a:endParaRPr>
          </a:p>
        </p:txBody>
      </p:sp>
      <p:pic>
        <p:nvPicPr>
          <p:cNvPr id="82947" name="Picture 7" descr="A red cross on a black background&#10;&#10;Description automatically generated">
            <a:extLst>
              <a:ext uri="{FF2B5EF4-FFF2-40B4-BE49-F238E27FC236}">
                <a16:creationId xmlns:a16="http://schemas.microsoft.com/office/drawing/2014/main" id="{B51D43C1-000D-1632-5426-20165828751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6">
            <a:extLst>
              <a:ext uri="{FF2B5EF4-FFF2-40B4-BE49-F238E27FC236}">
                <a16:creationId xmlns:a16="http://schemas.microsoft.com/office/drawing/2014/main" id="{434AF2B4-11AE-EF4C-CBC4-1AE0A730A124}"/>
              </a:ext>
            </a:extLst>
          </p:cNvPr>
          <p:cNvSpPr txBox="1">
            <a:spLocks noChangeArrowheads="1"/>
          </p:cNvSpPr>
          <p:nvPr/>
        </p:nvSpPr>
        <p:spPr bwMode="auto">
          <a:xfrm>
            <a:off x="703263" y="768350"/>
            <a:ext cx="9820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7200" b="1">
                <a:solidFill>
                  <a:srgbClr val="F5333F"/>
                </a:solidFill>
                <a:latin typeface="Simplified Arabic" panose="00000500000000000000" pitchFamily="2" charset="0"/>
                <a:ea typeface="Simplified Arabic" pitchFamily="2" charset="0"/>
                <a:cs typeface="Simplified Arabic" panose="020B0306030504020204" pitchFamily="34" charset="0"/>
              </a:rPr>
              <a:t>التزام الاتحاد الدولي لجمعيات الصليب الأحمر والهلال الأحمر</a:t>
            </a:r>
            <a:endParaRPr lang="ru-RU" altLang="en-CH" sz="72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83971" name="TextBox 4">
            <a:extLst>
              <a:ext uri="{FF2B5EF4-FFF2-40B4-BE49-F238E27FC236}">
                <a16:creationId xmlns:a16="http://schemas.microsoft.com/office/drawing/2014/main" id="{AF6B8186-D4E3-6C12-4F9A-5B76D542EE06}"/>
              </a:ext>
            </a:extLst>
          </p:cNvPr>
          <p:cNvSpPr txBox="1">
            <a:spLocks noChangeArrowheads="1"/>
          </p:cNvSpPr>
          <p:nvPr/>
        </p:nvSpPr>
        <p:spPr bwMode="auto">
          <a:xfrm>
            <a:off x="703263" y="3302000"/>
            <a:ext cx="17119600" cy="536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lnSpc>
                <a:spcPct val="200000"/>
              </a:lnSpc>
              <a:spcAft>
                <a:spcPts val="1800"/>
              </a:spcAft>
            </a:pPr>
            <a:r>
              <a:rPr lang="ar" altLang="en-CH" sz="6000" b="1">
                <a:solidFill>
                  <a:srgbClr val="011E41"/>
                </a:solidFill>
                <a:latin typeface="Simplified Arabic" panose="00000500000000000000" pitchFamily="2" charset="0"/>
                <a:cs typeface="Simplified Arabic" panose="020B0606030504020204" pitchFamily="34" charset="0"/>
              </a:rPr>
              <a:t>"تلتزم الاتحاد الدولي لجمعيات الصليب الأحمر والهلال الأحمر بتقديم 50% من المساعدات الإنسانية عن طريق النقد والقسائم بحلول عام 2025".</a:t>
            </a:r>
          </a:p>
        </p:txBody>
      </p:sp>
      <p:pic>
        <p:nvPicPr>
          <p:cNvPr id="83972" name="Picture 1" descr="A red cross on a black background&#10;&#10;Description automatically generated">
            <a:extLst>
              <a:ext uri="{FF2B5EF4-FFF2-40B4-BE49-F238E27FC236}">
                <a16:creationId xmlns:a16="http://schemas.microsoft.com/office/drawing/2014/main" id="{4C9A74F6-EFC0-57B9-DBB8-409148300DD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16="http://schemas.microsoft.com/office/drawing/2014/main" xmlns:a14="http://schemas.microsoft.com/office/drawing/2010/main" xmlns:asvg="http://schemas.microsoft.com/office/drawing/2016/SVG/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a:extLst>
              <a:ext uri="{FF2B5EF4-FFF2-40B4-BE49-F238E27FC236}">
                <a16:creationId xmlns:a16="http://schemas.microsoft.com/office/drawing/2014/main" id="{97E70C3D-E9DE-30A5-11E0-B2727B9D5BA4}"/>
              </a:ext>
            </a:extLst>
          </p:cNvPr>
          <p:cNvSpPr txBox="1">
            <a:spLocks noChangeArrowheads="1"/>
          </p:cNvSpPr>
          <p:nvPr/>
        </p:nvSpPr>
        <p:spPr bwMode="auto">
          <a:xfrm>
            <a:off x="313377" y="1002173"/>
            <a:ext cx="141033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rPr>
              <a:t>الإطار</a:t>
            </a:r>
            <a:r>
              <a:rPr lang="ar"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rPr>
              <a:t> الاستراتيجي لحركة CVA </a:t>
            </a:r>
            <a:r>
              <a:rPr lang="ar"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rPr>
              <a:t>لعام 2030</a:t>
            </a:r>
            <a:endParaRPr lang="ru-RU"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62468" name="Picture 1" descr="A red cross on a black background&#10;&#10;Description automatically generated">
            <a:extLst>
              <a:ext uri="{FF2B5EF4-FFF2-40B4-BE49-F238E27FC236}">
                <a16:creationId xmlns:a16="http://schemas.microsoft.com/office/drawing/2014/main" id="{5FB15A67-8768-0587-2B7C-BBE4B1309A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4AC9506-BD4C-3D20-0BB8-73BBBCE9C71D}"/>
              </a:ext>
            </a:extLst>
          </p:cNvPr>
          <p:cNvSpPr txBox="1"/>
          <p:nvPr/>
        </p:nvSpPr>
        <p:spPr>
          <a:xfrm>
            <a:off x="313377" y="1882676"/>
            <a:ext cx="17691990" cy="1138773"/>
          </a:xfrm>
          <a:prstGeom prst="rect">
            <a:avLst/>
          </a:prstGeom>
          <a:noFill/>
        </p:spPr>
        <p:txBody>
          <a:bodyPr wrap="square" rtlCol="0">
            <a:spAutoFit/>
          </a:bodyPr>
          <a:lstStyle/>
          <a:p>
            <a:pPr algn="just" rtl="1"/>
            <a:r>
              <a:rPr lang="ar" sz="2800" b="1" u="none" strike="noStrike" baseline="0" dirty="0">
                <a:solidFill>
                  <a:schemeClr val="accent1"/>
                </a:solidFill>
                <a:latin typeface="Simplified Arabic" panose="00000500000000000000" pitchFamily="2" charset="0"/>
              </a:rPr>
              <a:t>الرؤية: </a:t>
            </a:r>
          </a:p>
          <a:p>
            <a:pPr algn="just" rtl="1"/>
            <a:r>
              <a:rPr lang="ar" sz="2000" b="1" u="none" strike="noStrike" baseline="0" dirty="0">
                <a:solidFill>
                  <a:schemeClr val="accent1"/>
                </a:solidFill>
                <a:latin typeface="Simplified Arabic" panose="00000500000000000000" pitchFamily="2" charset="0"/>
              </a:rPr>
              <a:t>"</a:t>
            </a:r>
            <a:r>
              <a:rPr lang="ar" sz="2000" b="1" u="none" strike="noStrike" baseline="0" dirty="0">
                <a:solidFill>
                  <a:schemeClr val="accent1"/>
                </a:solidFill>
                <a:latin typeface="Simplified Arabic" panose="00000500000000000000" pitchFamily="2" charset="0"/>
              </a:rPr>
              <a:t>يكون</a:t>
            </a:r>
            <a:r>
              <a:rPr lang="ar" sz="2000" b="1" u="none" strike="noStrike" baseline="0" dirty="0">
                <a:solidFill>
                  <a:schemeClr val="accent1"/>
                </a:solidFill>
                <a:latin typeface="Simplified Arabic" panose="00000500000000000000" pitchFamily="2" charset="0"/>
              </a:rPr>
              <a:t> الناس </a:t>
            </a:r>
            <a:r>
              <a:rPr lang="ar" sz="2000" b="1" u="none" strike="noStrike" baseline="0" dirty="0">
                <a:solidFill>
                  <a:schemeClr val="accent1"/>
                </a:solidFill>
                <a:latin typeface="Simplified Arabic" panose="00000500000000000000" pitchFamily="2" charset="0"/>
              </a:rPr>
              <a:t>قادرين على توقع الأزمات والاستجابة لها والتعافي منها، مع اكتساب المرونة اللازمة لعيش حياة آمنة وصحية وكريمة، مع فرص للازدهار</a:t>
            </a:r>
            <a:r>
              <a:rPr lang="ar" sz="2000" b="1" u="none" strike="noStrike" baseline="0" dirty="0">
                <a:solidFill>
                  <a:schemeClr val="accent1"/>
                </a:solidFill>
                <a:latin typeface="Simplified Arabic" panose="00000500000000000000" pitchFamily="2" charset="0"/>
              </a:rPr>
              <a:t>." </a:t>
            </a:r>
            <a:endParaRPr lang="en-CH" sz="2000" b="1" dirty="0">
              <a:solidFill>
                <a:schemeClr val="accent1"/>
              </a:solidFill>
              <a:latin typeface="Simplified Arabic" panose="00000500000000000000" pitchFamily="2" charset="0"/>
            </a:endParaRPr>
          </a:p>
        </p:txBody>
      </p:sp>
      <p:grpSp>
        <p:nvGrpSpPr>
          <p:cNvPr id="59420" name="Group 59419">
            <a:extLst>
              <a:ext uri="{FF2B5EF4-FFF2-40B4-BE49-F238E27FC236}">
                <a16:creationId xmlns:a16="http://schemas.microsoft.com/office/drawing/2014/main" id="{636EAD84-073D-1E60-7816-EEA2774577B8}"/>
              </a:ext>
            </a:extLst>
          </p:cNvPr>
          <p:cNvGrpSpPr/>
          <p:nvPr/>
        </p:nvGrpSpPr>
        <p:grpSpPr>
          <a:xfrm>
            <a:off x="2110725" y="3037141"/>
            <a:ext cx="14395531" cy="2939886"/>
            <a:chOff x="2110725" y="3275344"/>
            <a:chExt cx="14395531" cy="2939886"/>
          </a:xfrm>
        </p:grpSpPr>
        <p:pic>
          <p:nvPicPr>
            <p:cNvPr id="6" name="Picture 5" descr="A red and blue pin&#10;&#10;Description automatically generated">
              <a:extLst>
                <a:ext uri="{FF2B5EF4-FFF2-40B4-BE49-F238E27FC236}">
                  <a16:creationId xmlns:a16="http://schemas.microsoft.com/office/drawing/2014/main" id="{50050ED3-22E3-D37B-05D1-4B1625374A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10725" y="3439837"/>
              <a:ext cx="2610904" cy="2610902"/>
            </a:xfrm>
            <a:prstGeom prst="rect">
              <a:avLst/>
            </a:prstGeom>
          </p:spPr>
        </p:pic>
        <p:pic>
          <p:nvPicPr>
            <p:cNvPr id="59397" name="Picture 59396" descr="A red and blue logo&#10;&#10;Description automatically generated">
              <a:extLst>
                <a:ext uri="{FF2B5EF4-FFF2-40B4-BE49-F238E27FC236}">
                  <a16:creationId xmlns:a16="http://schemas.microsoft.com/office/drawing/2014/main" id="{BEB8868F-AE4D-9A35-ED30-CA777DAEA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647" y="3275345"/>
              <a:ext cx="2942706" cy="2939885"/>
            </a:xfrm>
            <a:prstGeom prst="rect">
              <a:avLst/>
            </a:prstGeom>
          </p:spPr>
        </p:pic>
        <p:pic>
          <p:nvPicPr>
            <p:cNvPr id="59399" name="Picture 59398" descr="A blue and red hands touching each other&#10;&#10;Description automatically generated">
              <a:extLst>
                <a:ext uri="{FF2B5EF4-FFF2-40B4-BE49-F238E27FC236}">
                  <a16:creationId xmlns:a16="http://schemas.microsoft.com/office/drawing/2014/main" id="{1C7338FB-2290-533C-3EC8-1A6BC98E3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6371" y="3275344"/>
              <a:ext cx="2939885" cy="2939885"/>
            </a:xfrm>
            <a:prstGeom prst="rect">
              <a:avLst/>
            </a:prstGeom>
          </p:spPr>
        </p:pic>
      </p:grpSp>
      <p:grpSp>
        <p:nvGrpSpPr>
          <p:cNvPr id="59421" name="Group 59420">
            <a:extLst>
              <a:ext uri="{FF2B5EF4-FFF2-40B4-BE49-F238E27FC236}">
                <a16:creationId xmlns:a16="http://schemas.microsoft.com/office/drawing/2014/main" id="{5E4F7F58-939C-50E9-9407-AF2B96FEEC0C}"/>
              </a:ext>
            </a:extLst>
          </p:cNvPr>
          <p:cNvGrpSpPr/>
          <p:nvPr/>
        </p:nvGrpSpPr>
        <p:grpSpPr>
          <a:xfrm>
            <a:off x="1146448" y="5762661"/>
            <a:ext cx="16367940" cy="1846660"/>
            <a:chOff x="1146448" y="5762661"/>
            <a:chExt cx="16367940" cy="1846660"/>
          </a:xfrm>
        </p:grpSpPr>
        <p:sp>
          <p:nvSpPr>
            <p:cNvPr id="59400" name="TextBox 59399">
              <a:extLst>
                <a:ext uri="{FF2B5EF4-FFF2-40B4-BE49-F238E27FC236}">
                  <a16:creationId xmlns:a16="http://schemas.microsoft.com/office/drawing/2014/main" id="{7A3A3EC2-9E3D-FD60-68DD-993F920AFD54}"/>
                </a:ext>
              </a:extLst>
            </p:cNvPr>
            <p:cNvSpPr txBox="1"/>
            <p:nvPr/>
          </p:nvSpPr>
          <p:spPr>
            <a:xfrm>
              <a:off x="1146448" y="5762662"/>
              <a:ext cx="4539458" cy="1569660"/>
            </a:xfrm>
            <a:prstGeom prst="rect">
              <a:avLst/>
            </a:prstGeom>
            <a:noFill/>
          </p:spPr>
          <p:txBody>
            <a:bodyPr wrap="square" rtlCol="0">
              <a:spAutoFit/>
            </a:bodyPr>
            <a:lstStyle/>
            <a:p>
              <a:pPr algn="ctr" rtl="1"/>
              <a:r>
                <a:rPr lang="ar" sz="2400" b="1" u="none" strike="noStrike" baseline="0" dirty="0">
                  <a:solidFill>
                    <a:schemeClr val="accent1"/>
                  </a:solidFill>
                  <a:latin typeface="Simplified Arabic" panose="00000500000000000000" pitchFamily="2" charset="0"/>
                </a:rPr>
                <a:t>التوطين</a:t>
              </a:r>
            </a:p>
            <a:p>
              <a:pPr algn="just" rtl="1"/>
              <a:r>
                <a:rPr lang="ar" sz="1800" u="none" strike="noStrike" baseline="0" dirty="0">
                  <a:solidFill>
                    <a:schemeClr val="accent1"/>
                  </a:solidFill>
                  <a:latin typeface="Simplified Arabic" panose="00000500000000000000" pitchFamily="2" charset="0"/>
                </a:rPr>
                <a:t>يتم قيادة حركة CVA محليًا من خلال الاستفادة من الوجود الدائم للحركة ووصولها إلى المجتمعات المحلية ودورها كجهة مساعدة للسلطات العامة.</a:t>
              </a:r>
              <a:endParaRPr lang="en-CH" dirty="0">
                <a:solidFill>
                  <a:schemeClr val="accent1"/>
                </a:solidFill>
                <a:latin typeface="Simplified Arabic" panose="00000500000000000000" pitchFamily="2" charset="0"/>
              </a:endParaRPr>
            </a:p>
          </p:txBody>
        </p:sp>
        <p:sp>
          <p:nvSpPr>
            <p:cNvPr id="59418" name="TextBox 59417">
              <a:extLst>
                <a:ext uri="{FF2B5EF4-FFF2-40B4-BE49-F238E27FC236}">
                  <a16:creationId xmlns:a16="http://schemas.microsoft.com/office/drawing/2014/main" id="{C8EB759F-944B-28BE-78C0-6EDBEEAE1760}"/>
                </a:ext>
              </a:extLst>
            </p:cNvPr>
            <p:cNvSpPr txBox="1"/>
            <p:nvPr/>
          </p:nvSpPr>
          <p:spPr>
            <a:xfrm>
              <a:off x="6874271" y="5762662"/>
              <a:ext cx="4539458" cy="1846659"/>
            </a:xfrm>
            <a:prstGeom prst="rect">
              <a:avLst/>
            </a:prstGeom>
            <a:noFill/>
          </p:spPr>
          <p:txBody>
            <a:bodyPr wrap="square" rtlCol="0">
              <a:spAutoFit/>
            </a:bodyPr>
            <a:lstStyle/>
            <a:p>
              <a:pPr algn="ctr" rtl="1"/>
              <a:r>
                <a:rPr lang="ar" sz="2400" b="1" u="none" strike="noStrike" baseline="0" dirty="0">
                  <a:solidFill>
                    <a:schemeClr val="accent1"/>
                  </a:solidFill>
                  <a:latin typeface="Simplified Arabic" panose="00000500000000000000" pitchFamily="2" charset="0"/>
                </a:rPr>
                <a:t>الانتشار العالمي</a:t>
              </a:r>
            </a:p>
            <a:p>
              <a:pPr algn="just" rtl="1"/>
              <a:r>
                <a:rPr lang="ar" sz="1800" u="none" strike="noStrike" baseline="0" dirty="0">
                  <a:solidFill>
                    <a:schemeClr val="accent1"/>
                  </a:solidFill>
                  <a:latin typeface="Simplified Arabic" panose="00000500000000000000" pitchFamily="2" charset="0"/>
                </a:rPr>
                <a:t>يستفيد موقع الحركة الفريد كجهات فاعلة محلية ضمن شبكة عالمية من قوتها الجماعية، من خلال تحسين الاستجابة المنسقة والعمل الإنساني الذي تتيحه CVA.</a:t>
              </a:r>
              <a:endParaRPr lang="en-CH" dirty="0">
                <a:solidFill>
                  <a:schemeClr val="accent1"/>
                </a:solidFill>
                <a:latin typeface="Simplified Arabic" panose="00000500000000000000" pitchFamily="2" charset="0"/>
              </a:endParaRPr>
            </a:p>
          </p:txBody>
        </p:sp>
        <p:sp>
          <p:nvSpPr>
            <p:cNvPr id="59419" name="TextBox 59418">
              <a:extLst>
                <a:ext uri="{FF2B5EF4-FFF2-40B4-BE49-F238E27FC236}">
                  <a16:creationId xmlns:a16="http://schemas.microsoft.com/office/drawing/2014/main" id="{15858338-FA1D-C0A6-9A96-B18113C9811F}"/>
                </a:ext>
              </a:extLst>
            </p:cNvPr>
            <p:cNvSpPr txBox="1"/>
            <p:nvPr/>
          </p:nvSpPr>
          <p:spPr>
            <a:xfrm>
              <a:off x="12558237" y="5762661"/>
              <a:ext cx="4956151" cy="1846659"/>
            </a:xfrm>
            <a:prstGeom prst="rect">
              <a:avLst/>
            </a:prstGeom>
            <a:noFill/>
          </p:spPr>
          <p:txBody>
            <a:bodyPr wrap="square" rtlCol="0">
              <a:spAutoFit/>
            </a:bodyPr>
            <a:lstStyle/>
            <a:p>
              <a:pPr algn="ctr" rtl="1"/>
              <a:r>
                <a:rPr lang="ar" sz="2400" b="1" u="none" strike="noStrike" baseline="0" dirty="0">
                  <a:solidFill>
                    <a:schemeClr val="accent1"/>
                  </a:solidFill>
                  <a:latin typeface="Simplified Arabic" panose="00000500000000000000" pitchFamily="2" charset="0"/>
                </a:rPr>
                <a:t>التعميم</a:t>
              </a:r>
            </a:p>
            <a:p>
              <a:pPr algn="just" rtl="1"/>
              <a:r>
                <a:rPr lang="ar" sz="1800" u="none" strike="noStrike" baseline="0" dirty="0">
                  <a:solidFill>
                    <a:schemeClr val="accent1"/>
                  </a:solidFill>
                  <a:latin typeface="Simplified Arabic" panose="00000500000000000000" pitchFamily="2" charset="0"/>
                </a:rPr>
                <a:t>تعد المساعدة النقدية والقسائم خيار الاستجابة الافتراضي لجميع القطاعات وتعزز المساعدة المتكاملة وتلبي الاحتياجات المتنوعة في جميع مراحل العمل الإنساني.</a:t>
              </a:r>
              <a:endParaRPr lang="en-CH" dirty="0">
                <a:solidFill>
                  <a:schemeClr val="accent1"/>
                </a:solidFill>
                <a:latin typeface="Simplified Arabic" panose="00000500000000000000" pitchFamily="2" charset="0"/>
              </a:endParaRPr>
            </a:p>
          </p:txBody>
        </p:sp>
      </p:grpSp>
      <p:sp>
        <p:nvSpPr>
          <p:cNvPr id="59423" name="TextBox 59422">
            <a:extLst>
              <a:ext uri="{FF2B5EF4-FFF2-40B4-BE49-F238E27FC236}">
                <a16:creationId xmlns:a16="http://schemas.microsoft.com/office/drawing/2014/main" id="{CE9C9C71-1240-3EEF-5752-8B5EB731F001}"/>
              </a:ext>
            </a:extLst>
          </p:cNvPr>
          <p:cNvSpPr txBox="1"/>
          <p:nvPr/>
        </p:nvSpPr>
        <p:spPr>
          <a:xfrm>
            <a:off x="313377" y="3169746"/>
            <a:ext cx="1468367" cy="523220"/>
          </a:xfrm>
          <a:prstGeom prst="rect">
            <a:avLst/>
          </a:prstGeom>
          <a:noFill/>
        </p:spPr>
        <p:txBody>
          <a:bodyPr wrap="square">
            <a:spAutoFit/>
          </a:bodyPr>
          <a:lstStyle/>
          <a:p>
            <a:pPr algn="just" rtl="1"/>
            <a:r>
              <a:rPr lang="ar" sz="2800" b="1" u="none" strike="noStrike" baseline="0" dirty="0">
                <a:solidFill>
                  <a:schemeClr val="accent1"/>
                </a:solidFill>
                <a:latin typeface="Simplified Arabic" panose="00000500000000000000" pitchFamily="2" charset="0"/>
              </a:rPr>
              <a:t>الأهداف: </a:t>
            </a:r>
          </a:p>
        </p:txBody>
      </p:sp>
      <p:sp>
        <p:nvSpPr>
          <p:cNvPr id="62464" name="TextBox 62463">
            <a:extLst>
              <a:ext uri="{FF2B5EF4-FFF2-40B4-BE49-F238E27FC236}">
                <a16:creationId xmlns:a16="http://schemas.microsoft.com/office/drawing/2014/main" id="{E3F2C6B2-75A9-3D41-172E-35863111669A}"/>
              </a:ext>
            </a:extLst>
          </p:cNvPr>
          <p:cNvSpPr txBox="1"/>
          <p:nvPr/>
        </p:nvSpPr>
        <p:spPr>
          <a:xfrm>
            <a:off x="313376" y="7355460"/>
            <a:ext cx="2296820" cy="523220"/>
          </a:xfrm>
          <a:prstGeom prst="rect">
            <a:avLst/>
          </a:prstGeom>
          <a:noFill/>
        </p:spPr>
        <p:txBody>
          <a:bodyPr wrap="square">
            <a:spAutoFit/>
          </a:bodyPr>
          <a:lstStyle/>
          <a:p>
            <a:pPr algn="just" rtl="1"/>
            <a:r>
              <a:rPr lang="ar" sz="2800" b="1" u="none" strike="noStrike" baseline="0" dirty="0">
                <a:solidFill>
                  <a:schemeClr val="accent1"/>
                </a:solidFill>
                <a:latin typeface="Simplified Arabic" panose="00000500000000000000" pitchFamily="2" charset="0"/>
              </a:rPr>
              <a:t>العوامل المساعدة: </a:t>
            </a:r>
          </a:p>
        </p:txBody>
      </p:sp>
      <p:grpSp>
        <p:nvGrpSpPr>
          <p:cNvPr id="62480" name="Group 62479">
            <a:extLst>
              <a:ext uri="{FF2B5EF4-FFF2-40B4-BE49-F238E27FC236}">
                <a16:creationId xmlns:a16="http://schemas.microsoft.com/office/drawing/2014/main" id="{E5565C0A-EEB2-132C-7F94-DC9C4A7D075A}"/>
              </a:ext>
            </a:extLst>
          </p:cNvPr>
          <p:cNvGrpSpPr/>
          <p:nvPr/>
        </p:nvGrpSpPr>
        <p:grpSpPr>
          <a:xfrm>
            <a:off x="1444671" y="7785151"/>
            <a:ext cx="15388073" cy="1627737"/>
            <a:chOff x="1444671" y="7934777"/>
            <a:chExt cx="15388073" cy="1627737"/>
          </a:xfrm>
        </p:grpSpPr>
        <p:pic>
          <p:nvPicPr>
            <p:cNvPr id="62470" name="Graphic 62469" descr="Circles with arrows outline">
              <a:extLst>
                <a:ext uri="{FF2B5EF4-FFF2-40B4-BE49-F238E27FC236}">
                  <a16:creationId xmlns:a16="http://schemas.microsoft.com/office/drawing/2014/main" id="{A00445EB-AA4E-C6DE-FCB6-A9991B1C366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18137" y="8026977"/>
              <a:ext cx="1535537" cy="1535537"/>
            </a:xfrm>
            <a:prstGeom prst="rect">
              <a:avLst/>
            </a:prstGeom>
          </p:spPr>
        </p:pic>
        <p:pic>
          <p:nvPicPr>
            <p:cNvPr id="62473" name="Graphic 62472" descr="Group success with solid fill">
              <a:extLst>
                <a:ext uri="{FF2B5EF4-FFF2-40B4-BE49-F238E27FC236}">
                  <a16:creationId xmlns:a16="http://schemas.microsoft.com/office/drawing/2014/main" id="{52294D36-3B46-EC45-5A3B-9AD40ECCDAB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844405" y="7984533"/>
              <a:ext cx="1535537" cy="1535537"/>
            </a:xfrm>
            <a:prstGeom prst="rect">
              <a:avLst/>
            </a:prstGeom>
          </p:spPr>
        </p:pic>
        <p:pic>
          <p:nvPicPr>
            <p:cNvPr id="62475" name="Graphic 62474" descr="Cycle with people with solid fill">
              <a:extLst>
                <a:ext uri="{FF2B5EF4-FFF2-40B4-BE49-F238E27FC236}">
                  <a16:creationId xmlns:a16="http://schemas.microsoft.com/office/drawing/2014/main" id="{66CC67B2-B44C-ED44-D621-D7E2BC0429C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91603" y="7984533"/>
              <a:ext cx="1535537" cy="1535537"/>
            </a:xfrm>
            <a:prstGeom prst="rect">
              <a:avLst/>
            </a:prstGeom>
          </p:spPr>
        </p:pic>
        <p:pic>
          <p:nvPicPr>
            <p:cNvPr id="62477" name="Graphic 62476" descr="Aspiration with solid fill">
              <a:extLst>
                <a:ext uri="{FF2B5EF4-FFF2-40B4-BE49-F238E27FC236}">
                  <a16:creationId xmlns:a16="http://schemas.microsoft.com/office/drawing/2014/main" id="{36F923CC-3BB4-14B0-A154-12BD30655F9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444671" y="8026977"/>
              <a:ext cx="1535537" cy="1535537"/>
            </a:xfrm>
            <a:prstGeom prst="rect">
              <a:avLst/>
            </a:prstGeom>
          </p:spPr>
        </p:pic>
        <p:pic>
          <p:nvPicPr>
            <p:cNvPr id="62479" name="Graphic 62478" descr="Business Growth with solid fill">
              <a:extLst>
                <a:ext uri="{FF2B5EF4-FFF2-40B4-BE49-F238E27FC236}">
                  <a16:creationId xmlns:a16="http://schemas.microsoft.com/office/drawing/2014/main" id="{4073BAFA-90F6-CDCC-E658-9A8DA2024B2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297207" y="7934777"/>
              <a:ext cx="1535537" cy="1535537"/>
            </a:xfrm>
            <a:prstGeom prst="rect">
              <a:avLst/>
            </a:prstGeom>
          </p:spPr>
        </p:pic>
      </p:grpSp>
      <p:grpSp>
        <p:nvGrpSpPr>
          <p:cNvPr id="62486" name="Group 62485">
            <a:extLst>
              <a:ext uri="{FF2B5EF4-FFF2-40B4-BE49-F238E27FC236}">
                <a16:creationId xmlns:a16="http://schemas.microsoft.com/office/drawing/2014/main" id="{8BEE09A7-FA2C-6429-3C14-2FE327A9D254}"/>
              </a:ext>
            </a:extLst>
          </p:cNvPr>
          <p:cNvGrpSpPr/>
          <p:nvPr/>
        </p:nvGrpSpPr>
        <p:grpSpPr>
          <a:xfrm>
            <a:off x="907341" y="9390068"/>
            <a:ext cx="16326732" cy="606239"/>
            <a:chOff x="907341" y="9539693"/>
            <a:chExt cx="16326732" cy="606239"/>
          </a:xfrm>
        </p:grpSpPr>
        <p:sp>
          <p:nvSpPr>
            <p:cNvPr id="62481" name="TextBox 62480">
              <a:extLst>
                <a:ext uri="{FF2B5EF4-FFF2-40B4-BE49-F238E27FC236}">
                  <a16:creationId xmlns:a16="http://schemas.microsoft.com/office/drawing/2014/main" id="{87D214C7-C447-C361-BF4E-A6E5D1C42FEF}"/>
                </a:ext>
              </a:extLst>
            </p:cNvPr>
            <p:cNvSpPr txBox="1"/>
            <p:nvPr/>
          </p:nvSpPr>
          <p:spPr>
            <a:xfrm>
              <a:off x="907341" y="9559611"/>
              <a:ext cx="2610196" cy="338554"/>
            </a:xfrm>
            <a:prstGeom prst="rect">
              <a:avLst/>
            </a:prstGeom>
            <a:noFill/>
          </p:spPr>
          <p:txBody>
            <a:bodyPr wrap="square" rtlCol="0">
              <a:spAutoFit/>
            </a:bodyPr>
            <a:lstStyle/>
            <a:p>
              <a:pPr algn="ctr" rtl="1"/>
              <a:r>
                <a:rPr lang="ar" sz="1600" u="none" strike="noStrike" baseline="0" dirty="0">
                  <a:solidFill>
                    <a:schemeClr val="accent1"/>
                  </a:solidFill>
                  <a:latin typeface="Simplified Arabic" panose="00000500000000000000" pitchFamily="2" charset="0"/>
                </a:rPr>
                <a:t>قيادة التغيير</a:t>
              </a:r>
            </a:p>
          </p:txBody>
        </p:sp>
        <p:sp>
          <p:nvSpPr>
            <p:cNvPr id="62482" name="TextBox 62481">
              <a:extLst>
                <a:ext uri="{FF2B5EF4-FFF2-40B4-BE49-F238E27FC236}">
                  <a16:creationId xmlns:a16="http://schemas.microsoft.com/office/drawing/2014/main" id="{F2EAE3AB-D046-FD43-F7D5-0DD7F6EB831F}"/>
                </a:ext>
              </a:extLst>
            </p:cNvPr>
            <p:cNvSpPr txBox="1"/>
            <p:nvPr/>
          </p:nvSpPr>
          <p:spPr>
            <a:xfrm>
              <a:off x="4380807" y="9561157"/>
              <a:ext cx="2610196" cy="584775"/>
            </a:xfrm>
            <a:prstGeom prst="rect">
              <a:avLst/>
            </a:prstGeom>
            <a:noFill/>
          </p:spPr>
          <p:txBody>
            <a:bodyPr wrap="square" rtlCol="0">
              <a:spAutoFit/>
            </a:bodyPr>
            <a:lstStyle/>
            <a:p>
              <a:pPr algn="ctr" rtl="1"/>
              <a:r>
                <a:rPr lang="ar" sz="1600" u="none" strike="noStrike" baseline="0" dirty="0">
                  <a:solidFill>
                    <a:schemeClr val="accent1"/>
                  </a:solidFill>
                  <a:latin typeface="Simplified Arabic" panose="00000500000000000000" pitchFamily="2" charset="0"/>
                </a:rPr>
                <a:t>تحويل النظم والعمليات والأدوات</a:t>
              </a:r>
            </a:p>
          </p:txBody>
        </p:sp>
        <p:sp>
          <p:nvSpPr>
            <p:cNvPr id="62483" name="TextBox 62482">
              <a:extLst>
                <a:ext uri="{FF2B5EF4-FFF2-40B4-BE49-F238E27FC236}">
                  <a16:creationId xmlns:a16="http://schemas.microsoft.com/office/drawing/2014/main" id="{C1E0F8BF-DA4D-EEEE-952A-BD4748F684FC}"/>
                </a:ext>
              </a:extLst>
            </p:cNvPr>
            <p:cNvSpPr txBox="1"/>
            <p:nvPr/>
          </p:nvSpPr>
          <p:spPr>
            <a:xfrm>
              <a:off x="7495571" y="9556318"/>
              <a:ext cx="3327600" cy="584775"/>
            </a:xfrm>
            <a:prstGeom prst="rect">
              <a:avLst/>
            </a:prstGeom>
            <a:noFill/>
          </p:spPr>
          <p:txBody>
            <a:bodyPr wrap="square" rtlCol="0">
              <a:spAutoFit/>
            </a:bodyPr>
            <a:lstStyle/>
            <a:p>
              <a:pPr algn="ctr" rtl="1"/>
              <a:r>
                <a:rPr lang="ar" sz="1600" u="none" strike="noStrike" baseline="0" dirty="0">
                  <a:solidFill>
                    <a:schemeClr val="accent1"/>
                  </a:solidFill>
                  <a:latin typeface="Simplified Arabic" panose="00000500000000000000" pitchFamily="2" charset="0"/>
                </a:rPr>
                <a:t>توفير الموارد من خلال الأفراد والخبرة والتمويل</a:t>
              </a:r>
            </a:p>
          </p:txBody>
        </p:sp>
        <p:sp>
          <p:nvSpPr>
            <p:cNvPr id="62484" name="TextBox 62483">
              <a:extLst>
                <a:ext uri="{FF2B5EF4-FFF2-40B4-BE49-F238E27FC236}">
                  <a16:creationId xmlns:a16="http://schemas.microsoft.com/office/drawing/2014/main" id="{A72E3336-6578-4520-A567-45B80A8AAB5D}"/>
                </a:ext>
              </a:extLst>
            </p:cNvPr>
            <p:cNvSpPr txBox="1"/>
            <p:nvPr/>
          </p:nvSpPr>
          <p:spPr>
            <a:xfrm>
              <a:off x="11253139" y="9556318"/>
              <a:ext cx="2610196" cy="584775"/>
            </a:xfrm>
            <a:prstGeom prst="rect">
              <a:avLst/>
            </a:prstGeom>
            <a:noFill/>
          </p:spPr>
          <p:txBody>
            <a:bodyPr wrap="square" rtlCol="0">
              <a:spAutoFit/>
            </a:bodyPr>
            <a:lstStyle/>
            <a:p>
              <a:pPr algn="ctr" rtl="1"/>
              <a:r>
                <a:rPr lang="ar" sz="1600" u="none" strike="noStrike" baseline="0" dirty="0">
                  <a:solidFill>
                    <a:schemeClr val="accent1"/>
                  </a:solidFill>
                  <a:latin typeface="Simplified Arabic" panose="00000500000000000000" pitchFamily="2" charset="0"/>
                </a:rPr>
                <a:t>الاستفادة من قوتنا الجماعية</a:t>
              </a:r>
            </a:p>
          </p:txBody>
        </p:sp>
        <p:sp>
          <p:nvSpPr>
            <p:cNvPr id="62485" name="TextBox 62484">
              <a:extLst>
                <a:ext uri="{FF2B5EF4-FFF2-40B4-BE49-F238E27FC236}">
                  <a16:creationId xmlns:a16="http://schemas.microsoft.com/office/drawing/2014/main" id="{A2D7648D-CFEB-DC4F-25DF-01A89816E5F4}"/>
                </a:ext>
              </a:extLst>
            </p:cNvPr>
            <p:cNvSpPr txBox="1"/>
            <p:nvPr/>
          </p:nvSpPr>
          <p:spPr>
            <a:xfrm>
              <a:off x="14623877" y="9539693"/>
              <a:ext cx="2610196" cy="584775"/>
            </a:xfrm>
            <a:prstGeom prst="rect">
              <a:avLst/>
            </a:prstGeom>
            <a:noFill/>
          </p:spPr>
          <p:txBody>
            <a:bodyPr wrap="square" rtlCol="0">
              <a:spAutoFit/>
            </a:bodyPr>
            <a:lstStyle/>
            <a:p>
              <a:pPr algn="ctr" rtl="1"/>
              <a:r>
                <a:rPr lang="ar" sz="1600" u="none" strike="noStrike" baseline="0" dirty="0">
                  <a:solidFill>
                    <a:schemeClr val="accent1"/>
                  </a:solidFill>
                  <a:latin typeface="Simplified Arabic" panose="00000500000000000000" pitchFamily="2" charset="0"/>
                </a:rPr>
                <a:t>تحقيق أداء أفضل، والوصول إلى المزيد</a:t>
              </a:r>
            </a:p>
          </p:txBody>
        </p:sp>
      </p:grpSp>
    </p:spTree>
  </p:cSld>
  <p:clrMapOvr>
    <a:masterClrMapping/>
  </p:clrMapOvr>
</p:sld>
</file>

<file path=ppt/slides/slide26.xml><?xml version="1.0" encoding="utf-8"?>
<p:sld xmlns:a16="http://schemas.microsoft.com/office/drawing/2014/main" xmlns:a14="http://schemas.microsoft.com/office/drawing/2010/main" xmlns:asvg="http://schemas.microsoft.com/office/drawing/2016/SVG/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Box 6">
            <a:extLst>
              <a:ext uri="{FF2B5EF4-FFF2-40B4-BE49-F238E27FC236}">
                <a16:creationId xmlns:a16="http://schemas.microsoft.com/office/drawing/2014/main" id="{97E70C3D-E9DE-30A5-11E0-B2727B9D5BA4}"/>
              </a:ext>
            </a:extLst>
          </p:cNvPr>
          <p:cNvSpPr txBox="1">
            <a:spLocks noChangeArrowheads="1"/>
          </p:cNvSpPr>
          <p:nvPr/>
        </p:nvSpPr>
        <p:spPr bwMode="auto">
          <a:xfrm>
            <a:off x="703263" y="768350"/>
            <a:ext cx="1253966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rPr>
              <a:t>مجتمع حركة النقد</a:t>
            </a:r>
            <a:endParaRPr lang="ru-RU" altLang="en-CH" sz="4800" b="1" dirty="0">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62468" name="Picture 1" descr="A red cross on a black background&#10;&#10;Description automatically generated">
            <a:extLst>
              <a:ext uri="{FF2B5EF4-FFF2-40B4-BE49-F238E27FC236}">
                <a16:creationId xmlns:a16="http://schemas.microsoft.com/office/drawing/2014/main" id="{5FB15A67-8768-0587-2B7C-BBE4B1309AB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394" name="Graphic 59393" descr="Earth globe: Africa and Europe with solid fill">
            <a:extLst>
              <a:ext uri="{FF2B5EF4-FFF2-40B4-BE49-F238E27FC236}">
                <a16:creationId xmlns:a16="http://schemas.microsoft.com/office/drawing/2014/main" id="{2ED7EA29-63F8-E0D8-3F80-656D8CE956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25212" y="3917407"/>
            <a:ext cx="1710157" cy="1710157"/>
          </a:xfrm>
          <a:prstGeom prst="rect">
            <a:avLst/>
          </a:prstGeom>
        </p:spPr>
      </p:pic>
      <p:pic>
        <p:nvPicPr>
          <p:cNvPr id="59398" name="Graphic 59397" descr="Marker with solid fill">
            <a:extLst>
              <a:ext uri="{FF2B5EF4-FFF2-40B4-BE49-F238E27FC236}">
                <a16:creationId xmlns:a16="http://schemas.microsoft.com/office/drawing/2014/main" id="{8954F91F-1363-8250-6408-8F66C2F519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5211" y="2106982"/>
            <a:ext cx="1710158" cy="1710158"/>
          </a:xfrm>
          <a:prstGeom prst="rect">
            <a:avLst/>
          </a:prstGeom>
        </p:spPr>
      </p:pic>
      <p:pic>
        <p:nvPicPr>
          <p:cNvPr id="62464" name="Picture 62463" descr="A red horse and globe&#10;&#10;Description automatically generated">
            <a:extLst>
              <a:ext uri="{FF2B5EF4-FFF2-40B4-BE49-F238E27FC236}">
                <a16:creationId xmlns:a16="http://schemas.microsoft.com/office/drawing/2014/main" id="{5D2132A2-6FAF-19E9-5E2E-E3860F2FF1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5211" y="5727831"/>
            <a:ext cx="1638270" cy="1710157"/>
          </a:xfrm>
          <a:prstGeom prst="rect">
            <a:avLst/>
          </a:prstGeom>
        </p:spPr>
      </p:pic>
      <p:pic>
        <p:nvPicPr>
          <p:cNvPr id="62470" name="Picture 62469" descr="A blue dollar sign in a speech bubble&#10;&#10;Description automatically generated">
            <a:extLst>
              <a:ext uri="{FF2B5EF4-FFF2-40B4-BE49-F238E27FC236}">
                <a16:creationId xmlns:a16="http://schemas.microsoft.com/office/drawing/2014/main" id="{4300FF7D-6368-B3EE-077C-423334B631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5248" y="7538255"/>
            <a:ext cx="1564449" cy="1710157"/>
          </a:xfrm>
          <a:prstGeom prst="rect">
            <a:avLst/>
          </a:prstGeom>
        </p:spPr>
      </p:pic>
      <p:sp>
        <p:nvSpPr>
          <p:cNvPr id="62471" name="TextBox 62470">
            <a:extLst>
              <a:ext uri="{FF2B5EF4-FFF2-40B4-BE49-F238E27FC236}">
                <a16:creationId xmlns:a16="http://schemas.microsoft.com/office/drawing/2014/main" id="{E8A11ABB-C022-69E0-BF6F-5652150879FE}"/>
              </a:ext>
            </a:extLst>
          </p:cNvPr>
          <p:cNvSpPr txBox="1"/>
          <p:nvPr/>
        </p:nvSpPr>
        <p:spPr>
          <a:xfrm>
            <a:off x="2912657" y="2761018"/>
            <a:ext cx="14767321" cy="646331"/>
          </a:xfrm>
          <a:prstGeom prst="rect">
            <a:avLst/>
          </a:prstGeom>
          <a:noFill/>
        </p:spPr>
        <p:txBody>
          <a:bodyPr wrap="square" rtlCol="0">
            <a:spAutoFit/>
          </a:bodyPr>
          <a:lstStyle/>
          <a:p>
            <a:pPr algn="r" rtl="1"/>
            <a:r>
              <a:rPr lang="ar" sz="3600" b="1" u="none" strike="noStrike" baseline="0" dirty="0">
                <a:solidFill>
                  <a:schemeClr val="accent1"/>
                </a:solidFill>
                <a:latin typeface="Simplified Arabic" panose="00000500000000000000" pitchFamily="2" charset="0"/>
              </a:rPr>
              <a:t>التنسيق الإقليمي – مجتمع الممارسات (COPs)</a:t>
            </a:r>
            <a:endParaRPr lang="en-CH" sz="3600" b="1" u="none" strike="noStrike" baseline="0" dirty="0">
              <a:solidFill>
                <a:schemeClr val="accent1"/>
              </a:solidFill>
              <a:latin typeface="Simplified Arabic" panose="00000500000000000000" pitchFamily="2" charset="0"/>
            </a:endParaRPr>
          </a:p>
        </p:txBody>
      </p:sp>
      <p:sp>
        <p:nvSpPr>
          <p:cNvPr id="62473" name="TextBox 62472">
            <a:extLst>
              <a:ext uri="{FF2B5EF4-FFF2-40B4-BE49-F238E27FC236}">
                <a16:creationId xmlns:a16="http://schemas.microsoft.com/office/drawing/2014/main" id="{F53C2747-FEE3-B6AA-D344-FA0651250E90}"/>
              </a:ext>
            </a:extLst>
          </p:cNvPr>
          <p:cNvSpPr txBox="1"/>
          <p:nvPr/>
        </p:nvSpPr>
        <p:spPr>
          <a:xfrm>
            <a:off x="2898873" y="4177978"/>
            <a:ext cx="14767321" cy="1200329"/>
          </a:xfrm>
          <a:prstGeom prst="rect">
            <a:avLst/>
          </a:prstGeom>
          <a:noFill/>
        </p:spPr>
        <p:txBody>
          <a:bodyPr wrap="square" rtlCol="0">
            <a:spAutoFit/>
          </a:bodyPr>
          <a:lstStyle/>
          <a:p>
            <a:pPr algn="r" rtl="1"/>
            <a:r>
              <a:rPr lang="ar" sz="3600" b="1" u="none" strike="noStrike" baseline="0" dirty="0">
                <a:solidFill>
                  <a:schemeClr val="accent1"/>
                </a:solidFill>
                <a:latin typeface="Simplified Arabic" panose="00000500000000000000" pitchFamily="2" charset="0"/>
              </a:rPr>
              <a:t>التنسيق الفني العالمي لمجال أو مهمة محددة – مجموعات العمل الفنية (TWG)</a:t>
            </a:r>
            <a:endParaRPr lang="en-CH" sz="3600" b="1" u="none" strike="noStrike" baseline="0" dirty="0">
              <a:solidFill>
                <a:schemeClr val="accent1"/>
              </a:solidFill>
              <a:latin typeface="Simplified Arabic" panose="00000500000000000000" pitchFamily="2" charset="0"/>
            </a:endParaRPr>
          </a:p>
        </p:txBody>
      </p:sp>
      <p:sp>
        <p:nvSpPr>
          <p:cNvPr id="62474" name="TextBox 62473">
            <a:extLst>
              <a:ext uri="{FF2B5EF4-FFF2-40B4-BE49-F238E27FC236}">
                <a16:creationId xmlns:a16="http://schemas.microsoft.com/office/drawing/2014/main" id="{F392F837-B6C7-12A9-6A75-5CE36BD4BFFA}"/>
              </a:ext>
            </a:extLst>
          </p:cNvPr>
          <p:cNvSpPr txBox="1"/>
          <p:nvPr/>
        </p:nvSpPr>
        <p:spPr>
          <a:xfrm>
            <a:off x="2912656" y="5982744"/>
            <a:ext cx="14767321" cy="1200329"/>
          </a:xfrm>
          <a:prstGeom prst="rect">
            <a:avLst/>
          </a:prstGeom>
          <a:noFill/>
        </p:spPr>
        <p:txBody>
          <a:bodyPr wrap="square" rtlCol="0">
            <a:spAutoFit/>
          </a:bodyPr>
          <a:lstStyle/>
          <a:p>
            <a:pPr algn="r" rtl="1"/>
            <a:r>
              <a:rPr lang="ar" sz="3600" b="1" u="none" strike="noStrike" baseline="0" dirty="0">
                <a:solidFill>
                  <a:schemeClr val="accent1"/>
                </a:solidFill>
                <a:latin typeface="Simplified Arabic" panose="00000500000000000000" pitchFamily="2" charset="0"/>
              </a:rPr>
              <a:t>التنسيق الفني الاستراتيجي العالمي – مجموعة العمل النقدية النظيرة</a:t>
            </a:r>
          </a:p>
          <a:p>
            <a:pPr algn="r" rtl="1"/>
            <a:r>
              <a:rPr lang="ar" sz="3600" b="1" u="none" strike="noStrike" baseline="0" dirty="0">
                <a:solidFill>
                  <a:schemeClr val="accent1"/>
                </a:solidFill>
                <a:latin typeface="Simplified Arabic" panose="00000500000000000000" pitchFamily="2" charset="0"/>
              </a:rPr>
              <a:t>(CPWG)</a:t>
            </a:r>
            <a:endParaRPr lang="en-CH" sz="3600" b="1" u="none" strike="noStrike" baseline="0" dirty="0">
              <a:solidFill>
                <a:schemeClr val="accent1"/>
              </a:solidFill>
              <a:latin typeface="Simplified Arabic" panose="00000500000000000000" pitchFamily="2" charset="0"/>
            </a:endParaRPr>
          </a:p>
        </p:txBody>
      </p:sp>
      <p:sp>
        <p:nvSpPr>
          <p:cNvPr id="62475" name="TextBox 62474">
            <a:extLst>
              <a:ext uri="{FF2B5EF4-FFF2-40B4-BE49-F238E27FC236}">
                <a16:creationId xmlns:a16="http://schemas.microsoft.com/office/drawing/2014/main" id="{DDAFE6F1-2D5B-0AEF-BB03-7A38030A1E6B}"/>
              </a:ext>
            </a:extLst>
          </p:cNvPr>
          <p:cNvSpPr txBox="1"/>
          <p:nvPr/>
        </p:nvSpPr>
        <p:spPr>
          <a:xfrm>
            <a:off x="2898872" y="8070167"/>
            <a:ext cx="14767321" cy="646331"/>
          </a:xfrm>
          <a:prstGeom prst="rect">
            <a:avLst/>
          </a:prstGeom>
          <a:noFill/>
        </p:spPr>
        <p:txBody>
          <a:bodyPr wrap="square" rtlCol="0">
            <a:spAutoFit/>
          </a:bodyPr>
          <a:lstStyle/>
          <a:p>
            <a:pPr algn="r" rtl="1"/>
            <a:r>
              <a:rPr lang="ar" sz="3600" b="1" u="none" strike="noStrike" baseline="0" dirty="0">
                <a:solidFill>
                  <a:schemeClr val="accent1"/>
                </a:solidFill>
                <a:latin typeface="Simplified Arabic" panose="00000500000000000000" pitchFamily="2" charset="0"/>
              </a:rPr>
              <a:t>الاستراتيجية العالمية – المجموعة الاستشارية النقدية (AG)</a:t>
            </a:r>
            <a:endParaRPr lang="en-CH" sz="3600" b="1" u="none" strike="noStrike" baseline="0" dirty="0">
              <a:solidFill>
                <a:schemeClr val="accent1"/>
              </a:solidFill>
              <a:latin typeface="Simplified Arabic" panose="00000500000000000000" pitchFamily="2" charset="0"/>
            </a:endParaRPr>
          </a:p>
        </p:txBody>
      </p:sp>
    </p:spTree>
    <p:extLst>
      <p:ext uri="{BB962C8B-B14F-4D97-AF65-F5344CB8AC3E}">
        <p14:creationId xmlns:p14="http://schemas.microsoft.com/office/powerpoint/2010/main" val="2251274106"/>
      </p:ext>
    </p:extLst>
  </p:cSld>
  <p:clrMapOvr>
    <a:masterClrMapping/>
  </p:clrMapOvr>
</p:sld>
</file>

<file path=ppt/slides/slide27.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6018" name="TextBox 6">
            <a:extLst>
              <a:ext uri="{FF2B5EF4-FFF2-40B4-BE49-F238E27FC236}">
                <a16:creationId xmlns:a16="http://schemas.microsoft.com/office/drawing/2014/main" id="{8680D41B-4D53-86B6-8A9B-4C1DDA46717C}"/>
              </a:ext>
            </a:extLst>
          </p:cNvPr>
          <p:cNvSpPr txBox="1">
            <a:spLocks noChangeArrowheads="1"/>
          </p:cNvSpPr>
          <p:nvPr/>
        </p:nvSpPr>
        <p:spPr bwMode="auto">
          <a:xfrm>
            <a:off x="703263" y="768350"/>
            <a:ext cx="82057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خارطة طريق الاتحاد الدولي لجمعيات الصليب الأحمر والهلال الأحمر</a:t>
            </a:r>
            <a:b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br>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الأهداف الأساسية والرؤية</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5" name="TextBox 4">
            <a:extLst>
              <a:ext uri="{FF2B5EF4-FFF2-40B4-BE49-F238E27FC236}">
                <a16:creationId xmlns:a16="http://schemas.microsoft.com/office/drawing/2014/main" id="{D1CD3C2B-76F8-B77E-9EB5-62E59234BE11}"/>
              </a:ext>
            </a:extLst>
          </p:cNvPr>
          <p:cNvSpPr txBox="1"/>
          <p:nvPr/>
        </p:nvSpPr>
        <p:spPr>
          <a:xfrm>
            <a:off x="703263" y="3302000"/>
            <a:ext cx="10837862" cy="6664325"/>
          </a:xfrm>
          <a:prstGeom prst="rect">
            <a:avLst/>
          </a:prstGeom>
          <a:noFill/>
        </p:spPr>
        <p:txBody>
          <a:bodyPr>
            <a:spAutoFit/>
          </a:bodyPr>
          <a:lstStyle/>
          <a:p>
            <a:pPr algn="r" defTabSz="360000" rtl="1">
              <a:spcAft>
                <a:spcPts val="1800"/>
              </a:spcAft>
              <a:defRPr/>
            </a:pPr>
            <a:r>
              <a:rPr lang="ar" sz="32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8 أهداف أساسية لتنفيذ تقييم الحاجة النقدية </a:t>
            </a: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(بما في ذلك الحجم والسرعة والمساءلة)</a:t>
            </a:r>
          </a:p>
          <a:p>
            <a:pPr algn="r" defTabSz="360000" rtl="1">
              <a:spcAft>
                <a:spcPts val="1800"/>
              </a:spcAft>
              <a:defRPr/>
            </a:pPr>
            <a:r>
              <a:rPr lang="ar" sz="32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4 نماذج للاستجابة النقدية للاتحاد الدولي لجمعيات الصليب الأحمر والهلال الأحمر والمنظمات الوطنية: </a:t>
            </a:r>
          </a:p>
          <a:p>
            <a:pPr marL="285750" indent="-285750" algn="r" defTabSz="360000" rtl="1">
              <a:spcAft>
                <a:spcPts val="1800"/>
              </a:spcAft>
              <a:buFont typeface="Arial" panose="020B0604020202020204" pitchFamily="34" charset="0"/>
              <a:buChar char="•"/>
              <a:defRPr/>
            </a:pP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تدعم الاتحاد الدولي لجمعيات الصليب الأحمر والهلال الأحمر الوطنية (IFRC) الجمعيات الوطنية في عمليات تقييم الأضرار النقدية الصغيرة/المتوسطة الحجم</a:t>
            </a:r>
          </a:p>
          <a:p>
            <a:pPr marL="285750" indent="-285750" algn="r" defTabSz="360000" rtl="1">
              <a:spcAft>
                <a:spcPts val="1800"/>
              </a:spcAft>
              <a:buFont typeface="Arial" panose="020B0604020202020204" pitchFamily="34" charset="0"/>
              <a:buChar char="•"/>
              <a:defRPr/>
            </a:pP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تدعم الاتحاد الدولي لجمعيات الصليب الأحمر والهلال الأحمر الوطنية (IFRC) الجمعيات الوطنية بما في ذلك القدرة على الاستجابة السريعة لبرنامج CVA على نطاق واسع</a:t>
            </a:r>
          </a:p>
          <a:p>
            <a:pPr marL="285750" indent="-285750" algn="r" defTabSz="360000" rtl="1">
              <a:spcAft>
                <a:spcPts val="1800"/>
              </a:spcAft>
              <a:buFont typeface="Arial" panose="020B0604020202020204" pitchFamily="34" charset="0"/>
              <a:buChar char="•"/>
              <a:defRPr/>
            </a:pP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التنفيذ المحلي من قبل الجمعيات الوطنية بالشراكة مع الأمم المتحدة و/أو اتحادات المنظمات غير الحكومية</a:t>
            </a:r>
          </a:p>
          <a:p>
            <a:pPr marL="285750" indent="-285750" algn="r" defTabSz="360000" rtl="1">
              <a:spcAft>
                <a:spcPts val="1800"/>
              </a:spcAft>
              <a:buFont typeface="Arial" panose="020B0604020202020204" pitchFamily="34" charset="0"/>
              <a:buChar char="•"/>
              <a:defRPr/>
            </a:pP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تدعم الاتحاد الدولي لجمعيات الصليب الأحمر والهلال الأحمر الوطنية (IFRC) الجمعيات الوطنية بصفتها جهة مساعدة للحكومة في الاستجابات النقدية المرتبطة بالحماية الاجتماعية.</a:t>
            </a:r>
          </a:p>
        </p:txBody>
      </p:sp>
      <p:pic>
        <p:nvPicPr>
          <p:cNvPr id="86020" name="Picture 3">
            <a:extLst>
              <a:ext uri="{FF2B5EF4-FFF2-40B4-BE49-F238E27FC236}">
                <a16:creationId xmlns:a16="http://schemas.microsoft.com/office/drawing/2014/main" id="{793F3CBE-F131-0474-DCE4-2B0F7C617C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6863" y="4384675"/>
            <a:ext cx="5857875"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8.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Box 4">
            <a:extLst>
              <a:ext uri="{FF2B5EF4-FFF2-40B4-BE49-F238E27FC236}">
                <a16:creationId xmlns:a16="http://schemas.microsoft.com/office/drawing/2014/main" id="{5B44EF1F-E43D-54F1-BAB9-A3CDB9312134}"/>
              </a:ext>
            </a:extLst>
          </p:cNvPr>
          <p:cNvSpPr txBox="1">
            <a:spLocks noChangeArrowheads="1"/>
          </p:cNvSpPr>
          <p:nvPr/>
        </p:nvSpPr>
        <p:spPr bwMode="auto">
          <a:xfrm>
            <a:off x="731838" y="2408238"/>
            <a:ext cx="16822737"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ctr" rtl="1">
              <a:spcAft>
                <a:spcPts val="1800"/>
              </a:spcAft>
            </a:pPr>
            <a:r>
              <a:rPr lang="ar" altLang="en-CH" sz="4400" b="1" i="1">
                <a:solidFill>
                  <a:schemeClr val="accent1"/>
                </a:solidFill>
                <a:latin typeface="Simplified Arabic" panose="00000500000000000000" pitchFamily="2" charset="0"/>
                <a:cs typeface="Simplified Arabic" panose="020B0606030504020204" pitchFamily="34" charset="0"/>
              </a:rPr>
              <a:t>منصة CashHub الإلكترونية التابعة للحركة الدولية للصليب الأحمر والهلال الأحمر + مكتب المساعدة النقدية، مما يتيح تبادل المعرفة والمعلومات بين العاملين في مجال المساعدات النقدية في الحركة.</a:t>
            </a:r>
          </a:p>
        </p:txBody>
      </p:sp>
      <p:pic>
        <p:nvPicPr>
          <p:cNvPr id="88067" name="Picture 5" descr="Hosted by British Red Cross screenshot.png">
            <a:extLst>
              <a:ext uri="{FF2B5EF4-FFF2-40B4-BE49-F238E27FC236}">
                <a16:creationId xmlns:a16="http://schemas.microsoft.com/office/drawing/2014/main" id="{9D0DD46E-EBCD-F2A2-FD0C-BF7EC1BFD3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063" y="1182688"/>
            <a:ext cx="2303462"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7" descr="Cash Hub screen hot.png">
            <a:extLst>
              <a:ext uri="{FF2B5EF4-FFF2-40B4-BE49-F238E27FC236}">
                <a16:creationId xmlns:a16="http://schemas.microsoft.com/office/drawing/2014/main" id="{C6C735B8-A83B-36F5-8717-E69A0BAAD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600" y="1023938"/>
            <a:ext cx="4462463"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ontent Placeholder 2">
            <a:extLst>
              <a:ext uri="{FF2B5EF4-FFF2-40B4-BE49-F238E27FC236}">
                <a16:creationId xmlns:a16="http://schemas.microsoft.com/office/drawing/2014/main" id="{D34D8664-7E2B-3EB2-9CB1-80F2924103B5}"/>
              </a:ext>
            </a:extLst>
          </p:cNvPr>
          <p:cNvSpPr txBox="1">
            <a:spLocks/>
          </p:cNvSpPr>
          <p:nvPr/>
        </p:nvSpPr>
        <p:spPr>
          <a:xfrm>
            <a:off x="732631" y="5753343"/>
            <a:ext cx="11796253" cy="1790700"/>
          </a:xfrm>
          <a:prstGeom prst="rect">
            <a:avLst/>
          </a:prstGeom>
        </p:spPr>
        <p:txBody>
          <a:bodyPr numCol="2"/>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Simplified Arabic"/>
                <a:ea typeface="Simplified Arabic"/>
                <a:cs typeface="Simplified Arabic"/>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Simplified Arabic"/>
                <a:ea typeface="Simplified Arabic"/>
                <a:cs typeface="Simplified Arabic"/>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Simplified Arabic"/>
                <a:ea typeface="Simplified Arabic"/>
                <a:cs typeface="Simplified Arabic"/>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implified Arabic"/>
                <a:ea typeface="Simplified Arabic"/>
                <a:cs typeface="Simplified Arabic"/>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implified Arabic"/>
                <a:ea typeface="Simplified Arabic"/>
                <a:cs typeface="Simplified Arabic"/>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implified Arabic"/>
                <a:ea typeface="Simplified Arabic"/>
                <a:cs typeface="Simplified Arabic"/>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implified Arabic"/>
                <a:ea typeface="Simplified Arabic"/>
                <a:cs typeface="Simplified Arabic"/>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implified Arabic"/>
                <a:ea typeface="Simplified Arabic"/>
                <a:cs typeface="Simplified Arabic"/>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Simplified Arabic"/>
                <a:ea typeface="Simplified Arabic"/>
                <a:cs typeface="Simplified Arabic"/>
              </a:defRPr>
            </a:lvl9pPr>
          </a:lstStyle>
          <a:p>
            <a:pPr algn="r" rtl="1" fontAlgn="auto">
              <a:spcAft>
                <a:spcPts val="0"/>
              </a:spcAft>
              <a:defRPr/>
            </a:pPr>
            <a:r>
              <a:rPr lang="ar" altLang="en-US" sz="3600" b="1" dirty="0">
                <a:solidFill>
                  <a:schemeClr val="accent1"/>
                </a:solidFill>
                <a:latin typeface="Simplified Arabic" panose="00000500000000000000" pitchFamily="2" charset="0"/>
              </a:rPr>
              <a:t>المعلومات</a:t>
            </a:r>
          </a:p>
          <a:p>
            <a:pPr algn="r" rtl="1" fontAlgn="auto">
              <a:spcAft>
                <a:spcPts val="0"/>
              </a:spcAft>
              <a:defRPr/>
            </a:pPr>
            <a:r>
              <a:rPr lang="ar" altLang="en-US" sz="3600" b="1" dirty="0">
                <a:solidFill>
                  <a:schemeClr val="accent1"/>
                </a:solidFill>
                <a:latin typeface="Simplified Arabic" panose="00000500000000000000" pitchFamily="2" charset="0"/>
              </a:rPr>
              <a:t>أدوات</a:t>
            </a:r>
          </a:p>
          <a:p>
            <a:pPr algn="r" rtl="1" fontAlgn="auto">
              <a:spcAft>
                <a:spcPts val="0"/>
              </a:spcAft>
              <a:defRPr/>
            </a:pPr>
            <a:r>
              <a:rPr lang="ar" altLang="en-US" sz="3600" b="1" dirty="0">
                <a:solidFill>
                  <a:schemeClr val="accent1"/>
                </a:solidFill>
                <a:latin typeface="Simplified Arabic" panose="00000500000000000000" pitchFamily="2" charset="0"/>
              </a:rPr>
              <a:t>البيانات </a:t>
            </a:r>
          </a:p>
          <a:p>
            <a:pPr algn="r" rtl="1" fontAlgn="auto">
              <a:spcAft>
                <a:spcPts val="0"/>
              </a:spcAft>
              <a:defRPr/>
            </a:pPr>
            <a:r>
              <a:rPr lang="ar" altLang="en-US" sz="3600" b="1" dirty="0">
                <a:solidFill>
                  <a:schemeClr val="accent1"/>
                </a:solidFill>
                <a:latin typeface="Simplified Arabic" panose="00000500000000000000" pitchFamily="2" charset="0"/>
              </a:rPr>
              <a:t>أدلة </a:t>
            </a:r>
            <a:r>
              <a:rPr lang="ar" altLang="en-US" sz="3600" b="1" dirty="0" err="1">
                <a:solidFill>
                  <a:schemeClr val="accent1"/>
                </a:solidFill>
                <a:latin typeface="Simplified Arabic" panose="00000500000000000000" pitchFamily="2" charset="0"/>
              </a:rPr>
              <a:t>البرنامج</a:t>
            </a:r>
          </a:p>
          <a:p>
            <a:pPr algn="r" rtl="1" fontAlgn="auto">
              <a:spcAft>
                <a:spcPts val="0"/>
              </a:spcAft>
              <a:defRPr/>
            </a:pPr>
            <a:r>
              <a:rPr lang="ar" altLang="en-US" sz="3600" b="1" dirty="0">
                <a:solidFill>
                  <a:schemeClr val="accent1"/>
                </a:solidFill>
                <a:latin typeface="Simplified Arabic" panose="00000500000000000000" pitchFamily="2" charset="0"/>
              </a:rPr>
              <a:t>التعلم</a:t>
            </a:r>
          </a:p>
          <a:p>
            <a:pPr algn="r" rtl="1" fontAlgn="auto">
              <a:spcAft>
                <a:spcPts val="0"/>
              </a:spcAft>
              <a:defRPr/>
            </a:pPr>
            <a:r>
              <a:rPr lang="ar" altLang="en-US" sz="3600" b="1" dirty="0">
                <a:solidFill>
                  <a:schemeClr val="accent1"/>
                </a:solidFill>
                <a:latin typeface="Simplified Arabic" panose="00000500000000000000" pitchFamily="2" charset="0"/>
              </a:rPr>
              <a:t>دراسات الحالة</a:t>
            </a:r>
          </a:p>
          <a:p>
            <a:pPr algn="r" rtl="1" fontAlgn="auto">
              <a:spcAft>
                <a:spcPts val="0"/>
              </a:spcAft>
              <a:defRPr/>
            </a:pPr>
            <a:r>
              <a:rPr lang="ar" altLang="en-US" sz="3600" b="1" dirty="0">
                <a:solidFill>
                  <a:schemeClr val="accent1"/>
                </a:solidFill>
                <a:latin typeface="Simplified Arabic" panose="00000500000000000000" pitchFamily="2" charset="0"/>
              </a:rPr>
              <a:t>المشورة الفنية</a:t>
            </a:r>
          </a:p>
          <a:p>
            <a:pPr marL="0" indent="0" algn="r" rtl="1" fontAlgn="auto">
              <a:spcAft>
                <a:spcPts val="0"/>
              </a:spcAft>
              <a:buFont typeface="Arial" panose="020B0604020202020204" pitchFamily="34" charset="0"/>
              <a:buNone/>
              <a:defRPr/>
            </a:pPr>
            <a:endParaRPr lang="en-US" altLang="en-US" sz="1600" b="1" dirty="0">
              <a:solidFill>
                <a:schemeClr val="accent1"/>
              </a:solidFill>
              <a:latin typeface="Simplified Arabic" panose="00000500000000000000" pitchFamily="2" charset="0"/>
            </a:endParaRPr>
          </a:p>
        </p:txBody>
      </p:sp>
      <p:sp>
        <p:nvSpPr>
          <p:cNvPr id="88070" name="Rectangle 12">
            <a:extLst>
              <a:ext uri="{FF2B5EF4-FFF2-40B4-BE49-F238E27FC236}">
                <a16:creationId xmlns:a16="http://schemas.microsoft.com/office/drawing/2014/main" id="{F07738B5-793D-0CE8-1873-4A43790CB4C7}"/>
              </a:ext>
            </a:extLst>
          </p:cNvPr>
          <p:cNvSpPr>
            <a:spLocks noChangeArrowheads="1"/>
          </p:cNvSpPr>
          <p:nvPr/>
        </p:nvSpPr>
        <p:spPr bwMode="auto">
          <a:xfrm>
            <a:off x="6354763" y="9413875"/>
            <a:ext cx="5518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rtl="1"/>
            <a:r>
              <a:rPr lang="ar" altLang="en-CH" sz="3600">
                <a:solidFill>
                  <a:schemeClr val="accent1"/>
                </a:solidFill>
                <a:hlinkClick r:id="rId5"/>
              </a:rPr>
              <a:t>https://cash-hub.org/</a:t>
            </a:r>
            <a:endParaRPr lang="en-US" altLang="en-CH" sz="3600">
              <a:solidFill>
                <a:schemeClr val="accent1"/>
              </a:solidFill>
            </a:endParaRPr>
          </a:p>
        </p:txBody>
      </p:sp>
      <p:pic>
        <p:nvPicPr>
          <p:cNvPr id="88071" name="Picture 2" descr="Qr code&#10;&#10;Description automatically generated">
            <a:extLst>
              <a:ext uri="{FF2B5EF4-FFF2-40B4-BE49-F238E27FC236}">
                <a16:creationId xmlns:a16="http://schemas.microsoft.com/office/drawing/2014/main" id="{93786093-5E61-A557-286C-268D7B1AC69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28550" y="5318125"/>
            <a:ext cx="429260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1" descr="A red cross on a black background&#10;&#10;Description automatically generated">
            <a:extLst>
              <a:ext uri="{FF2B5EF4-FFF2-40B4-BE49-F238E27FC236}">
                <a16:creationId xmlns:a16="http://schemas.microsoft.com/office/drawing/2014/main" id="{3EEAE0F7-3A69-B3C9-113C-0E7EF342AAEB}"/>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9.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Box 6">
            <a:extLst>
              <a:ext uri="{FF2B5EF4-FFF2-40B4-BE49-F238E27FC236}">
                <a16:creationId xmlns:a16="http://schemas.microsoft.com/office/drawing/2014/main" id="{63449819-54E8-2036-A383-04420FB9417C}"/>
              </a:ext>
            </a:extLst>
          </p:cNvPr>
          <p:cNvSpPr txBox="1">
            <a:spLocks noChangeArrowheads="1"/>
          </p:cNvSpPr>
          <p:nvPr/>
        </p:nvSpPr>
        <p:spPr bwMode="auto">
          <a:xfrm>
            <a:off x="703263" y="768350"/>
            <a:ext cx="137509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أدوات وإرشادات حركة CVA</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90115" name="Content Placeholder 2" descr="Cash in Emergencies Toolkit (Old) screenshot.png">
            <a:extLst>
              <a:ext uri="{FF2B5EF4-FFF2-40B4-BE49-F238E27FC236}">
                <a16:creationId xmlns:a16="http://schemas.microsoft.com/office/drawing/2014/main" id="{7583522B-698C-25FC-A1C2-67D9E5689A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393" b="23393"/>
          <a:stretch>
            <a:fillRect/>
          </a:stretch>
        </p:blipFill>
        <p:spPr bwMode="auto">
          <a:xfrm>
            <a:off x="5495925" y="2408238"/>
            <a:ext cx="6983413"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5" descr="Screenshot 2021-08-19 at 18.32.46.png">
            <a:extLst>
              <a:ext uri="{FF2B5EF4-FFF2-40B4-BE49-F238E27FC236}">
                <a16:creationId xmlns:a16="http://schemas.microsoft.com/office/drawing/2014/main" id="{B1A31410-D6BF-28F0-98E6-FE9DB4338D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1150" y="2257425"/>
            <a:ext cx="5461000" cy="721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7" descr="Screenshot 2021-08-19 at 18.32.05.png">
            <a:extLst>
              <a:ext uri="{FF2B5EF4-FFF2-40B4-BE49-F238E27FC236}">
                <a16:creationId xmlns:a16="http://schemas.microsoft.com/office/drawing/2014/main" id="{1CA55BAA-7358-6323-F656-5628F535F5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613" y="2408238"/>
            <a:ext cx="5861050" cy="701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0" name="Rectangle 8">
            <a:extLst>
              <a:ext uri="{FF2B5EF4-FFF2-40B4-BE49-F238E27FC236}">
                <a16:creationId xmlns:a16="http://schemas.microsoft.com/office/drawing/2014/main" id="{475F1314-51C6-1658-0D36-403AC7F1E1C2}"/>
              </a:ext>
            </a:extLst>
          </p:cNvPr>
          <p:cNvSpPr>
            <a:spLocks noChangeArrowheads="1"/>
          </p:cNvSpPr>
          <p:nvPr/>
        </p:nvSpPr>
        <p:spPr bwMode="auto">
          <a:xfrm>
            <a:off x="5903913" y="6913563"/>
            <a:ext cx="3082925" cy="2554287"/>
          </a:xfrm>
          <a:prstGeom prst="rect">
            <a:avLst/>
          </a:prstGeom>
          <a:noFill/>
          <a:ln>
            <a:noFill/>
          </a:ln>
        </p:spPr>
        <p:txBody>
          <a:bodyPr>
            <a:spAutoFit/>
          </a:bodyPr>
          <a:lstStyle/>
          <a:p>
            <a:pPr algn="r" rtl="1">
              <a:defRPr/>
            </a:pPr>
            <a:r>
              <a:rPr lang="ar" altLang="en-CH" sz="3200" dirty="0">
                <a:solidFill>
                  <a:schemeClr val="accent3"/>
                </a:solidFill>
                <a:hlinkClick r:id="rId6"/>
              </a:rPr>
              <a:t>https://cash-hub.org/guidance-and-tools/programme-guidance/</a:t>
            </a:r>
            <a:endParaRPr lang="en-US" altLang="en-CH" sz="3200" dirty="0">
              <a:solidFill>
                <a:schemeClr val="accent3"/>
              </a:solidFill>
            </a:endParaRPr>
          </a:p>
        </p:txBody>
      </p:sp>
      <p:pic>
        <p:nvPicPr>
          <p:cNvPr id="90119" name="Picture 2" descr="Qr code&#10;&#10;Description automatically generated">
            <a:extLst>
              <a:ext uri="{FF2B5EF4-FFF2-40B4-BE49-F238E27FC236}">
                <a16:creationId xmlns:a16="http://schemas.microsoft.com/office/drawing/2014/main" id="{1EE4D30F-F108-1D2C-1ABC-E0EFCD105C3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0" y="6938963"/>
            <a:ext cx="270827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0" name="Picture 1" descr="A red cross on a black background&#10;&#10;Description automatically generated">
            <a:extLst>
              <a:ext uri="{FF2B5EF4-FFF2-40B4-BE49-F238E27FC236}">
                <a16:creationId xmlns:a16="http://schemas.microsoft.com/office/drawing/2014/main" id="{E747DB44-A2D9-D499-9B22-6BA1CC6D53A5}"/>
              </a:ext>
            </a:extLst>
          </p:cNvPr>
          <p:cNvPicPr>
            <a:picLocks noGrp="1" noRot="1" noChangeAspect="1" noMove="1" noResize="1" noEditPoints="1" noAdjustHandles="1" noChangeArrowheads="1" noChangeShapeType="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6">
            <a:extLst>
              <a:ext uri="{FF2B5EF4-FFF2-40B4-BE49-F238E27FC236}">
                <a16:creationId xmlns:a16="http://schemas.microsoft.com/office/drawing/2014/main" id="{8A24A830-BB95-FA6D-2F2D-1700B38716D8}"/>
              </a:ext>
            </a:extLst>
          </p:cNvPr>
          <p:cNvSpPr txBox="1">
            <a:spLocks noChangeArrowheads="1"/>
          </p:cNvSpPr>
          <p:nvPr/>
        </p:nvSpPr>
        <p:spPr bwMode="auto">
          <a:xfrm>
            <a:off x="703263" y="720725"/>
            <a:ext cx="11479212"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400" b="1">
                <a:solidFill>
                  <a:srgbClr val="F5333F"/>
                </a:solidFill>
                <a:latin typeface="Simplified Arabic" panose="00000500000000000000" pitchFamily="2" charset="0"/>
                <a:ea typeface="Simplified Arabic" pitchFamily="2" charset="0"/>
                <a:cs typeface="Simplified Arabic" panose="020B0306030504020204" pitchFamily="34" charset="0"/>
              </a:rPr>
              <a:t>ما هي المساعدة النقدية والقسائم (CVA)؟</a:t>
            </a:r>
            <a:endParaRPr lang="ru-RU" altLang="en-CH" sz="4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45059" name="TextBox 4">
            <a:extLst>
              <a:ext uri="{FF2B5EF4-FFF2-40B4-BE49-F238E27FC236}">
                <a16:creationId xmlns:a16="http://schemas.microsoft.com/office/drawing/2014/main" id="{9D080B9C-0769-8FD2-C62D-60E77101173D}"/>
              </a:ext>
            </a:extLst>
          </p:cNvPr>
          <p:cNvSpPr txBox="1">
            <a:spLocks noChangeArrowheads="1"/>
          </p:cNvSpPr>
          <p:nvPr/>
        </p:nvSpPr>
        <p:spPr bwMode="auto">
          <a:xfrm>
            <a:off x="8528050" y="2887663"/>
            <a:ext cx="9263063" cy="718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just" rtl="1">
              <a:spcAft>
                <a:spcPts val="1800"/>
              </a:spcAft>
              <a:buFont typeface="Arial" panose="020B0604020202020204" pitchFamily="34" charset="0"/>
              <a:buChar char="•"/>
            </a:pPr>
            <a:r>
              <a:rPr lang="ar" altLang="en-CH" sz="3200" b="1">
                <a:solidFill>
                  <a:srgbClr val="011E41"/>
                </a:solidFill>
                <a:latin typeface="Simplified Arabic" panose="00000500000000000000" pitchFamily="2" charset="0"/>
                <a:cs typeface="Simplified Arabic" panose="020B0606030504020204" pitchFamily="34" charset="0"/>
              </a:rPr>
              <a:t>تشير المساعدة النقدية والقسائم (CVA) إلى التحويلات النقدية المباشرة و/أو القسائم </a:t>
            </a:r>
            <a:r>
              <a:rPr lang="ar" altLang="en-CH" sz="3200" b="1">
                <a:solidFill>
                  <a:srgbClr val="011E41"/>
                </a:solidFill>
                <a:latin typeface="Simplified Arabic" panose="00000500000000000000" pitchFamily="2" charset="0"/>
                <a:cs typeface="Simplified Arabic" panose="020B0606030504020204" pitchFamily="34" charset="0"/>
              </a:rPr>
              <a:t>لشراء سلع أو خدمات للأفراد أو الأسر أو </a:t>
            </a:r>
            <a:r>
              <a:rPr lang="ar" altLang="en-CH" sz="3200" b="1">
                <a:solidFill>
                  <a:srgbClr val="011E41"/>
                </a:solidFill>
                <a:latin typeface="Simplified Arabic" panose="00000500000000000000" pitchFamily="2" charset="0"/>
                <a:cs typeface="Simplified Arabic" panose="020B0606030504020204" pitchFamily="34" charset="0"/>
              </a:rPr>
              <a:t>الم</a:t>
            </a:r>
            <a:r>
              <a:rPr lang="ar" altLang="en-CH" sz="3200" b="1">
                <a:solidFill>
                  <a:srgbClr val="011E41"/>
                </a:solidFill>
                <a:latin typeface="Simplified Arabic" panose="00000500000000000000" pitchFamily="2" charset="0"/>
                <a:cs typeface="Simplified Arabic" panose="020B0606030504020204" pitchFamily="34" charset="0"/>
              </a:rPr>
              <a:t>جموعات</a:t>
            </a:r>
            <a:r>
              <a:rPr lang="ar" altLang="en-CH" sz="3200" b="1">
                <a:solidFill>
                  <a:srgbClr val="011E41"/>
                </a:solidFill>
                <a:latin typeface="Simplified Arabic" panose="00000500000000000000" pitchFamily="2" charset="0"/>
                <a:cs typeface="Simplified Arabic" panose="020B0606030504020204" pitchFamily="34" charset="0"/>
              </a:rPr>
              <a:t>/المجتمعات المستفيدة</a:t>
            </a:r>
            <a:r>
              <a:rPr lang="ar" altLang="en-CH" sz="3200" b="1">
                <a:solidFill>
                  <a:srgbClr val="011E41"/>
                </a:solidFill>
                <a:latin typeface="Simplified Arabic" panose="00000500000000000000" pitchFamily="2" charset="0"/>
                <a:cs typeface="Simplified Arabic" panose="020B0606030504020204" pitchFamily="34" charset="0"/>
              </a:rPr>
              <a:t>.</a:t>
            </a:r>
            <a:endParaRPr lang="en-CH" altLang="en-CH" sz="3200" i="1">
              <a:solidFill>
                <a:srgbClr val="011E41"/>
              </a:solidFill>
              <a:latin typeface="Simplified Arabic" panose="00000500000000000000" pitchFamily="2" charset="0"/>
              <a:cs typeface="Simplified Arabic" panose="020B0606030504020204" pitchFamily="34" charset="0"/>
            </a:endParaRPr>
          </a:p>
          <a:p>
            <a:pPr algn="just" rtl="1">
              <a:spcAft>
                <a:spcPts val="1800"/>
              </a:spcAft>
              <a:buFont typeface="Arial" panose="020B0604020202020204" pitchFamily="34" charset="0"/>
              <a:buChar char="•"/>
            </a:pPr>
            <a:r>
              <a:rPr lang="ar" altLang="en-CH" sz="3200" b="1">
                <a:solidFill>
                  <a:srgbClr val="011E41"/>
                </a:solidFill>
                <a:latin typeface="Simplified Arabic" panose="00000500000000000000" pitchFamily="2" charset="0"/>
                <a:cs typeface="Simplified Arabic" panose="020B0606030504020204" pitchFamily="34" charset="0"/>
              </a:rPr>
              <a:t>وهي ليست هدفًا للبرنامج في حد ذاتها، بل هي وسيلة لتنفيذ أحد أهدافه. </a:t>
            </a:r>
            <a:endParaRPr lang="en-CH" altLang="en-CH" sz="3200" b="1">
              <a:solidFill>
                <a:srgbClr val="011E41"/>
              </a:solidFill>
              <a:latin typeface="Simplified Arabic" panose="00000500000000000000" pitchFamily="2" charset="0"/>
              <a:cs typeface="Simplified Arabic" panose="020B0606030504020204" pitchFamily="34" charset="0"/>
            </a:endParaRPr>
          </a:p>
          <a:p>
            <a:pPr algn="just" rtl="1">
              <a:spcAft>
                <a:spcPts val="1800"/>
              </a:spcAft>
              <a:buFont typeface="Arial" panose="020B0604020202020204" pitchFamily="34" charset="0"/>
              <a:buChar char="•"/>
            </a:pPr>
            <a:r>
              <a:rPr lang="ar" altLang="en-CH" sz="3200" b="1">
                <a:solidFill>
                  <a:srgbClr val="011E41"/>
                </a:solidFill>
                <a:latin typeface="Simplified Arabic" panose="00000500000000000000" pitchFamily="2" charset="0"/>
                <a:cs typeface="Simplified Arabic" panose="020B0606030504020204" pitchFamily="34" charset="0"/>
              </a:rPr>
              <a:t>للمساعدة النقدية والقسائم عدة مرادفات (مثل التدخلات النقدية والمساعدة النقدية </a:t>
            </a:r>
            <a:r>
              <a:rPr lang="ar" altLang="en-CH" sz="3200" b="1">
                <a:solidFill>
                  <a:srgbClr val="011E41"/>
                </a:solidFill>
                <a:latin typeface="Simplified Arabic" panose="00000500000000000000" pitchFamily="2" charset="0"/>
                <a:cs typeface="Simplified Arabic" panose="020B0606030504020204" pitchFamily="34" charset="0"/>
              </a:rPr>
              <a:t>وبرامج </a:t>
            </a:r>
            <a:r>
              <a:rPr lang="ar" altLang="en-CH" sz="3200" b="1">
                <a:solidFill>
                  <a:srgbClr val="011E41"/>
                </a:solidFill>
                <a:latin typeface="Simplified Arabic" panose="00000500000000000000" pitchFamily="2" charset="0"/>
                <a:cs typeface="Simplified Arabic" panose="020B0606030504020204" pitchFamily="34" charset="0"/>
              </a:rPr>
              <a:t>التحويلات النقدية</a:t>
            </a:r>
            <a:r>
              <a:rPr lang="ar" altLang="en-CH" sz="3200" b="1">
                <a:solidFill>
                  <a:srgbClr val="011E41"/>
                </a:solidFill>
                <a:latin typeface="Simplified Arabic" panose="00000500000000000000" pitchFamily="2" charset="0"/>
                <a:cs typeface="Simplified Arabic" panose="020B0606030504020204" pitchFamily="34" charset="0"/>
              </a:rPr>
              <a:t>)، ولكن المصطلح الموصى به هو المساعدة النقدية والقسائم.</a:t>
            </a:r>
            <a:endParaRPr lang="en-CH" altLang="en-CH" sz="3200" b="1">
              <a:solidFill>
                <a:srgbClr val="011E41"/>
              </a:solidFill>
              <a:latin typeface="Simplified Arabic" panose="00000500000000000000" pitchFamily="2" charset="0"/>
              <a:cs typeface="Simplified Arabic" panose="020B0606030504020204" pitchFamily="34" charset="0"/>
            </a:endParaRPr>
          </a:p>
          <a:p>
            <a:pPr algn="just" rtl="1">
              <a:spcAft>
                <a:spcPts val="1800"/>
              </a:spcAft>
              <a:buFont typeface="Arial" panose="020B0604020202020204" pitchFamily="34" charset="0"/>
              <a:buChar char="•"/>
            </a:pPr>
            <a:r>
              <a:rPr lang="ar" altLang="en-CH" sz="2000" b="1">
                <a:solidFill>
                  <a:srgbClr val="011E41"/>
                </a:solidFill>
                <a:latin typeface="Simplified Arabic" panose="00000500000000000000" pitchFamily="2" charset="0"/>
                <a:cs typeface="Simplified Arabic" panose="020B0606030504020204" pitchFamily="34" charset="0"/>
              </a:rPr>
              <a:t>– </a:t>
            </a:r>
            <a:r>
              <a:rPr lang="ar" altLang="en-CH" sz="2000" i="1">
                <a:solidFill>
                  <a:srgbClr val="011E41"/>
                </a:solidFill>
                <a:latin typeface="Simplified Arabic" panose="00000500000000000000" pitchFamily="2" charset="0"/>
                <a:cs typeface="Simplified Arabic" panose="020B0606030504020204" pitchFamily="34" charset="0"/>
              </a:rPr>
              <a:t>قاموس مصطلحات Calp-</a:t>
            </a:r>
            <a:endParaRPr lang="en-US" altLang="en-CH" sz="3200" b="1">
              <a:solidFill>
                <a:srgbClr val="011E41"/>
              </a:solidFill>
              <a:latin typeface="Simplified Arabic" panose="00000500000000000000" pitchFamily="2" charset="0"/>
              <a:cs typeface="Simplified Arabic" panose="020B0606030504020204" pitchFamily="34" charset="0"/>
            </a:endParaRPr>
          </a:p>
        </p:txBody>
      </p:sp>
      <p:pic>
        <p:nvPicPr>
          <p:cNvPr id="45060" name="Picture Placeholder 1" descr="Niger photo 1.jpg">
            <a:extLst>
              <a:ext uri="{FF2B5EF4-FFF2-40B4-BE49-F238E27FC236}">
                <a16:creationId xmlns:a16="http://schemas.microsoft.com/office/drawing/2014/main" id="{57DD2644-DC53-A0E0-1E37-289236556A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833" r="1833"/>
          <a:stretch>
            <a:fillRect/>
          </a:stretch>
        </p:blipFill>
        <p:spPr bwMode="auto">
          <a:xfrm>
            <a:off x="703263" y="3197225"/>
            <a:ext cx="7824787" cy="598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2" descr="A red cross on a black background&#10;&#10;Description automatically generated">
            <a:extLst>
              <a:ext uri="{FF2B5EF4-FFF2-40B4-BE49-F238E27FC236}">
                <a16:creationId xmlns:a16="http://schemas.microsoft.com/office/drawing/2014/main" id="{A61C7DC1-CA55-D8FD-0305-F41D663BD1E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6">
            <a:extLst>
              <a:ext uri="{FF2B5EF4-FFF2-40B4-BE49-F238E27FC236}">
                <a16:creationId xmlns:a16="http://schemas.microsoft.com/office/drawing/2014/main" id="{2DFDB4E8-AA75-6A31-BD28-E4FFA149155F}"/>
              </a:ext>
            </a:extLst>
          </p:cNvPr>
          <p:cNvSpPr txBox="1">
            <a:spLocks noChangeArrowheads="1"/>
          </p:cNvSpPr>
          <p:nvPr/>
        </p:nvSpPr>
        <p:spPr bwMode="auto">
          <a:xfrm>
            <a:off x="539750" y="550863"/>
            <a:ext cx="137048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مجموعة أدوات النقد في حالات الطوارئ</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92163" name="Picture 4" descr="Screenshot 2021-10-19 at 17.18.50.png">
            <a:extLst>
              <a:ext uri="{FF2B5EF4-FFF2-40B4-BE49-F238E27FC236}">
                <a16:creationId xmlns:a16="http://schemas.microsoft.com/office/drawing/2014/main" id="{336993F1-C274-6807-F6EC-BA0EAB2EC6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38575" y="2005013"/>
            <a:ext cx="10610850" cy="759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4" name="Picture 1" descr="A red cross on a black background&#10;&#10;Description automatically generated">
            <a:extLst>
              <a:ext uri="{FF2B5EF4-FFF2-40B4-BE49-F238E27FC236}">
                <a16:creationId xmlns:a16="http://schemas.microsoft.com/office/drawing/2014/main" id="{492FC46C-728E-A1CC-6A9F-0769E5B69B43}"/>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6083" name="TextBox 4">
            <a:extLst>
              <a:ext uri="{FF2B5EF4-FFF2-40B4-BE49-F238E27FC236}">
                <a16:creationId xmlns:a16="http://schemas.microsoft.com/office/drawing/2014/main" id="{B4414E64-F587-9B22-150E-5BCF2CB2C071}"/>
              </a:ext>
            </a:extLst>
          </p:cNvPr>
          <p:cNvSpPr txBox="1">
            <a:spLocks noChangeArrowheads="1"/>
          </p:cNvSpPr>
          <p:nvPr/>
        </p:nvSpPr>
        <p:spPr bwMode="auto">
          <a:xfrm>
            <a:off x="449705" y="6939002"/>
            <a:ext cx="16836476" cy="2123658"/>
          </a:xfrm>
          <a:prstGeom prst="rect">
            <a:avLst/>
          </a:prstGeom>
          <a:solidFill>
            <a:schemeClr val="bg2">
              <a:alpha val="45000"/>
            </a:schemeClr>
          </a:solidFill>
          <a:ln>
            <a:noFill/>
          </a:ln>
        </p:spPr>
        <p:txBody>
          <a:bodyPr>
            <a:spAutoFit/>
          </a:bodyPr>
          <a:lstStyle>
            <a:lvl1pPr marL="571500" indent="-5715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marL="0" indent="0" algn="l" rtl="1">
              <a:spcAft>
                <a:spcPts val="1800"/>
              </a:spcAft>
              <a:defRPr/>
            </a:pPr>
            <a:r>
              <a:rPr lang="ar" sz="6600" b="1" dirty="0">
                <a:ln>
                  <a:solidFill>
                    <a:schemeClr val="accent1"/>
                  </a:solidFill>
                </a:ln>
                <a:solidFill>
                  <a:schemeClr val="bg2">
                    <a:lumMod val="95000"/>
                  </a:schemeClr>
                </a:solidFill>
                <a:latin typeface="Simplified Arabic" panose="00000500000000000000" pitchFamily="2" charset="0"/>
              </a:rPr>
              <a:t>الاستعداد لمواجهة حالات الطوارئ الصحية (CVAP)</a:t>
            </a:r>
            <a:br>
              <a:rPr lang="ar" sz="6600" b="1" dirty="0">
                <a:ln>
                  <a:solidFill>
                    <a:schemeClr val="accent1"/>
                  </a:solidFill>
                </a:ln>
                <a:solidFill>
                  <a:schemeClr val="bg2">
                    <a:lumMod val="95000"/>
                  </a:schemeClr>
                </a:solidFill>
                <a:latin typeface="Simplified Arabic" panose="00000500000000000000" pitchFamily="2" charset="0"/>
              </a:rPr>
            </a:br>
            <a:r>
              <a:rPr lang="ar" sz="6600" b="1" dirty="0">
                <a:ln>
                  <a:solidFill>
                    <a:schemeClr val="accent1"/>
                  </a:solidFill>
                </a:ln>
                <a:solidFill>
                  <a:schemeClr val="bg2">
                    <a:lumMod val="95000"/>
                  </a:schemeClr>
                </a:solidFill>
                <a:latin typeface="Simplified Arabic" panose="00000500000000000000" pitchFamily="2" charset="0"/>
              </a:rPr>
              <a:t>ما هو وما أهميته</a:t>
            </a:r>
            <a:endParaRPr lang="en-US" altLang="en-CH" sz="1200" b="1" dirty="0">
              <a:ln>
                <a:solidFill>
                  <a:schemeClr val="accent1"/>
                </a:solidFill>
              </a:ln>
              <a:solidFill>
                <a:schemeClr val="bg2"/>
              </a:solidFill>
              <a:latin typeface="Simplified Arabic" panose="00000500000000000000" pitchFamily="2" charset="0"/>
              <a:cs typeface="Simplified Arabic" panose="020B0606030504020204" pitchFamily="34" charset="0"/>
            </a:endParaRPr>
          </a:p>
        </p:txBody>
      </p:sp>
      <p:pic>
        <p:nvPicPr>
          <p:cNvPr id="94211" name="Picture 7" descr="A red cross on a black background&#10;&#10;Description automatically generated">
            <a:extLst>
              <a:ext uri="{FF2B5EF4-FFF2-40B4-BE49-F238E27FC236}">
                <a16:creationId xmlns:a16="http://schemas.microsoft.com/office/drawing/2014/main" id="{48A64075-3155-E86E-E6E1-69E50EFBF2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Box 6">
            <a:extLst>
              <a:ext uri="{FF2B5EF4-FFF2-40B4-BE49-F238E27FC236}">
                <a16:creationId xmlns:a16="http://schemas.microsoft.com/office/drawing/2014/main" id="{FFB18B66-D6A0-3CEF-215E-DAF1AA19F3FC}"/>
              </a:ext>
            </a:extLst>
          </p:cNvPr>
          <p:cNvSpPr txBox="1">
            <a:spLocks noChangeArrowheads="1"/>
          </p:cNvSpPr>
          <p:nvPr/>
        </p:nvSpPr>
        <p:spPr bwMode="auto">
          <a:xfrm>
            <a:off x="533400" y="768350"/>
            <a:ext cx="147351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لماذا يعتبر برنامج CVAP مهمًا؟</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95235" name="TextBox 4">
            <a:extLst>
              <a:ext uri="{FF2B5EF4-FFF2-40B4-BE49-F238E27FC236}">
                <a16:creationId xmlns:a16="http://schemas.microsoft.com/office/drawing/2014/main" id="{7D19B283-110F-EC41-C29D-E08DFFC18E6E}"/>
              </a:ext>
            </a:extLst>
          </p:cNvPr>
          <p:cNvSpPr txBox="1">
            <a:spLocks noChangeArrowheads="1"/>
          </p:cNvSpPr>
          <p:nvPr/>
        </p:nvSpPr>
        <p:spPr bwMode="auto">
          <a:xfrm>
            <a:off x="533400" y="2128838"/>
            <a:ext cx="16965613" cy="7894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3600" b="1" dirty="0">
                <a:solidFill>
                  <a:srgbClr val="011E41"/>
                </a:solidFill>
                <a:latin typeface="Simplified Arabic" panose="00000500000000000000" pitchFamily="2" charset="0"/>
                <a:cs typeface="Simplified Arabic" panose="020B0606030504020204" pitchFamily="34" charset="0"/>
              </a:rPr>
              <a:t>الاستعداد يزيد من قدرة NS واحتمالية توفير الاستخدام المناسب لـ CVA أثناء الاستجابة</a:t>
            </a:r>
          </a:p>
          <a:p>
            <a:pPr algn="r" rtl="1">
              <a:spcAft>
                <a:spcPts val="1800"/>
              </a:spcAft>
              <a:buFont typeface="Arial" panose="020B0604020202020204" pitchFamily="34" charset="0"/>
              <a:buChar char="•"/>
            </a:pPr>
            <a:r>
              <a:rPr lang="ar" altLang="en-CH" sz="3600" b="1" dirty="0">
                <a:solidFill>
                  <a:srgbClr val="011E41"/>
                </a:solidFill>
                <a:latin typeface="Simplified Arabic" panose="00000500000000000000" pitchFamily="2" charset="0"/>
                <a:cs typeface="Simplified Arabic" panose="020B0606030504020204" pitchFamily="34" charset="0"/>
              </a:rPr>
              <a:t>تساعد الاستعدادات على تقليل وقت الاستجابة وزيادة نطاق الاستجابة المحتمل.</a:t>
            </a:r>
          </a:p>
          <a:p>
            <a:pPr algn="r" rtl="1">
              <a:spcAft>
                <a:spcPts val="1800"/>
              </a:spcAft>
              <a:buFont typeface="Arial" panose="020B0604020202020204" pitchFamily="34" charset="0"/>
              <a:buChar char="•"/>
            </a:pPr>
            <a:r>
              <a:rPr lang="ar" altLang="en-CH" sz="3600" b="1" dirty="0">
                <a:solidFill>
                  <a:srgbClr val="011E41"/>
                </a:solidFill>
                <a:latin typeface="Simplified Arabic" panose="00000500000000000000" pitchFamily="2" charset="0"/>
                <a:cs typeface="Simplified Arabic" panose="020B0606030504020204" pitchFamily="34" charset="0"/>
              </a:rPr>
              <a:t>يمكن دعم جميع الأدوار داخل NS لتكون أكثر استعدادًا (</a:t>
            </a:r>
            <a:r>
              <a:rPr lang="ar" altLang="en-CH" sz="3600" b="1" dirty="0" err="1">
                <a:solidFill>
                  <a:srgbClr val="011E41"/>
                </a:solidFill>
                <a:latin typeface="Simplified Arabic" panose="00000500000000000000" pitchFamily="2" charset="0"/>
                <a:cs typeface="Simplified Arabic" panose="020B0606030504020204" pitchFamily="34" charset="0"/>
              </a:rPr>
              <a:t>البرامج</a:t>
            </a:r>
            <a:r>
              <a:rPr lang="ar" altLang="en-CH" sz="3600" b="1" dirty="0">
                <a:solidFill>
                  <a:srgbClr val="011E41"/>
                </a:solidFill>
                <a:latin typeface="Simplified Arabic" panose="00000500000000000000" pitchFamily="2" charset="0"/>
                <a:cs typeface="Simplified Arabic" panose="020B0606030504020204" pitchFamily="34" charset="0"/>
              </a:rPr>
              <a:t>، الشؤون المالية، اللوجستيات، الموارد البشرية</a:t>
            </a:r>
            <a:r>
              <a:rPr lang="ar" altLang="en-CH" sz="3600" b="1" dirty="0">
                <a:solidFill>
                  <a:srgbClr val="011E41"/>
                </a:solidFill>
                <a:latin typeface="Simplified Arabic" panose="00000500000000000000" pitchFamily="2" charset="0"/>
                <a:cs typeface="Simplified Arabic" panose="020B0606030504020204" pitchFamily="34" charset="0"/>
              </a:rPr>
              <a:t>، </a:t>
            </a:r>
            <a:r>
              <a:rPr lang="ar" altLang="en-CH" sz="3600" b="1" dirty="0">
                <a:solidFill>
                  <a:srgbClr val="011E41"/>
                </a:solidFill>
                <a:latin typeface="Simplified Arabic" panose="00000500000000000000" pitchFamily="2" charset="0"/>
                <a:cs typeface="Simplified Arabic" panose="020B0606030504020204" pitchFamily="34" charset="0"/>
              </a:rPr>
              <a:t>إلخ)</a:t>
            </a:r>
          </a:p>
          <a:p>
            <a:pPr algn="r" rtl="1">
              <a:spcAft>
                <a:spcPts val="1800"/>
              </a:spcAft>
              <a:buFont typeface="Arial" panose="020B0604020202020204" pitchFamily="34" charset="0"/>
              <a:buChar char="•"/>
            </a:pPr>
            <a:r>
              <a:rPr lang="ar" altLang="en-CH" sz="3600" b="1" dirty="0">
                <a:solidFill>
                  <a:srgbClr val="011E41"/>
                </a:solidFill>
                <a:latin typeface="Simplified Arabic" panose="00000500000000000000" pitchFamily="2" charset="0"/>
                <a:cs typeface="Simplified Arabic" panose="020B0606030504020204" pitchFamily="34" charset="0"/>
              </a:rPr>
              <a:t>الروابط مع عمل NSD (PER، </a:t>
            </a:r>
            <a:r>
              <a:rPr lang="ar" altLang="en-CH" sz="3600" b="1" dirty="0" err="1">
                <a:solidFill>
                  <a:srgbClr val="011E41"/>
                </a:solidFill>
                <a:latin typeface="Simplified Arabic" panose="00000500000000000000" pitchFamily="2" charset="0"/>
                <a:cs typeface="Simplified Arabic" panose="020B0606030504020204" pitchFamily="34" charset="0"/>
              </a:rPr>
              <a:t>RedReady</a:t>
            </a:r>
            <a:r>
              <a:rPr lang="ar" altLang="en-CH" sz="3600" b="1" dirty="0">
                <a:solidFill>
                  <a:srgbClr val="011E41"/>
                </a:solidFill>
                <a:latin typeface="Simplified Arabic" panose="00000500000000000000" pitchFamily="2" charset="0"/>
                <a:cs typeface="Simplified Arabic" panose="020B0606030504020204" pitchFamily="34" charset="0"/>
              </a:rPr>
              <a:t>، </a:t>
            </a:r>
            <a:r>
              <a:rPr lang="ar" altLang="en-CH" sz="3600" b="1" dirty="0" err="1">
                <a:solidFill>
                  <a:srgbClr val="011E41"/>
                </a:solidFill>
                <a:latin typeface="Simplified Arabic" panose="00000500000000000000" pitchFamily="2" charset="0"/>
                <a:cs typeface="Simplified Arabic" panose="020B0606030504020204" pitchFamily="34" charset="0"/>
              </a:rPr>
              <a:t>FbF</a:t>
            </a:r>
            <a:r>
              <a:rPr lang="ar" altLang="en-CH" sz="3600" b="1" dirty="0">
                <a:solidFill>
                  <a:srgbClr val="011E41"/>
                </a:solidFill>
                <a:latin typeface="Simplified Arabic" panose="00000500000000000000" pitchFamily="2" charset="0"/>
                <a:cs typeface="Simplified Arabic" panose="020B0606030504020204" pitchFamily="34" charset="0"/>
              </a:rPr>
              <a:t>، </a:t>
            </a:r>
            <a:r>
              <a:rPr lang="ar" altLang="en-CH" sz="3600" b="1" dirty="0">
                <a:solidFill>
                  <a:srgbClr val="011E41"/>
                </a:solidFill>
                <a:latin typeface="Simplified Arabic" panose="00000500000000000000" pitchFamily="2" charset="0"/>
                <a:cs typeface="Simplified Arabic" panose="020B0606030504020204" pitchFamily="34" charset="0"/>
              </a:rPr>
              <a:t>إلخ)</a:t>
            </a:r>
            <a:endParaRPr lang="en-CH" altLang="en-CH" sz="3600" b="1" dirty="0">
              <a:solidFill>
                <a:srgbClr val="011E41"/>
              </a:solidFill>
              <a:latin typeface="Simplified Arabic" panose="00000500000000000000" pitchFamily="2" charset="0"/>
              <a:cs typeface="Simplified Arabic" panose="020B0606030504020204" pitchFamily="34" charset="0"/>
            </a:endParaRPr>
          </a:p>
          <a:p>
            <a:pPr algn="r" rtl="1">
              <a:spcAft>
                <a:spcPts val="1800"/>
              </a:spcAft>
              <a:buFont typeface="Arial" panose="020B0604020202020204" pitchFamily="34" charset="0"/>
              <a:buChar char="•"/>
            </a:pPr>
            <a:r>
              <a:rPr lang="ar" altLang="en-CH" sz="3600" b="1" dirty="0">
                <a:solidFill>
                  <a:srgbClr val="011E41"/>
                </a:solidFill>
                <a:latin typeface="Simplified Arabic" panose="00000500000000000000" pitchFamily="2" charset="0"/>
                <a:cs typeface="Simplified Arabic" panose="020B0606030504020204" pitchFamily="34" charset="0"/>
              </a:rPr>
              <a:t>لتوفير CVA بكفاءة وفعالية أثناء الطوارئ </a:t>
            </a:r>
            <a:r>
              <a:rPr lang="ar" altLang="en-CH" sz="3600" b="1" dirty="0">
                <a:solidFill>
                  <a:srgbClr val="011E41"/>
                </a:solidFill>
                <a:latin typeface="Simplified Arabic" panose="00000500000000000000" pitchFamily="2" charset="0"/>
                <a:cs typeface="Simplified Arabic" panose="020B0606030504020204" pitchFamily="34" charset="0"/>
              </a:rPr>
              <a:t>تعد إجراءات التشغيل القياسية خطوة ملموسة </a:t>
            </a:r>
            <a:r>
              <a:rPr lang="ar" altLang="en-CH" sz="3600" b="1" dirty="0">
                <a:solidFill>
                  <a:srgbClr val="011E41"/>
                </a:solidFill>
                <a:latin typeface="Simplified Arabic" panose="00000500000000000000" pitchFamily="2" charset="0"/>
                <a:cs typeface="Simplified Arabic" panose="020B0606030504020204" pitchFamily="34" charset="0"/>
              </a:rPr>
              <a:t>في الاستعداد لـ CVA</a:t>
            </a:r>
            <a:endParaRPr lang="en-US" altLang="en-CH" sz="3600" b="1" dirty="0">
              <a:solidFill>
                <a:srgbClr val="011E41"/>
              </a:solidFill>
              <a:latin typeface="Simplified Arabic" panose="00000500000000000000" pitchFamily="2" charset="0"/>
              <a:cs typeface="Simplified Arabic" panose="020B0606030504020204" pitchFamily="34" charset="0"/>
            </a:endParaRPr>
          </a:p>
          <a:p>
            <a:pPr algn="r" rtl="1">
              <a:spcAft>
                <a:spcPts val="1800"/>
              </a:spcAft>
              <a:buFont typeface="Arial" panose="020B0604020202020204" pitchFamily="34" charset="0"/>
              <a:buChar char="•"/>
            </a:pPr>
            <a:r>
              <a:rPr lang="ar" altLang="en-CH" sz="3600" b="1" dirty="0">
                <a:solidFill>
                  <a:srgbClr val="011E41"/>
                </a:solidFill>
                <a:latin typeface="Simplified Arabic" panose="00000500000000000000" pitchFamily="2" charset="0"/>
                <a:cs typeface="Simplified Arabic" panose="020B0606030504020204" pitchFamily="34" charset="0"/>
              </a:rPr>
              <a:t>يضمن </a:t>
            </a:r>
            <a:r>
              <a:rPr lang="ar" altLang="en-CH" sz="3600" b="1" dirty="0">
                <a:solidFill>
                  <a:srgbClr val="011E41"/>
                </a:solidFill>
                <a:latin typeface="Simplified Arabic" panose="00000500000000000000" pitchFamily="2" charset="0"/>
                <a:cs typeface="Simplified Arabic" panose="020B0606030504020204" pitchFamily="34" charset="0"/>
              </a:rPr>
              <a:t>الانخراط في </a:t>
            </a:r>
            <a:r>
              <a:rPr lang="ar" altLang="en-CH" sz="3600" b="1" dirty="0">
                <a:solidFill>
                  <a:srgbClr val="011E41"/>
                </a:solidFill>
                <a:latin typeface="Simplified Arabic" panose="00000500000000000000" pitchFamily="2" charset="0"/>
                <a:cs typeface="Simplified Arabic" panose="020B0606030504020204" pitchFamily="34" charset="0"/>
              </a:rPr>
              <a:t>التنسيق والتعاون والتواصل </a:t>
            </a:r>
            <a:r>
              <a:rPr lang="ar" altLang="en-CH" sz="3600" b="1" dirty="0">
                <a:solidFill>
                  <a:srgbClr val="011E41"/>
                </a:solidFill>
                <a:latin typeface="Simplified Arabic" panose="00000500000000000000" pitchFamily="2" charset="0"/>
                <a:cs typeface="Simplified Arabic" panose="020B0606030504020204" pitchFamily="34" charset="0"/>
              </a:rPr>
              <a:t>كجزء من </a:t>
            </a:r>
            <a:r>
              <a:rPr lang="ar" altLang="en-CH" sz="3600" b="1" dirty="0">
                <a:solidFill>
                  <a:srgbClr val="011E41"/>
                </a:solidFill>
                <a:latin typeface="Simplified Arabic" panose="00000500000000000000" pitchFamily="2" charset="0"/>
                <a:cs typeface="Simplified Arabic" panose="020B0606030504020204" pitchFamily="34" charset="0"/>
              </a:rPr>
              <a:t>الاستعداد </a:t>
            </a:r>
            <a:r>
              <a:rPr lang="ar" altLang="en-CH" sz="3600" b="1" dirty="0">
                <a:solidFill>
                  <a:srgbClr val="011E41"/>
                </a:solidFill>
                <a:latin typeface="Simplified Arabic" panose="00000500000000000000" pitchFamily="2" charset="0"/>
                <a:cs typeface="Simplified Arabic" panose="020B0606030504020204" pitchFamily="34" charset="0"/>
              </a:rPr>
              <a:t>الكفاءة والمساءلة في الاستجابة لخدمات الدعم النفسي والاجتماعي</a:t>
            </a:r>
            <a:endParaRPr lang="en-US" altLang="en-CH" sz="3600" b="1" dirty="0">
              <a:solidFill>
                <a:srgbClr val="011E41"/>
              </a:solidFill>
              <a:latin typeface="Simplified Arabic" panose="00000500000000000000" pitchFamily="2" charset="0"/>
              <a:cs typeface="Simplified Arabic" panose="020B0606030504020204" pitchFamily="34" charset="0"/>
            </a:endParaRPr>
          </a:p>
        </p:txBody>
      </p:sp>
      <p:pic>
        <p:nvPicPr>
          <p:cNvPr id="95236" name="Picture 1" descr="A red cross on a black background&#10;&#10;Description automatically generated">
            <a:extLst>
              <a:ext uri="{FF2B5EF4-FFF2-40B4-BE49-F238E27FC236}">
                <a16:creationId xmlns:a16="http://schemas.microsoft.com/office/drawing/2014/main" id="{8431395C-CE37-5457-3D1C-25C328403DC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Box 6">
            <a:extLst>
              <a:ext uri="{FF2B5EF4-FFF2-40B4-BE49-F238E27FC236}">
                <a16:creationId xmlns:a16="http://schemas.microsoft.com/office/drawing/2014/main" id="{295E9DCB-46F5-B1CC-7125-5B73CB2C73F3}"/>
              </a:ext>
            </a:extLst>
          </p:cNvPr>
          <p:cNvSpPr txBox="1">
            <a:spLocks noChangeArrowheads="1"/>
          </p:cNvSpPr>
          <p:nvPr/>
        </p:nvSpPr>
        <p:spPr bwMode="auto">
          <a:xfrm>
            <a:off x="533400" y="768350"/>
            <a:ext cx="116014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ما هو الاستعداد النقدي (CVA)؟</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5" name="TextBox 4">
            <a:extLst>
              <a:ext uri="{FF2B5EF4-FFF2-40B4-BE49-F238E27FC236}">
                <a16:creationId xmlns:a16="http://schemas.microsoft.com/office/drawing/2014/main" id="{9A6DBEA2-1196-E180-E066-2B93922AFE2A}"/>
              </a:ext>
            </a:extLst>
          </p:cNvPr>
          <p:cNvSpPr txBox="1"/>
          <p:nvPr/>
        </p:nvSpPr>
        <p:spPr>
          <a:xfrm>
            <a:off x="12021555" y="2414146"/>
            <a:ext cx="5862638" cy="7771358"/>
          </a:xfrm>
          <a:prstGeom prst="rect">
            <a:avLst/>
          </a:prstGeom>
          <a:noFill/>
        </p:spPr>
        <p:txBody>
          <a:bodyPr>
            <a:spAutoFit/>
          </a:bodyPr>
          <a:lstStyle/>
          <a:p>
            <a:pPr algn="r" defTabSz="360000" rtl="1">
              <a:spcAft>
                <a:spcPts val="1800"/>
              </a:spcAft>
              <a:defRPr/>
            </a:pPr>
            <a:r>
              <a:rPr lang="ar" sz="36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الاستعداد لمواجهة حالات الطوارئ النقدية</a:t>
            </a:r>
          </a:p>
          <a:p>
            <a:pPr algn="just" defTabSz="360000" rtl="1">
              <a:spcAft>
                <a:spcPts val="1800"/>
              </a:spcAft>
              <a:defRPr/>
            </a:pP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الاستعداد لمواجهة حالات الطوارئ المدنية (CVA) هو مبادرة تطوير مستمرة للجمعية الوطنية تهدف إلى زيادة حالة الاستعداد من خلال دمج CVA في أدوات المنظمة وأنظمتها وإجراءاتها وقدرات موظفيها، فضلاً عن تعزيز الدعم القيادي النشط لـ CVA والتنسيق والتواصل </a:t>
            </a: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من أجل أن تكون NS جاهزة لمواجهة حالات الطوارئ المدنية (CVA)</a:t>
            </a: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a:t>
            </a:r>
          </a:p>
        </p:txBody>
      </p:sp>
      <p:pic>
        <p:nvPicPr>
          <p:cNvPr id="97284" name="Picture 7" descr="A group of people looking at a cell phone&#10;&#10;Description automatically generated with low confidence">
            <a:extLst>
              <a:ext uri="{FF2B5EF4-FFF2-40B4-BE49-F238E27FC236}">
                <a16:creationId xmlns:a16="http://schemas.microsoft.com/office/drawing/2014/main" id="{F40947C2-8486-4F3E-EE3D-1F52292C9C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671763"/>
            <a:ext cx="6283325" cy="708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7285" name="Google Shape;943;p12">
            <a:extLst>
              <a:ext uri="{FF2B5EF4-FFF2-40B4-BE49-F238E27FC236}">
                <a16:creationId xmlns:a16="http://schemas.microsoft.com/office/drawing/2014/main" id="{94558816-EE95-09E3-8A3E-10ADE4B91B5B}"/>
              </a:ext>
            </a:extLst>
          </p:cNvPr>
          <p:cNvGrpSpPr>
            <a:grpSpLocks/>
          </p:cNvGrpSpPr>
          <p:nvPr/>
        </p:nvGrpSpPr>
        <p:grpSpPr bwMode="auto">
          <a:xfrm rot="-5400000">
            <a:off x="8052594" y="5782469"/>
            <a:ext cx="7386638" cy="457200"/>
            <a:chOff x="236125" y="3228629"/>
            <a:chExt cx="8166899" cy="380074"/>
          </a:xfrm>
        </p:grpSpPr>
        <p:grpSp>
          <p:nvGrpSpPr>
            <p:cNvPr id="97288" name="Google Shape;944;p12">
              <a:extLst>
                <a:ext uri="{FF2B5EF4-FFF2-40B4-BE49-F238E27FC236}">
                  <a16:creationId xmlns:a16="http://schemas.microsoft.com/office/drawing/2014/main" id="{AE6DC6A3-991B-223D-C210-46CBF2D931EC}"/>
                </a:ext>
              </a:extLst>
            </p:cNvPr>
            <p:cNvGrpSpPr>
              <a:grpSpLocks/>
            </p:cNvGrpSpPr>
            <p:nvPr/>
          </p:nvGrpSpPr>
          <p:grpSpPr bwMode="auto">
            <a:xfrm rot="10800000" flipH="1">
              <a:off x="236125" y="3228629"/>
              <a:ext cx="8166899" cy="380074"/>
              <a:chOff x="6260554" y="1078634"/>
              <a:chExt cx="8166899" cy="380074"/>
            </a:xfrm>
          </p:grpSpPr>
          <p:grpSp>
            <p:nvGrpSpPr>
              <p:cNvPr id="97291" name="Google Shape;945;p12">
                <a:extLst>
                  <a:ext uri="{FF2B5EF4-FFF2-40B4-BE49-F238E27FC236}">
                    <a16:creationId xmlns:a16="http://schemas.microsoft.com/office/drawing/2014/main" id="{677BE2DA-4C9B-E853-05C6-207DD63F7D6C}"/>
                  </a:ext>
                </a:extLst>
              </p:cNvPr>
              <p:cNvGrpSpPr>
                <a:grpSpLocks/>
              </p:cNvGrpSpPr>
              <p:nvPr/>
            </p:nvGrpSpPr>
            <p:grpSpPr bwMode="auto">
              <a:xfrm flipH="1">
                <a:off x="6278552" y="1098757"/>
                <a:ext cx="8148901" cy="359951"/>
                <a:chOff x="-5502311" y="265871"/>
                <a:chExt cx="8148901" cy="359951"/>
              </a:xfrm>
            </p:grpSpPr>
            <p:grpSp>
              <p:nvGrpSpPr>
                <p:cNvPr id="97293" name="Google Shape;946;p12">
                  <a:extLst>
                    <a:ext uri="{FF2B5EF4-FFF2-40B4-BE49-F238E27FC236}">
                      <a16:creationId xmlns:a16="http://schemas.microsoft.com/office/drawing/2014/main" id="{C9AB67D1-8507-7B65-2153-935A6418A5B6}"/>
                    </a:ext>
                  </a:extLst>
                </p:cNvPr>
                <p:cNvGrpSpPr>
                  <a:grpSpLocks/>
                </p:cNvGrpSpPr>
                <p:nvPr/>
              </p:nvGrpSpPr>
              <p:grpSpPr bwMode="auto">
                <a:xfrm>
                  <a:off x="-5120267" y="265871"/>
                  <a:ext cx="7766857" cy="170429"/>
                  <a:chOff x="-10729691" y="1770929"/>
                  <a:chExt cx="7766857" cy="170429"/>
                </a:xfrm>
              </p:grpSpPr>
              <p:cxnSp>
                <p:nvCxnSpPr>
                  <p:cNvPr id="97298" name="Google Shape;947;p12">
                    <a:extLst>
                      <a:ext uri="{FF2B5EF4-FFF2-40B4-BE49-F238E27FC236}">
                        <a16:creationId xmlns:a16="http://schemas.microsoft.com/office/drawing/2014/main" id="{ACA241A6-6AA5-F585-9D83-01C0E8D80DB7}"/>
                      </a:ext>
                    </a:extLst>
                  </p:cNvPr>
                  <p:cNvCxnSpPr>
                    <a:cxnSpLocks noChangeShapeType="1"/>
                  </p:cNvCxnSpPr>
                  <p:nvPr/>
                </p:nvCxnSpPr>
                <p:spPr bwMode="auto">
                  <a:xfrm>
                    <a:off x="-10729691" y="1941358"/>
                    <a:ext cx="7416495"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cxnSp>
                <p:nvCxnSpPr>
                  <p:cNvPr id="97299" name="Google Shape;948;p12">
                    <a:extLst>
                      <a:ext uri="{FF2B5EF4-FFF2-40B4-BE49-F238E27FC236}">
                        <a16:creationId xmlns:a16="http://schemas.microsoft.com/office/drawing/2014/main" id="{218BFCEC-8C1C-7AAA-19E2-BF79CE8FFDEE}"/>
                      </a:ext>
                    </a:extLst>
                  </p:cNvPr>
                  <p:cNvCxnSpPr>
                    <a:cxnSpLocks noChangeShapeType="1"/>
                  </p:cNvCxnSpPr>
                  <p:nvPr/>
                </p:nvCxnSpPr>
                <p:spPr bwMode="auto">
                  <a:xfrm rot="10800000" flipH="1">
                    <a:off x="-3313196" y="1770929"/>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cxnSp>
              <p:nvCxnSpPr>
                <p:cNvPr id="97294" name="Google Shape;949;p12">
                  <a:extLst>
                    <a:ext uri="{FF2B5EF4-FFF2-40B4-BE49-F238E27FC236}">
                      <a16:creationId xmlns:a16="http://schemas.microsoft.com/office/drawing/2014/main" id="{0186FB3A-6C51-E0BF-68E4-BFDD9013BD5A}"/>
                    </a:ext>
                  </a:extLst>
                </p:cNvPr>
                <p:cNvCxnSpPr>
                  <a:cxnSpLocks noChangeShapeType="1"/>
                </p:cNvCxnSpPr>
                <p:nvPr/>
              </p:nvCxnSpPr>
              <p:spPr bwMode="auto">
                <a:xfrm flipH="1">
                  <a:off x="-5470627" y="435223"/>
                  <a:ext cx="350362" cy="169351"/>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sp>
              <p:nvSpPr>
                <p:cNvPr id="97295" name="Google Shape;950;p12">
                  <a:extLst>
                    <a:ext uri="{FF2B5EF4-FFF2-40B4-BE49-F238E27FC236}">
                      <a16:creationId xmlns:a16="http://schemas.microsoft.com/office/drawing/2014/main" id="{A4C8F04C-7D8F-FA65-B0F7-11E4C94C94D8}"/>
                    </a:ext>
                  </a:extLst>
                </p:cNvPr>
                <p:cNvSpPr>
                  <a:spLocks noChangeArrowheads="1"/>
                </p:cNvSpPr>
                <p:nvPr/>
              </p:nvSpPr>
              <p:spPr bwMode="auto">
                <a:xfrm>
                  <a:off x="-5502311" y="589822"/>
                  <a:ext cx="36000" cy="36000"/>
                </a:xfrm>
                <a:prstGeom prst="ellipse">
                  <a:avLst/>
                </a:prstGeom>
                <a:solidFill>
                  <a:srgbClr val="554F4A"/>
                </a:solidFill>
                <a:ln w="57150">
                  <a:solidFill>
                    <a:schemeClr val="tx1"/>
                  </a:solidFill>
                  <a:round/>
                  <a:headEnd/>
                  <a:tailE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endParaRPr lang="en-US" altLang="en-US">
                    <a:solidFill>
                      <a:srgbClr val="FFFFFF"/>
                    </a:solidFill>
                    <a:ea typeface="Simplified Arabic" panose="020B0600070205080204" pitchFamily="34" charset="-128"/>
                    <a:cs typeface="Calibri" panose="020F0502020204030204" pitchFamily="34" charset="0"/>
                    <a:sym typeface="Calibri" panose="020F0502020204030204" pitchFamily="34" charset="0"/>
                  </a:endParaRPr>
                </a:p>
              </p:txBody>
            </p:sp>
            <p:cxnSp>
              <p:nvCxnSpPr>
                <p:cNvPr id="97296" name="Google Shape;951;p12">
                  <a:extLst>
                    <a:ext uri="{FF2B5EF4-FFF2-40B4-BE49-F238E27FC236}">
                      <a16:creationId xmlns:a16="http://schemas.microsoft.com/office/drawing/2014/main" id="{9D5AF176-47E6-E7C6-B3D9-FFF99B575CD0}"/>
                    </a:ext>
                  </a:extLst>
                </p:cNvPr>
                <p:cNvCxnSpPr>
                  <a:cxnSpLocks noChangeShapeType="1"/>
                </p:cNvCxnSpPr>
                <p:nvPr/>
              </p:nvCxnSpPr>
              <p:spPr bwMode="auto">
                <a:xfrm rot="10800000">
                  <a:off x="-4344788" y="497319"/>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7" name="Google Shape;952;p12">
                  <a:extLst>
                    <a:ext uri="{FF2B5EF4-FFF2-40B4-BE49-F238E27FC236}">
                      <a16:creationId xmlns:a16="http://schemas.microsoft.com/office/drawing/2014/main" id="{01FF074B-0FE5-CEA1-8D57-EED72A2B93CD}"/>
                    </a:ext>
                  </a:extLst>
                </p:cNvPr>
                <p:cNvCxnSpPr>
                  <a:cxnSpLocks noChangeShapeType="1"/>
                </p:cNvCxnSpPr>
                <p:nvPr/>
              </p:nvCxnSpPr>
              <p:spPr bwMode="auto">
                <a:xfrm rot="10800000">
                  <a:off x="-5121944" y="497319"/>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97292" name="Google Shape;953;p12">
                <a:extLst>
                  <a:ext uri="{FF2B5EF4-FFF2-40B4-BE49-F238E27FC236}">
                    <a16:creationId xmlns:a16="http://schemas.microsoft.com/office/drawing/2014/main" id="{A5E489A3-320B-9DE7-3C64-72453C5276D1}"/>
                  </a:ext>
                </a:extLst>
              </p:cNvPr>
              <p:cNvSpPr>
                <a:spLocks noChangeArrowheads="1"/>
              </p:cNvSpPr>
              <p:nvPr/>
            </p:nvSpPr>
            <p:spPr bwMode="auto">
              <a:xfrm flipH="1">
                <a:off x="6260554" y="1078634"/>
                <a:ext cx="36000" cy="36000"/>
              </a:xfrm>
              <a:prstGeom prst="ellipse">
                <a:avLst/>
              </a:prstGeom>
              <a:solidFill>
                <a:srgbClr val="554F4A"/>
              </a:solidFill>
              <a:ln w="57150">
                <a:solidFill>
                  <a:schemeClr val="tx1"/>
                </a:solidFill>
                <a:round/>
                <a:headEnd/>
                <a:tailEnd/>
              </a:ln>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endParaRPr lang="en-US" altLang="en-US">
                  <a:solidFill>
                    <a:srgbClr val="FFFFFF"/>
                  </a:solidFill>
                  <a:ea typeface="Simplified Arabic" panose="020B0600070205080204" pitchFamily="34" charset="-128"/>
                  <a:cs typeface="Calibri" panose="020F0502020204030204" pitchFamily="34" charset="0"/>
                  <a:sym typeface="Calibri" panose="020F0502020204030204" pitchFamily="34" charset="0"/>
                </a:endParaRPr>
              </a:p>
            </p:txBody>
          </p:sp>
        </p:grpSp>
        <p:cxnSp>
          <p:nvCxnSpPr>
            <p:cNvPr id="97289" name="Google Shape;954;p12">
              <a:extLst>
                <a:ext uri="{FF2B5EF4-FFF2-40B4-BE49-F238E27FC236}">
                  <a16:creationId xmlns:a16="http://schemas.microsoft.com/office/drawing/2014/main" id="{312C68EE-FAEA-959C-033F-DCDFE7052FB6}"/>
                </a:ext>
              </a:extLst>
            </p:cNvPr>
            <p:cNvCxnSpPr>
              <a:cxnSpLocks noChangeShapeType="1"/>
            </p:cNvCxnSpPr>
            <p:nvPr/>
          </p:nvCxnSpPr>
          <p:spPr bwMode="auto">
            <a:xfrm>
              <a:off x="1404732" y="3478458"/>
              <a:ext cx="517858" cy="0"/>
            </a:xfrm>
            <a:prstGeom prst="straightConnector1">
              <a:avLst/>
            </a:prstGeom>
            <a:noFill/>
            <a:ln w="57150">
              <a:solidFill>
                <a:srgbClr val="554F4A"/>
              </a:solidFill>
              <a:prstDash val="dash"/>
              <a:round/>
              <a:headEnd type="none" w="sm" len="sm"/>
              <a:tailEnd type="none" w="sm" len="sm"/>
            </a:ln>
            <a:extLst>
              <a:ext uri="{909E8E84-426E-40DD-AFC4-6F175D3DCCD1}">
                <a14:hiddenFill xmlns:a14="http://schemas.microsoft.com/office/drawing/2010/main">
                  <a:noFill/>
                </a14:hiddenFill>
              </a:ext>
            </a:extLst>
          </p:spPr>
        </p:cxnSp>
        <p:cxnSp>
          <p:nvCxnSpPr>
            <p:cNvPr id="97290" name="Google Shape;955;p12">
              <a:extLst>
                <a:ext uri="{FF2B5EF4-FFF2-40B4-BE49-F238E27FC236}">
                  <a16:creationId xmlns:a16="http://schemas.microsoft.com/office/drawing/2014/main" id="{545EC584-0C60-0DA4-446E-E440606A5A7C}"/>
                </a:ext>
              </a:extLst>
            </p:cNvPr>
            <p:cNvCxnSpPr>
              <a:cxnSpLocks noChangeShapeType="1"/>
            </p:cNvCxnSpPr>
            <p:nvPr/>
          </p:nvCxnSpPr>
          <p:spPr bwMode="auto">
            <a:xfrm>
              <a:off x="604485" y="3478458"/>
              <a:ext cx="777156" cy="0"/>
            </a:xfrm>
            <a:prstGeom prst="straightConnector1">
              <a:avLst/>
            </a:prstGeom>
            <a:noFill/>
            <a:ln w="57150">
              <a:solidFill>
                <a:srgbClr val="554F4A"/>
              </a:solidFill>
              <a:round/>
              <a:headEnd type="none" w="sm" len="sm"/>
              <a:tailEnd type="none" w="sm" len="sm"/>
            </a:ln>
            <a:extLst>
              <a:ext uri="{909E8E84-426E-40DD-AFC4-6F175D3DCCD1}">
                <a14:hiddenFill xmlns:a14="http://schemas.microsoft.com/office/drawing/2010/main">
                  <a:noFill/>
                </a14:hiddenFill>
              </a:ext>
            </a:extLst>
          </p:spPr>
        </p:cxnSp>
      </p:grpSp>
      <p:sp>
        <p:nvSpPr>
          <p:cNvPr id="22" name="TextBox 21">
            <a:extLst>
              <a:ext uri="{FF2B5EF4-FFF2-40B4-BE49-F238E27FC236}">
                <a16:creationId xmlns:a16="http://schemas.microsoft.com/office/drawing/2014/main" id="{3C4D2923-4C6F-7B1F-2AD4-8F4548D2D8E4}"/>
              </a:ext>
            </a:extLst>
          </p:cNvPr>
          <p:cNvSpPr txBox="1"/>
          <p:nvPr/>
        </p:nvSpPr>
        <p:spPr>
          <a:xfrm>
            <a:off x="7185025" y="2418653"/>
            <a:ext cx="4332288" cy="6294031"/>
          </a:xfrm>
          <a:prstGeom prst="rect">
            <a:avLst/>
          </a:prstGeom>
          <a:noFill/>
        </p:spPr>
        <p:txBody>
          <a:bodyPr>
            <a:spAutoFit/>
          </a:bodyPr>
          <a:lstStyle/>
          <a:p>
            <a:pPr algn="r" defTabSz="360000" rtl="1">
              <a:spcAft>
                <a:spcPts val="1800"/>
              </a:spcAft>
              <a:defRPr/>
            </a:pPr>
            <a:r>
              <a:rPr lang="ar" sz="36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الاستعداد</a:t>
            </a:r>
            <a:r>
              <a:rPr lang="ar" sz="36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 النقدي </a:t>
            </a:r>
            <a:r>
              <a:rPr lang="ar" sz="3600" b="1" dirty="0">
                <a:solidFill>
                  <a:schemeClr val="accent4"/>
                </a:solidFill>
                <a:latin typeface="Simplified Arabic" pitchFamily="2" charset="77"/>
                <a:ea typeface="Simplified Arabic" panose="020B0606030504020204" pitchFamily="34" charset="0"/>
                <a:cs typeface="Simplified Arabic" panose="020B0606030504020204" pitchFamily="34" charset="0"/>
              </a:rPr>
              <a:t>NS</a:t>
            </a:r>
          </a:p>
          <a:p>
            <a:pPr algn="just" defTabSz="360000" rtl="1">
              <a:spcAft>
                <a:spcPts val="1800"/>
              </a:spcAft>
              <a:defRPr/>
            </a:pP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تكون الجمعية الوطنية </a:t>
            </a: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جاهزة</a:t>
            </a: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 لـ CVA </a:t>
            </a:r>
            <a:r>
              <a:rPr lang="ar" sz="3200" b="1" dirty="0">
                <a:solidFill>
                  <a:srgbClr val="011E41"/>
                </a:solidFill>
                <a:latin typeface="Simplified Arabic" pitchFamily="2" charset="77"/>
                <a:ea typeface="Simplified Arabic" panose="020B0606030504020204" pitchFamily="34" charset="0"/>
                <a:cs typeface="Simplified Arabic" panose="020B0606030504020204" pitchFamily="34" charset="0"/>
              </a:rPr>
              <a:t>عندما تكون قادرة على تقديم المساعدة المناسبة، في شكل CVA، بأمان ومسؤولية وسرعة، في أي وقت وعلى أي نطاق.</a:t>
            </a:r>
          </a:p>
        </p:txBody>
      </p:sp>
      <p:pic>
        <p:nvPicPr>
          <p:cNvPr id="97287" name="Picture 1" descr="A red cross on a black background&#10;&#10;Description automatically generated">
            <a:extLst>
              <a:ext uri="{FF2B5EF4-FFF2-40B4-BE49-F238E27FC236}">
                <a16:creationId xmlns:a16="http://schemas.microsoft.com/office/drawing/2014/main" id="{ADD46D56-1B78-6726-541B-DFC41D2CA645}"/>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Box 6">
            <a:extLst>
              <a:ext uri="{FF2B5EF4-FFF2-40B4-BE49-F238E27FC236}">
                <a16:creationId xmlns:a16="http://schemas.microsoft.com/office/drawing/2014/main" id="{4E48DA49-325E-E70A-AB3C-2EF4977D2DE6}"/>
              </a:ext>
            </a:extLst>
          </p:cNvPr>
          <p:cNvSpPr txBox="1">
            <a:spLocks noChangeArrowheads="1"/>
          </p:cNvSpPr>
          <p:nvPr/>
        </p:nvSpPr>
        <p:spPr bwMode="auto">
          <a:xfrm>
            <a:off x="819150" y="1012825"/>
            <a:ext cx="13169900"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إطار الاستعداد لـ CVA: 5 مجالات</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99331" name="Picture 1" descr="A red cross on a black background&#10;&#10;Description automatically generated">
            <a:extLst>
              <a:ext uri="{FF2B5EF4-FFF2-40B4-BE49-F238E27FC236}">
                <a16:creationId xmlns:a16="http://schemas.microsoft.com/office/drawing/2014/main" id="{9F8C0AFF-30BF-08E8-F950-E9A5075B67B1}"/>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pSp>
        <p:nvGrpSpPr>
          <p:cNvPr id="99332" name="Group 93220">
            <a:extLst>
              <a:ext uri="{FF2B5EF4-FFF2-40B4-BE49-F238E27FC236}">
                <a16:creationId xmlns:a16="http://schemas.microsoft.com/office/drawing/2014/main" id="{D7DCE022-0F80-6C76-42A6-31A363499F4F}"/>
              </a:ext>
            </a:extLst>
          </p:cNvPr>
          <p:cNvGrpSpPr>
            <a:grpSpLocks/>
          </p:cNvGrpSpPr>
          <p:nvPr/>
        </p:nvGrpSpPr>
        <p:grpSpPr bwMode="auto">
          <a:xfrm>
            <a:off x="984250" y="3379788"/>
            <a:ext cx="16319500" cy="4689475"/>
            <a:chOff x="509611" y="5017408"/>
            <a:chExt cx="16318819" cy="4688241"/>
          </a:xfrm>
        </p:grpSpPr>
        <p:sp>
          <p:nvSpPr>
            <p:cNvPr id="99333" name="CuadroTexto 1">
              <a:extLst>
                <a:ext uri="{FF2B5EF4-FFF2-40B4-BE49-F238E27FC236}">
                  <a16:creationId xmlns:a16="http://schemas.microsoft.com/office/drawing/2014/main" id="{5BD067BB-17F8-1EA3-07F9-819857F4499B}"/>
                </a:ext>
              </a:extLst>
            </p:cNvPr>
            <p:cNvSpPr txBox="1">
              <a:spLocks noChangeArrowheads="1"/>
            </p:cNvSpPr>
            <p:nvPr/>
          </p:nvSpPr>
          <p:spPr bwMode="auto">
            <a:xfrm>
              <a:off x="804800" y="5791155"/>
              <a:ext cx="23191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buClr>
                  <a:srgbClr val="E60005"/>
                </a:buClr>
              </a:pPr>
              <a:r>
                <a:rPr lang="ar" altLang="en-US" sz="2000" b="1">
                  <a:solidFill>
                    <a:schemeClr val="accent1"/>
                  </a:solidFill>
                  <a:latin typeface="Simplified Arabic" panose="00000600000000000000" pitchFamily="2" charset="0"/>
                  <a:ea typeface="Simplified Arabic" panose="020B0600070205080204" pitchFamily="34" charset="-128"/>
                </a:rPr>
                <a:t>التزام القيادة</a:t>
              </a:r>
              <a:endParaRPr lang="es-ES" altLang="en-US" sz="2000" b="1">
                <a:solidFill>
                  <a:schemeClr val="accent1"/>
                </a:solidFill>
                <a:latin typeface="Simplified Arabic" panose="00000600000000000000" pitchFamily="2" charset="0"/>
                <a:ea typeface="Simplified Arabic" panose="020B0600070205080204" pitchFamily="34" charset="-128"/>
              </a:endParaRPr>
            </a:p>
          </p:txBody>
        </p:sp>
        <p:sp>
          <p:nvSpPr>
            <p:cNvPr id="99334" name="CuadroTexto 32">
              <a:extLst>
                <a:ext uri="{FF2B5EF4-FFF2-40B4-BE49-F238E27FC236}">
                  <a16:creationId xmlns:a16="http://schemas.microsoft.com/office/drawing/2014/main" id="{C23FCAE0-5957-ECB2-8A04-DB9708A8B28C}"/>
                </a:ext>
              </a:extLst>
            </p:cNvPr>
            <p:cNvSpPr txBox="1">
              <a:spLocks noChangeArrowheads="1"/>
            </p:cNvSpPr>
            <p:nvPr/>
          </p:nvSpPr>
          <p:spPr bwMode="auto">
            <a:xfrm>
              <a:off x="3828752" y="5637266"/>
              <a:ext cx="283448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buClr>
                  <a:srgbClr val="E60005"/>
                </a:buClr>
              </a:pPr>
              <a:r>
                <a:rPr lang="ar" altLang="en-US" sz="2000" b="1">
                  <a:solidFill>
                    <a:schemeClr val="accent1"/>
                  </a:solidFill>
                  <a:latin typeface="Simplified Arabic" panose="00000600000000000000" pitchFamily="2" charset="0"/>
                  <a:ea typeface="Simplified Arabic" panose="020B0600070205080204" pitchFamily="34" charset="-128"/>
                  <a:sym typeface="Calibri" panose="020F0502020204030204" pitchFamily="34" charset="0"/>
                </a:rPr>
                <a:t>العمليات والأنظمة والأدوات</a:t>
              </a:r>
            </a:p>
          </p:txBody>
        </p:sp>
        <p:sp>
          <p:nvSpPr>
            <p:cNvPr id="99335" name="CuadroTexto 33">
              <a:extLst>
                <a:ext uri="{FF2B5EF4-FFF2-40B4-BE49-F238E27FC236}">
                  <a16:creationId xmlns:a16="http://schemas.microsoft.com/office/drawing/2014/main" id="{E4D76AB8-2402-C863-54EA-5CB699C5E50F}"/>
                </a:ext>
              </a:extLst>
            </p:cNvPr>
            <p:cNvSpPr txBox="1">
              <a:spLocks noChangeArrowheads="1"/>
            </p:cNvSpPr>
            <p:nvPr/>
          </p:nvSpPr>
          <p:spPr bwMode="auto">
            <a:xfrm>
              <a:off x="6603578" y="5632961"/>
              <a:ext cx="39933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buClr>
                  <a:srgbClr val="E60005"/>
                </a:buClr>
              </a:pPr>
              <a:r>
                <a:rPr lang="ar" altLang="en-US" sz="2000" b="1">
                  <a:solidFill>
                    <a:schemeClr val="accent1"/>
                  </a:solidFill>
                  <a:latin typeface="Simplified Arabic" panose="00000600000000000000" pitchFamily="2" charset="0"/>
                  <a:ea typeface="Simplified Arabic" panose="020B0600070205080204" pitchFamily="34" charset="-128"/>
                </a:rPr>
                <a:t>الموارد المالية والبشرية والقدرات</a:t>
              </a:r>
              <a:endParaRPr lang="es-ES" altLang="en-US" sz="2000" b="1">
                <a:solidFill>
                  <a:schemeClr val="accent1"/>
                </a:solidFill>
                <a:latin typeface="Simplified Arabic" panose="00000600000000000000" pitchFamily="2" charset="0"/>
                <a:ea typeface="Simplified Arabic" panose="020B0600070205080204" pitchFamily="34" charset="-128"/>
              </a:endParaRPr>
            </a:p>
          </p:txBody>
        </p:sp>
        <p:sp>
          <p:nvSpPr>
            <p:cNvPr id="99336" name="CuadroTexto 34">
              <a:extLst>
                <a:ext uri="{FF2B5EF4-FFF2-40B4-BE49-F238E27FC236}">
                  <a16:creationId xmlns:a16="http://schemas.microsoft.com/office/drawing/2014/main" id="{9EC80152-6296-1DEF-3AD9-4F84A87693A8}"/>
                </a:ext>
              </a:extLst>
            </p:cNvPr>
            <p:cNvSpPr txBox="1">
              <a:spLocks noChangeArrowheads="1"/>
            </p:cNvSpPr>
            <p:nvPr/>
          </p:nvSpPr>
          <p:spPr bwMode="auto">
            <a:xfrm>
              <a:off x="10076817" y="5017408"/>
              <a:ext cx="36482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buClr>
                  <a:srgbClr val="E60005"/>
                </a:buClr>
              </a:pPr>
              <a:r>
                <a:rPr lang="ar" altLang="en-US" sz="2000" b="1">
                  <a:solidFill>
                    <a:schemeClr val="accent1"/>
                  </a:solidFill>
                  <a:latin typeface="Simplified Arabic" panose="00000600000000000000" pitchFamily="2" charset="0"/>
                  <a:ea typeface="Simplified Arabic" panose="020B0600070205080204" pitchFamily="34" charset="-128"/>
                  <a:sym typeface="Helvetica Neue Light"/>
                </a:rPr>
                <a:t>مشاركة المجتمع والمساءلة والتنسيق والشراكة</a:t>
              </a:r>
              <a:endParaRPr lang="de-DE" altLang="en-US" sz="2000" b="1">
                <a:solidFill>
                  <a:schemeClr val="accent1"/>
                </a:solidFill>
                <a:latin typeface="Simplified Arabic" panose="00000600000000000000" pitchFamily="2" charset="0"/>
                <a:ea typeface="Simplified Arabic" panose="020B0600070205080204" pitchFamily="34" charset="-128"/>
              </a:endParaRPr>
            </a:p>
          </p:txBody>
        </p:sp>
        <p:sp>
          <p:nvSpPr>
            <p:cNvPr id="99337" name="CuadroTexto 35">
              <a:extLst>
                <a:ext uri="{FF2B5EF4-FFF2-40B4-BE49-F238E27FC236}">
                  <a16:creationId xmlns:a16="http://schemas.microsoft.com/office/drawing/2014/main" id="{14FA8761-058D-4F9C-6860-3C77FF48BDFB}"/>
                </a:ext>
              </a:extLst>
            </p:cNvPr>
            <p:cNvSpPr txBox="1">
              <a:spLocks noChangeArrowheads="1"/>
            </p:cNvSpPr>
            <p:nvPr/>
          </p:nvSpPr>
          <p:spPr bwMode="auto">
            <a:xfrm>
              <a:off x="13661740" y="5781605"/>
              <a:ext cx="31666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rtl="1">
                <a:buClr>
                  <a:srgbClr val="E60005"/>
                </a:buClr>
              </a:pPr>
              <a:r>
                <a:rPr lang="ar" altLang="en-US" sz="2000" b="1">
                  <a:solidFill>
                    <a:schemeClr val="accent1"/>
                  </a:solidFill>
                  <a:latin typeface="Simplified Arabic" panose="00000600000000000000" pitchFamily="2" charset="0"/>
                  <a:ea typeface="Simplified Arabic" panose="020B0600070205080204" pitchFamily="34" charset="-128"/>
                </a:rPr>
                <a:t>الاختبار والتعلم والتحسين </a:t>
              </a:r>
              <a:endParaRPr lang="es-ES" altLang="en-US" sz="2000" b="1">
                <a:solidFill>
                  <a:schemeClr val="accent1"/>
                </a:solidFill>
                <a:latin typeface="Simplified Arabic" panose="00000600000000000000" pitchFamily="2" charset="0"/>
                <a:ea typeface="Simplified Arabic" panose="020B0600070205080204" pitchFamily="34" charset="-128"/>
              </a:endParaRPr>
            </a:p>
          </p:txBody>
        </p:sp>
        <p:grpSp>
          <p:nvGrpSpPr>
            <p:cNvPr id="99338" name="Group 11">
              <a:extLst>
                <a:ext uri="{FF2B5EF4-FFF2-40B4-BE49-F238E27FC236}">
                  <a16:creationId xmlns:a16="http://schemas.microsoft.com/office/drawing/2014/main" id="{9F00396F-FA01-0CB5-2756-FDC3FEBE59AF}"/>
                </a:ext>
              </a:extLst>
            </p:cNvPr>
            <p:cNvGrpSpPr>
              <a:grpSpLocks/>
            </p:cNvGrpSpPr>
            <p:nvPr/>
          </p:nvGrpSpPr>
          <p:grpSpPr bwMode="auto">
            <a:xfrm>
              <a:off x="509611" y="6781859"/>
              <a:ext cx="2923790" cy="2923790"/>
              <a:chOff x="5433585" y="5791608"/>
              <a:chExt cx="3896510" cy="3896510"/>
            </a:xfrm>
          </p:grpSpPr>
          <p:grpSp>
            <p:nvGrpSpPr>
              <p:cNvPr id="99362" name="Group 7">
                <a:extLst>
                  <a:ext uri="{FF2B5EF4-FFF2-40B4-BE49-F238E27FC236}">
                    <a16:creationId xmlns:a16="http://schemas.microsoft.com/office/drawing/2014/main" id="{596F7648-9C31-A244-D3AB-D71754D589A2}"/>
                  </a:ext>
                </a:extLst>
              </p:cNvPr>
              <p:cNvGrpSpPr>
                <a:grpSpLocks/>
              </p:cNvGrpSpPr>
              <p:nvPr/>
            </p:nvGrpSpPr>
            <p:grpSpPr bwMode="auto">
              <a:xfrm>
                <a:off x="5845940" y="6203963"/>
                <a:ext cx="3071800" cy="3071800"/>
                <a:chOff x="4712880" y="6703488"/>
                <a:chExt cx="3071800" cy="3071800"/>
              </a:xfrm>
            </p:grpSpPr>
            <p:pic>
              <p:nvPicPr>
                <p:cNvPr id="99365" name="Graphic 2" descr="Document outline">
                  <a:extLst>
                    <a:ext uri="{FF2B5EF4-FFF2-40B4-BE49-F238E27FC236}">
                      <a16:creationId xmlns:a16="http://schemas.microsoft.com/office/drawing/2014/main" id="{63F6215B-826F-67B2-9BA6-A8A80CC8E0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060" y="6704088"/>
                  <a:ext cx="3071792" cy="307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66" name="Graphic 4" descr="Pencil with solid fill">
                  <a:extLst>
                    <a:ext uri="{FF2B5EF4-FFF2-40B4-BE49-F238E27FC236}">
                      <a16:creationId xmlns:a16="http://schemas.microsoft.com/office/drawing/2014/main" id="{A7799346-DBCD-0395-8062-49B4B556B3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7604" y="6790807"/>
                  <a:ext cx="1449159" cy="14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0606" name="Oval 110605">
                <a:extLst>
                  <a:ext uri="{FF2B5EF4-FFF2-40B4-BE49-F238E27FC236}">
                    <a16:creationId xmlns:a16="http://schemas.microsoft.com/office/drawing/2014/main" id="{5FA3CF74-034F-FE65-FF08-CE76A0FC66A4}"/>
                  </a:ext>
                </a:extLst>
              </p:cNvPr>
              <p:cNvSpPr/>
              <p:nvPr/>
            </p:nvSpPr>
            <p:spPr>
              <a:xfrm>
                <a:off x="5594368" y="5929601"/>
                <a:ext cx="3619723"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a:p>
            </p:txBody>
          </p:sp>
          <p:sp>
            <p:nvSpPr>
              <p:cNvPr id="110607" name="Oval 110606">
                <a:extLst>
                  <a:ext uri="{FF2B5EF4-FFF2-40B4-BE49-F238E27FC236}">
                    <a16:creationId xmlns:a16="http://schemas.microsoft.com/office/drawing/2014/main" id="{D52E88A0-BC1C-63BC-A7CD-D3D60EDBD008}"/>
                  </a:ext>
                </a:extLst>
              </p:cNvPr>
              <p:cNvSpPr/>
              <p:nvPr/>
            </p:nvSpPr>
            <p:spPr>
              <a:xfrm>
                <a:off x="5433585" y="5792121"/>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a:p>
            </p:txBody>
          </p:sp>
        </p:grpSp>
        <p:grpSp>
          <p:nvGrpSpPr>
            <p:cNvPr id="99339" name="Group 21">
              <a:extLst>
                <a:ext uri="{FF2B5EF4-FFF2-40B4-BE49-F238E27FC236}">
                  <a16:creationId xmlns:a16="http://schemas.microsoft.com/office/drawing/2014/main" id="{EBE85E1F-C694-42DB-95E5-8DBAE7EA3176}"/>
                </a:ext>
              </a:extLst>
            </p:cNvPr>
            <p:cNvGrpSpPr>
              <a:grpSpLocks/>
            </p:cNvGrpSpPr>
            <p:nvPr/>
          </p:nvGrpSpPr>
          <p:grpSpPr bwMode="auto">
            <a:xfrm>
              <a:off x="3784098" y="6781859"/>
              <a:ext cx="2923790" cy="2923790"/>
              <a:chOff x="4566751" y="5809139"/>
              <a:chExt cx="3896510" cy="3896510"/>
            </a:xfrm>
          </p:grpSpPr>
          <p:grpSp>
            <p:nvGrpSpPr>
              <p:cNvPr id="99358" name="Group 18">
                <a:extLst>
                  <a:ext uri="{FF2B5EF4-FFF2-40B4-BE49-F238E27FC236}">
                    <a16:creationId xmlns:a16="http://schemas.microsoft.com/office/drawing/2014/main" id="{D7B37B50-F30B-D621-BCDE-1EFD8F9A48F1}"/>
                  </a:ext>
                </a:extLst>
              </p:cNvPr>
              <p:cNvGrpSpPr>
                <a:grpSpLocks/>
              </p:cNvGrpSpPr>
              <p:nvPr/>
            </p:nvGrpSpPr>
            <p:grpSpPr bwMode="auto">
              <a:xfrm>
                <a:off x="4566751" y="5809139"/>
                <a:ext cx="3896510" cy="3896510"/>
                <a:chOff x="4566751" y="5809139"/>
                <a:chExt cx="3896510" cy="3896510"/>
              </a:xfrm>
            </p:grpSpPr>
            <p:sp>
              <p:nvSpPr>
                <p:cNvPr id="31" name="Oval 30">
                  <a:extLst>
                    <a:ext uri="{FF2B5EF4-FFF2-40B4-BE49-F238E27FC236}">
                      <a16:creationId xmlns:a16="http://schemas.microsoft.com/office/drawing/2014/main" id="{BAC66253-321E-75D7-2E55-70A4163AE1A2}"/>
                    </a:ext>
                  </a:extLst>
                </p:cNvPr>
                <p:cNvSpPr/>
                <p:nvPr/>
              </p:nvSpPr>
              <p:spPr>
                <a:xfrm>
                  <a:off x="4728052"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a:p>
              </p:txBody>
            </p:sp>
            <p:sp>
              <p:nvSpPr>
                <p:cNvPr id="110592" name="Oval 110591">
                  <a:extLst>
                    <a:ext uri="{FF2B5EF4-FFF2-40B4-BE49-F238E27FC236}">
                      <a16:creationId xmlns:a16="http://schemas.microsoft.com/office/drawing/2014/main" id="{F1138F07-0148-60E9-84B0-EB1A8C940ED4}"/>
                    </a:ext>
                  </a:extLst>
                </p:cNvPr>
                <p:cNvSpPr/>
                <p:nvPr/>
              </p:nvSpPr>
              <p:spPr>
                <a:xfrm>
                  <a:off x="4567269"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a:p>
              </p:txBody>
            </p:sp>
          </p:grpSp>
          <p:pic>
            <p:nvPicPr>
              <p:cNvPr id="99359" name="Graphic 20" descr="Tools outline">
                <a:extLst>
                  <a:ext uri="{FF2B5EF4-FFF2-40B4-BE49-F238E27FC236}">
                    <a16:creationId xmlns:a16="http://schemas.microsoft.com/office/drawing/2014/main" id="{7CC3E9C3-22D6-B262-5724-2FEA01A15B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65404" y="6486481"/>
                <a:ext cx="2545017" cy="254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9340" name="Group 93202">
              <a:extLst>
                <a:ext uri="{FF2B5EF4-FFF2-40B4-BE49-F238E27FC236}">
                  <a16:creationId xmlns:a16="http://schemas.microsoft.com/office/drawing/2014/main" id="{0927C9E2-544F-F618-CB89-81B1A39E724B}"/>
                </a:ext>
              </a:extLst>
            </p:cNvPr>
            <p:cNvGrpSpPr>
              <a:grpSpLocks/>
            </p:cNvGrpSpPr>
            <p:nvPr/>
          </p:nvGrpSpPr>
          <p:grpSpPr bwMode="auto">
            <a:xfrm>
              <a:off x="7111561" y="6781859"/>
              <a:ext cx="2923790" cy="2923790"/>
              <a:chOff x="8623891" y="5774828"/>
              <a:chExt cx="3896510" cy="3896510"/>
            </a:xfrm>
          </p:grpSpPr>
          <p:grpSp>
            <p:nvGrpSpPr>
              <p:cNvPr id="99351" name="Group 23">
                <a:extLst>
                  <a:ext uri="{FF2B5EF4-FFF2-40B4-BE49-F238E27FC236}">
                    <a16:creationId xmlns:a16="http://schemas.microsoft.com/office/drawing/2014/main" id="{500668D7-A0DD-35B6-AA38-C2B06A57D753}"/>
                  </a:ext>
                </a:extLst>
              </p:cNvPr>
              <p:cNvGrpSpPr>
                <a:grpSpLocks/>
              </p:cNvGrpSpPr>
              <p:nvPr/>
            </p:nvGrpSpPr>
            <p:grpSpPr bwMode="auto">
              <a:xfrm>
                <a:off x="8623891" y="5774828"/>
                <a:ext cx="3896510" cy="3896510"/>
                <a:chOff x="4566751" y="5809139"/>
                <a:chExt cx="3896510" cy="3896510"/>
              </a:xfrm>
            </p:grpSpPr>
            <p:sp>
              <p:nvSpPr>
                <p:cNvPr id="27" name="Oval 26">
                  <a:extLst>
                    <a:ext uri="{FF2B5EF4-FFF2-40B4-BE49-F238E27FC236}">
                      <a16:creationId xmlns:a16="http://schemas.microsoft.com/office/drawing/2014/main" id="{1DC125C3-A808-4BB0-B948-8B19F2C324EF}"/>
                    </a:ext>
                  </a:extLst>
                </p:cNvPr>
                <p:cNvSpPr/>
                <p:nvPr/>
              </p:nvSpPr>
              <p:spPr>
                <a:xfrm>
                  <a:off x="4727783"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u="sng"/>
                </a:p>
              </p:txBody>
            </p:sp>
            <p:sp>
              <p:nvSpPr>
                <p:cNvPr id="28" name="Oval 27">
                  <a:extLst>
                    <a:ext uri="{FF2B5EF4-FFF2-40B4-BE49-F238E27FC236}">
                      <a16:creationId xmlns:a16="http://schemas.microsoft.com/office/drawing/2014/main" id="{D67289E3-6A5F-4C19-095A-D314710F8963}"/>
                    </a:ext>
                  </a:extLst>
                </p:cNvPr>
                <p:cNvSpPr/>
                <p:nvPr/>
              </p:nvSpPr>
              <p:spPr>
                <a:xfrm>
                  <a:off x="4567000"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u="sng"/>
                </a:p>
              </p:txBody>
            </p:sp>
          </p:grpSp>
          <p:grpSp>
            <p:nvGrpSpPr>
              <p:cNvPr id="99352" name="Group 93201">
                <a:extLst>
                  <a:ext uri="{FF2B5EF4-FFF2-40B4-BE49-F238E27FC236}">
                    <a16:creationId xmlns:a16="http://schemas.microsoft.com/office/drawing/2014/main" id="{E75DB1FE-69FA-1D95-DFBA-4DCA8149BE68}"/>
                  </a:ext>
                </a:extLst>
              </p:cNvPr>
              <p:cNvGrpSpPr>
                <a:grpSpLocks/>
              </p:cNvGrpSpPr>
              <p:nvPr/>
            </p:nvGrpSpPr>
            <p:grpSpPr bwMode="auto">
              <a:xfrm>
                <a:off x="9169533" y="6155840"/>
                <a:ext cx="2805145" cy="2905518"/>
                <a:chOff x="9369074" y="6600284"/>
                <a:chExt cx="2251601" cy="2332167"/>
              </a:xfrm>
            </p:grpSpPr>
            <p:pic>
              <p:nvPicPr>
                <p:cNvPr id="99353" name="Graphic 93198" descr="User outline">
                  <a:extLst>
                    <a:ext uri="{FF2B5EF4-FFF2-40B4-BE49-F238E27FC236}">
                      <a16:creationId xmlns:a16="http://schemas.microsoft.com/office/drawing/2014/main" id="{9D3CB065-7362-6334-29FB-652B726A78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9412" y="7332173"/>
                  <a:ext cx="1209042" cy="120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4" name="Graphic 93199" descr="User outline">
                  <a:extLst>
                    <a:ext uri="{FF2B5EF4-FFF2-40B4-BE49-F238E27FC236}">
                      <a16:creationId xmlns:a16="http://schemas.microsoft.com/office/drawing/2014/main" id="{EE25C990-9212-A940-CCE3-52B2E9C89C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226948" y="6600458"/>
                  <a:ext cx="1209042" cy="121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55" name="Graphic 93200" descr="User outline">
                  <a:extLst>
                    <a:ext uri="{FF2B5EF4-FFF2-40B4-BE49-F238E27FC236}">
                      <a16:creationId xmlns:a16="http://schemas.microsoft.com/office/drawing/2014/main" id="{7EA73E72-5DDC-9BF7-3AE0-2DA748EE47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412041" y="7722648"/>
                  <a:ext cx="1209042" cy="1210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9341" name="Group 93211">
              <a:extLst>
                <a:ext uri="{FF2B5EF4-FFF2-40B4-BE49-F238E27FC236}">
                  <a16:creationId xmlns:a16="http://schemas.microsoft.com/office/drawing/2014/main" id="{61DF8744-6607-6DD3-4837-B4D112979EE8}"/>
                </a:ext>
              </a:extLst>
            </p:cNvPr>
            <p:cNvGrpSpPr>
              <a:grpSpLocks/>
            </p:cNvGrpSpPr>
            <p:nvPr/>
          </p:nvGrpSpPr>
          <p:grpSpPr bwMode="auto">
            <a:xfrm>
              <a:off x="10439024" y="6781859"/>
              <a:ext cx="2923790" cy="2923790"/>
              <a:chOff x="12634591" y="5809139"/>
              <a:chExt cx="3896510" cy="3896510"/>
            </a:xfrm>
          </p:grpSpPr>
          <p:pic>
            <p:nvPicPr>
              <p:cNvPr id="99347" name="Graphic 28" descr="Cycle with people outline">
                <a:extLst>
                  <a:ext uri="{FF2B5EF4-FFF2-40B4-BE49-F238E27FC236}">
                    <a16:creationId xmlns:a16="http://schemas.microsoft.com/office/drawing/2014/main" id="{1523EB5F-83CE-DB3A-4CAB-C78C1183C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899017" y="6050772"/>
                <a:ext cx="3412398" cy="3413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9348" name="Group 93204">
                <a:extLst>
                  <a:ext uri="{FF2B5EF4-FFF2-40B4-BE49-F238E27FC236}">
                    <a16:creationId xmlns:a16="http://schemas.microsoft.com/office/drawing/2014/main" id="{97F9FA01-6345-04A0-0E16-AC84A5005C4B}"/>
                  </a:ext>
                </a:extLst>
              </p:cNvPr>
              <p:cNvGrpSpPr>
                <a:grpSpLocks/>
              </p:cNvGrpSpPr>
              <p:nvPr/>
            </p:nvGrpSpPr>
            <p:grpSpPr bwMode="auto">
              <a:xfrm>
                <a:off x="12634591" y="5809139"/>
                <a:ext cx="3896510" cy="3896510"/>
                <a:chOff x="4566751" y="5809139"/>
                <a:chExt cx="3896510" cy="3896510"/>
              </a:xfrm>
            </p:grpSpPr>
            <p:sp>
              <p:nvSpPr>
                <p:cNvPr id="20" name="Oval 19">
                  <a:extLst>
                    <a:ext uri="{FF2B5EF4-FFF2-40B4-BE49-F238E27FC236}">
                      <a16:creationId xmlns:a16="http://schemas.microsoft.com/office/drawing/2014/main" id="{77676BC3-A709-F3BF-7E28-618733EF29AF}"/>
                    </a:ext>
                  </a:extLst>
                </p:cNvPr>
                <p:cNvSpPr/>
                <p:nvPr/>
              </p:nvSpPr>
              <p:spPr>
                <a:xfrm>
                  <a:off x="4727515" y="5947132"/>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u="sng"/>
                </a:p>
              </p:txBody>
            </p:sp>
            <p:sp>
              <p:nvSpPr>
                <p:cNvPr id="21" name="Oval 20">
                  <a:extLst>
                    <a:ext uri="{FF2B5EF4-FFF2-40B4-BE49-F238E27FC236}">
                      <a16:creationId xmlns:a16="http://schemas.microsoft.com/office/drawing/2014/main" id="{5925448D-CAD6-AC0C-C649-46DBACF83868}"/>
                    </a:ext>
                  </a:extLst>
                </p:cNvPr>
                <p:cNvSpPr/>
                <p:nvPr/>
              </p:nvSpPr>
              <p:spPr>
                <a:xfrm>
                  <a:off x="4566732" y="5809652"/>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u="sng"/>
                </a:p>
              </p:txBody>
            </p:sp>
          </p:grpSp>
        </p:grpSp>
        <p:grpSp>
          <p:nvGrpSpPr>
            <p:cNvPr id="99342" name="Group 93219">
              <a:extLst>
                <a:ext uri="{FF2B5EF4-FFF2-40B4-BE49-F238E27FC236}">
                  <a16:creationId xmlns:a16="http://schemas.microsoft.com/office/drawing/2014/main" id="{BC4F143F-EDFF-845D-E073-DB63C1FAB021}"/>
                </a:ext>
              </a:extLst>
            </p:cNvPr>
            <p:cNvGrpSpPr>
              <a:grpSpLocks/>
            </p:cNvGrpSpPr>
            <p:nvPr/>
          </p:nvGrpSpPr>
          <p:grpSpPr bwMode="auto">
            <a:xfrm>
              <a:off x="13766487" y="6708021"/>
              <a:ext cx="2923790" cy="2923790"/>
              <a:chOff x="13766487" y="6708021"/>
              <a:chExt cx="2923790" cy="2923790"/>
            </a:xfrm>
          </p:grpSpPr>
          <p:grpSp>
            <p:nvGrpSpPr>
              <p:cNvPr id="99343" name="Group 93214">
                <a:extLst>
                  <a:ext uri="{FF2B5EF4-FFF2-40B4-BE49-F238E27FC236}">
                    <a16:creationId xmlns:a16="http://schemas.microsoft.com/office/drawing/2014/main" id="{79556D81-C970-BB6A-FDE0-2EDD175368D9}"/>
                  </a:ext>
                </a:extLst>
              </p:cNvPr>
              <p:cNvGrpSpPr>
                <a:grpSpLocks/>
              </p:cNvGrpSpPr>
              <p:nvPr/>
            </p:nvGrpSpPr>
            <p:grpSpPr bwMode="auto">
              <a:xfrm>
                <a:off x="13766487" y="6708021"/>
                <a:ext cx="2923790" cy="2923790"/>
                <a:chOff x="4566751" y="5809139"/>
                <a:chExt cx="3896510" cy="3896510"/>
              </a:xfrm>
            </p:grpSpPr>
            <p:sp>
              <p:nvSpPr>
                <p:cNvPr id="16" name="Oval 15">
                  <a:extLst>
                    <a:ext uri="{FF2B5EF4-FFF2-40B4-BE49-F238E27FC236}">
                      <a16:creationId xmlns:a16="http://schemas.microsoft.com/office/drawing/2014/main" id="{AB812F86-9225-A5C9-C9A4-A0CB2530DA86}"/>
                    </a:ext>
                  </a:extLst>
                </p:cNvPr>
                <p:cNvSpPr/>
                <p:nvPr/>
              </p:nvSpPr>
              <p:spPr>
                <a:xfrm>
                  <a:off x="4727246" y="5946126"/>
                  <a:ext cx="3619722" cy="3621035"/>
                </a:xfrm>
                <a:prstGeom prst="ellipse">
                  <a:avLst/>
                </a:prstGeom>
                <a:noFill/>
                <a:ln w="571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u="sng"/>
                </a:p>
              </p:txBody>
            </p:sp>
            <p:sp>
              <p:nvSpPr>
                <p:cNvPr id="17" name="Oval 16">
                  <a:extLst>
                    <a:ext uri="{FF2B5EF4-FFF2-40B4-BE49-F238E27FC236}">
                      <a16:creationId xmlns:a16="http://schemas.microsoft.com/office/drawing/2014/main" id="{4214E93B-C675-36AB-DBA3-35DB736DFB30}"/>
                    </a:ext>
                  </a:extLst>
                </p:cNvPr>
                <p:cNvSpPr/>
                <p:nvPr/>
              </p:nvSpPr>
              <p:spPr>
                <a:xfrm>
                  <a:off x="4566463" y="5808645"/>
                  <a:ext cx="3896860" cy="3895997"/>
                </a:xfrm>
                <a:prstGeom prst="ellipse">
                  <a:avLst/>
                </a:prstGeom>
                <a:noFill/>
                <a:ln w="25400">
                  <a:solidFill>
                    <a:schemeClr val="accent3"/>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endParaRPr lang="en-CH" u="sng"/>
                </a:p>
              </p:txBody>
            </p:sp>
          </p:grpSp>
          <p:pic>
            <p:nvPicPr>
              <p:cNvPr id="99344" name="Graphic 93218" descr="Customer review outline">
                <a:extLst>
                  <a:ext uri="{FF2B5EF4-FFF2-40B4-BE49-F238E27FC236}">
                    <a16:creationId xmlns:a16="http://schemas.microsoft.com/office/drawing/2014/main" id="{CE25A529-A824-6EA6-85E3-CD72BD8158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232977" y="7248846"/>
                <a:ext cx="1990642" cy="198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35.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Box 6">
            <a:extLst>
              <a:ext uri="{FF2B5EF4-FFF2-40B4-BE49-F238E27FC236}">
                <a16:creationId xmlns:a16="http://schemas.microsoft.com/office/drawing/2014/main" id="{26CC4C49-CD68-BA47-0AB8-0C6FB4F272C2}"/>
              </a:ext>
            </a:extLst>
          </p:cNvPr>
          <p:cNvSpPr txBox="1">
            <a:spLocks noChangeArrowheads="1"/>
          </p:cNvSpPr>
          <p:nvPr/>
        </p:nvSpPr>
        <p:spPr bwMode="auto">
          <a:xfrm>
            <a:off x="533400" y="768350"/>
            <a:ext cx="118665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نظرية التغيير في برنامج CVAP</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101379" name="Imagen 1">
            <a:extLst>
              <a:ext uri="{FF2B5EF4-FFF2-40B4-BE49-F238E27FC236}">
                <a16:creationId xmlns:a16="http://schemas.microsoft.com/office/drawing/2014/main" id="{B3A5CA34-5B6B-3CB6-6160-27ADAB1979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1598613"/>
            <a:ext cx="14233525" cy="846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1" descr="A red cross on a black background&#10;&#10;Description automatically generated">
            <a:extLst>
              <a:ext uri="{FF2B5EF4-FFF2-40B4-BE49-F238E27FC236}">
                <a16:creationId xmlns:a16="http://schemas.microsoft.com/office/drawing/2014/main" id="{6AC7BA45-90C8-F5DD-9937-8DAA0BDAD41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Box 6">
            <a:extLst>
              <a:ext uri="{FF2B5EF4-FFF2-40B4-BE49-F238E27FC236}">
                <a16:creationId xmlns:a16="http://schemas.microsoft.com/office/drawing/2014/main" id="{4DD51AC0-5B95-5D94-11AC-89B3854EAD03}"/>
              </a:ext>
            </a:extLst>
          </p:cNvPr>
          <p:cNvSpPr txBox="1">
            <a:spLocks noChangeArrowheads="1"/>
          </p:cNvSpPr>
          <p:nvPr/>
        </p:nvSpPr>
        <p:spPr bwMode="auto">
          <a:xfrm>
            <a:off x="174625" y="344488"/>
            <a:ext cx="1160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الاستعداد التشغيلي لـ CVA</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103427" name="Picture 1" descr="A red cross on a black background&#10;&#10;Description automatically generated">
            <a:extLst>
              <a:ext uri="{FF2B5EF4-FFF2-40B4-BE49-F238E27FC236}">
                <a16:creationId xmlns:a16="http://schemas.microsoft.com/office/drawing/2014/main" id="{15D47396-54DE-97E5-F4AC-F6112371AB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3428" name="Picture 3" descr="A picture containing text, screenshot, font, printing&#10;&#10;Description automatically generated">
            <a:extLst>
              <a:ext uri="{FF2B5EF4-FFF2-40B4-BE49-F238E27FC236}">
                <a16:creationId xmlns:a16="http://schemas.microsoft.com/office/drawing/2014/main" id="{8551F14B-A3FA-336C-4798-F14F759C88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 y="1336675"/>
            <a:ext cx="8609013" cy="860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9" name="TextBox 4">
            <a:extLst>
              <a:ext uri="{FF2B5EF4-FFF2-40B4-BE49-F238E27FC236}">
                <a16:creationId xmlns:a16="http://schemas.microsoft.com/office/drawing/2014/main" id="{05C445D6-3BB5-399D-FF72-D5A84BA84C61}"/>
              </a:ext>
            </a:extLst>
          </p:cNvPr>
          <p:cNvSpPr txBox="1">
            <a:spLocks noChangeArrowheads="1"/>
          </p:cNvSpPr>
          <p:nvPr/>
        </p:nvSpPr>
        <p:spPr bwMode="auto">
          <a:xfrm>
            <a:off x="9144000" y="2784475"/>
            <a:ext cx="823595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3200" b="1">
                <a:solidFill>
                  <a:srgbClr val="011E41"/>
                </a:solidFill>
                <a:latin typeface="Simplified Arabic" panose="00000500000000000000" pitchFamily="2" charset="0"/>
                <a:cs typeface="Simplified Arabic" panose="020B0606030504020204" pitchFamily="34" charset="0"/>
              </a:rPr>
              <a:t>تحديد الجاهزية التشغيلية لـ CVA مع جوهر الجمعية الوطنية من خلال دراسة تجربة CVA في الجمعية الوطنية. </a:t>
            </a:r>
          </a:p>
          <a:p>
            <a:pPr algn="r" rtl="1">
              <a:spcAft>
                <a:spcPts val="1800"/>
              </a:spcAft>
              <a:buFont typeface="Arial" panose="020B0604020202020204" pitchFamily="34" charset="0"/>
              <a:buChar char="•"/>
            </a:pPr>
            <a:r>
              <a:rPr lang="ar" altLang="en-CH" sz="3200" b="1">
                <a:solidFill>
                  <a:srgbClr val="011E41"/>
                </a:solidFill>
                <a:latin typeface="Simplified Arabic" panose="00000500000000000000" pitchFamily="2" charset="0"/>
                <a:cs typeface="Simplified Arabic" panose="020B0606030504020204" pitchFamily="34" charset="0"/>
              </a:rPr>
              <a:t>يتم وضع هدف الاستعداد التشغيلي المنشود بناءً على المستوى التشغيلي الحالي.</a:t>
            </a:r>
          </a:p>
          <a:p>
            <a:pPr algn="r" rtl="1">
              <a:spcAft>
                <a:spcPts val="1800"/>
              </a:spcAft>
              <a:buFont typeface="Arial" panose="020B0604020202020204" pitchFamily="34" charset="0"/>
              <a:buChar char="•"/>
            </a:pPr>
            <a:r>
              <a:rPr lang="ar" altLang="en-CH" sz="3200" b="1">
                <a:solidFill>
                  <a:srgbClr val="011E41"/>
                </a:solidFill>
                <a:latin typeface="Simplified Arabic" panose="00000500000000000000" pitchFamily="2" charset="0"/>
                <a:cs typeface="Simplified Arabic" panose="020B0606030504020204" pitchFamily="34" charset="0"/>
              </a:rPr>
              <a:t>بناءً على النتائج، ستحدد الجمعية الوطنية رؤية CVA للجمعية الوطنية بما يتماشى مع أولوياتها الاستراتيجية. </a:t>
            </a:r>
            <a:endParaRPr lang="en-US" altLang="en-CH" sz="3200" b="1">
              <a:solidFill>
                <a:srgbClr val="011E41"/>
              </a:solidFill>
              <a:latin typeface="Simplified Arabic" panose="00000500000000000000" pitchFamily="2" charset="0"/>
              <a:cs typeface="Simplified Arabic" panose="020B0606030504020204" pitchFamily="34" charset="0"/>
            </a:endParaRPr>
          </a:p>
        </p:txBody>
      </p:sp>
    </p:spTree>
  </p:cSld>
  <p:clrMapOvr>
    <a:masterClrMapping/>
  </p:clrMapOvr>
</p:sld>
</file>

<file path=ppt/slides/slide37.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6">
            <a:extLst>
              <a:ext uri="{FF2B5EF4-FFF2-40B4-BE49-F238E27FC236}">
                <a16:creationId xmlns:a16="http://schemas.microsoft.com/office/drawing/2014/main" id="{8588D28D-E92D-2019-7226-150F56C7CA3E}"/>
              </a:ext>
            </a:extLst>
          </p:cNvPr>
          <p:cNvSpPr txBox="1">
            <a:spLocks noChangeArrowheads="1"/>
          </p:cNvSpPr>
          <p:nvPr/>
        </p:nvSpPr>
        <p:spPr bwMode="auto">
          <a:xfrm>
            <a:off x="819150" y="1012825"/>
            <a:ext cx="123682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800" b="1">
                <a:solidFill>
                  <a:srgbClr val="F5333F"/>
                </a:solidFill>
                <a:latin typeface="Simplified Arabic" panose="00000500000000000000" pitchFamily="2" charset="0"/>
                <a:ea typeface="Simplified Arabic" pitchFamily="2" charset="0"/>
                <a:cs typeface="Simplified Arabic" panose="020B0306030504020204" pitchFamily="34" charset="0"/>
              </a:rPr>
              <a:t>مستويات القدرات التنظيمية لـ CVA</a:t>
            </a:r>
            <a:endParaRPr lang="ru-RU" altLang="en-CH" sz="48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grpSp>
        <p:nvGrpSpPr>
          <p:cNvPr id="105475" name="Group 25">
            <a:extLst>
              <a:ext uri="{FF2B5EF4-FFF2-40B4-BE49-F238E27FC236}">
                <a16:creationId xmlns:a16="http://schemas.microsoft.com/office/drawing/2014/main" id="{90C440A3-25AB-F284-1376-446FE7873A51}"/>
              </a:ext>
            </a:extLst>
          </p:cNvPr>
          <p:cNvGrpSpPr>
            <a:grpSpLocks/>
          </p:cNvGrpSpPr>
          <p:nvPr/>
        </p:nvGrpSpPr>
        <p:grpSpPr bwMode="auto">
          <a:xfrm>
            <a:off x="935038" y="2189163"/>
            <a:ext cx="15813087" cy="7853362"/>
            <a:chOff x="935212" y="2036913"/>
            <a:chExt cx="15813548" cy="7853847"/>
          </a:xfrm>
        </p:grpSpPr>
        <p:sp>
          <p:nvSpPr>
            <p:cNvPr id="5" name="Rechteck 3">
              <a:extLst>
                <a:ext uri="{FF2B5EF4-FFF2-40B4-BE49-F238E27FC236}">
                  <a16:creationId xmlns:a16="http://schemas.microsoft.com/office/drawing/2014/main" id="{E97729D0-FEBB-977A-CC20-3E76A2DF9264}"/>
                </a:ext>
              </a:extLst>
            </p:cNvPr>
            <p:cNvSpPr/>
            <p:nvPr/>
          </p:nvSpPr>
          <p:spPr>
            <a:xfrm>
              <a:off x="935212" y="5396270"/>
              <a:ext cx="3830749" cy="4492902"/>
            </a:xfrm>
            <a:prstGeom prst="roundRect">
              <a:avLst>
                <a:gd name="adj" fmla="val 3934"/>
              </a:avLst>
            </a:prstGeom>
          </p:spPr>
          <p:style>
            <a:lnRef idx="0">
              <a:schemeClr val="accent2"/>
            </a:lnRef>
            <a:fillRef idx="3">
              <a:schemeClr val="accent2"/>
            </a:fillRef>
            <a:effectRef idx="3">
              <a:schemeClr val="accent2"/>
            </a:effectRef>
            <a:fontRef idx="minor">
              <a:schemeClr val="lt1"/>
            </a:fontRef>
          </p:style>
          <p:txBody>
            <a:bodyPr anchor="ctr"/>
            <a:lstStyle/>
            <a:p>
              <a:pPr algn="ctr" rtl="1">
                <a:defRPr/>
              </a:pPr>
              <a:r>
                <a:rPr lang="ar" sz="2400" dirty="0">
                  <a:solidFill>
                    <a:schemeClr val="accent1">
                      <a:lumMod val="75000"/>
                    </a:schemeClr>
                  </a:solidFill>
                  <a:latin typeface="Simplified Arabic" panose="00000500000000000000" pitchFamily="2" charset="0"/>
                </a:rPr>
                <a:t>لا يوجد أي شيء تقريبًا لدعم تنفيذ CVA. لا تستطيع NS تقديم CVA قابلة للتطوير وفي الوقت المناسب وقابلة للمساءلة إلا بدعم خارجي كبير</a:t>
              </a:r>
              <a:r>
                <a:rPr lang="ar" sz="2400" dirty="0">
                  <a:latin typeface="Simplified Arabic" panose="00000500000000000000" pitchFamily="2" charset="0"/>
                </a:rPr>
                <a:t>.</a:t>
              </a:r>
            </a:p>
          </p:txBody>
        </p:sp>
        <p:sp>
          <p:nvSpPr>
            <p:cNvPr id="6" name="Rechteck 6">
              <a:extLst>
                <a:ext uri="{FF2B5EF4-FFF2-40B4-BE49-F238E27FC236}">
                  <a16:creationId xmlns:a16="http://schemas.microsoft.com/office/drawing/2014/main" id="{36838B4C-6689-CF76-6E88-E9D988C9C4F7}"/>
                </a:ext>
              </a:extLst>
            </p:cNvPr>
            <p:cNvSpPr/>
            <p:nvPr/>
          </p:nvSpPr>
          <p:spPr>
            <a:xfrm>
              <a:off x="4840576" y="4599296"/>
              <a:ext cx="3830749" cy="5291464"/>
            </a:xfrm>
            <a:prstGeom prst="roundRect">
              <a:avLst>
                <a:gd name="adj" fmla="val 4730"/>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 sz="2400" dirty="0">
                  <a:solidFill>
                    <a:schemeClr val="accent6">
                      <a:lumMod val="75000"/>
                    </a:schemeClr>
                  </a:solidFill>
                  <a:latin typeface="Simplified Arabic" panose="00000500000000000000" pitchFamily="2" charset="0"/>
                </a:rPr>
                <a:t>تتوفر الأنظمة والهياكل والعمليات والموارد الأساسية لتنفيذ CVA، ولكنها تحتاج إلى تحسين. NS قادرة على تقديم CVA قابلة للتطوير وفي الوقت المناسب وقابلة للمساءلة مع دعم خارجي محدود</a:t>
              </a:r>
              <a:r>
                <a:rPr lang="ar" sz="2400" dirty="0">
                  <a:latin typeface="Simplified Arabic" panose="00000500000000000000" pitchFamily="2" charset="0"/>
                </a:rPr>
                <a:t>.</a:t>
              </a:r>
            </a:p>
            <a:p>
              <a:pPr algn="ctr" rtl="1">
                <a:defRPr/>
              </a:pPr>
              <a:endParaRPr lang="en-US" sz="2400" dirty="0">
                <a:latin typeface="Simplified Arabic" panose="00000500000000000000" pitchFamily="2" charset="0"/>
              </a:endParaRPr>
            </a:p>
          </p:txBody>
        </p:sp>
        <p:sp>
          <p:nvSpPr>
            <p:cNvPr id="19" name="Rechteck 7">
              <a:extLst>
                <a:ext uri="{FF2B5EF4-FFF2-40B4-BE49-F238E27FC236}">
                  <a16:creationId xmlns:a16="http://schemas.microsoft.com/office/drawing/2014/main" id="{45BACDBE-0E94-F9DF-9B8B-A29E724BC7A7}"/>
                </a:ext>
              </a:extLst>
            </p:cNvPr>
            <p:cNvSpPr/>
            <p:nvPr/>
          </p:nvSpPr>
          <p:spPr>
            <a:xfrm>
              <a:off x="8753877" y="3743580"/>
              <a:ext cx="3830750" cy="6126541"/>
            </a:xfrm>
            <a:prstGeom prst="roundRect">
              <a:avLst>
                <a:gd name="adj" fmla="val 4730"/>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rtl="1">
                <a:defRPr/>
              </a:pPr>
              <a:r>
                <a:rPr lang="ar" sz="2400" dirty="0">
                  <a:solidFill>
                    <a:schemeClr val="accent2">
                      <a:lumMod val="75000"/>
                    </a:schemeClr>
                  </a:solidFill>
                  <a:latin typeface="Simplified Arabic" panose="00000500000000000000" pitchFamily="2" charset="0"/>
                </a:rPr>
                <a:t>جميع الأنظمة والهياكل والعمليات والموارد اللازمة لتنفيذ CVA موجودة بجودة ومعايير كافية. NS قادرة على تقديم CVA قابلة للتطوير وفي الوقت المناسب وقابلة للمساءلة دون دعم خارجي.</a:t>
              </a:r>
            </a:p>
            <a:p>
              <a:pPr algn="ctr" rtl="1">
                <a:defRPr/>
              </a:pPr>
              <a:endParaRPr lang="en-US" sz="2400" dirty="0">
                <a:latin typeface="Simplified Arabic" panose="00000500000000000000" pitchFamily="2" charset="0"/>
              </a:endParaRPr>
            </a:p>
          </p:txBody>
        </p:sp>
        <p:sp>
          <p:nvSpPr>
            <p:cNvPr id="20" name="Rechteck 8">
              <a:extLst>
                <a:ext uri="{FF2B5EF4-FFF2-40B4-BE49-F238E27FC236}">
                  <a16:creationId xmlns:a16="http://schemas.microsoft.com/office/drawing/2014/main" id="{DE7A8FE1-131B-BDC4-D0AC-B7EC32BE9FF4}"/>
                </a:ext>
              </a:extLst>
            </p:cNvPr>
            <p:cNvSpPr/>
            <p:nvPr/>
          </p:nvSpPr>
          <p:spPr>
            <a:xfrm>
              <a:off x="12659241" y="2956132"/>
              <a:ext cx="4089519" cy="6913990"/>
            </a:xfrm>
            <a:prstGeom prst="roundRect">
              <a:avLst>
                <a:gd name="adj" fmla="val 2704"/>
              </a:avLst>
            </a:prstGeom>
          </p:spPr>
          <p:style>
            <a:lnRef idx="3">
              <a:schemeClr val="lt1"/>
            </a:lnRef>
            <a:fillRef idx="1">
              <a:schemeClr val="accent6"/>
            </a:fillRef>
            <a:effectRef idx="1">
              <a:schemeClr val="accent6"/>
            </a:effectRef>
            <a:fontRef idx="minor">
              <a:schemeClr val="lt1"/>
            </a:fontRef>
          </p:style>
          <p:txBody>
            <a:bodyPr anchor="ctr"/>
            <a:lstStyle/>
            <a:p>
              <a:pPr algn="ctr" rtl="1">
                <a:defRPr/>
              </a:pPr>
              <a:r>
                <a:rPr lang="ar" sz="2400" dirty="0">
                  <a:solidFill>
                    <a:schemeClr val="bg2"/>
                  </a:solidFill>
                  <a:latin typeface="Simplified Arabic" panose="00000500000000000000" pitchFamily="2" charset="0"/>
                </a:rPr>
                <a:t>جميع الأنظمة والهياكل والعمليات والموارد اللازمة لتقديم القيمة المضافة المجتمعية متوفرة بجودة ومعايير استثنائية. تلعب NS دورًا رئيسيًا في التأثير على البيئة الخارجية. NS قادرة على تقديم قيمة مضافة مجتمعية قابلة للتطوير ومناسبة من حيث التوقيت ومسؤولة دون دعم خارجي، ومن المحتمل أن تفعل ذلك، كما أنها قادرة على تقديم دعم القيمة المضافة المجتمعية </a:t>
              </a:r>
              <a:r>
                <a:rPr lang="ar" sz="2400" dirty="0" err="1">
                  <a:solidFill>
                    <a:schemeClr val="bg2"/>
                  </a:solidFill>
                  <a:latin typeface="Simplified Arabic" panose="00000500000000000000" pitchFamily="2" charset="0"/>
                </a:rPr>
                <a:t>لمنظمات</a:t>
              </a:r>
              <a:r>
                <a:rPr lang="ar" sz="2400" dirty="0">
                  <a:solidFill>
                    <a:schemeClr val="bg2"/>
                  </a:solidFill>
                  <a:latin typeface="Simplified Arabic" panose="00000500000000000000" pitchFamily="2" charset="0"/>
                </a:rPr>
                <a:t> أخرى </a:t>
              </a:r>
              <a:r>
                <a:rPr lang="ar" sz="2400" dirty="0">
                  <a:solidFill>
                    <a:schemeClr val="bg2"/>
                  </a:solidFill>
                  <a:latin typeface="Simplified Arabic" panose="00000500000000000000" pitchFamily="2" charset="0"/>
                </a:rPr>
                <a:t>وشركاء الحركة.</a:t>
              </a:r>
            </a:p>
          </p:txBody>
        </p:sp>
        <p:sp>
          <p:nvSpPr>
            <p:cNvPr id="21" name="Rechteck 9">
              <a:extLst>
                <a:ext uri="{FF2B5EF4-FFF2-40B4-BE49-F238E27FC236}">
                  <a16:creationId xmlns:a16="http://schemas.microsoft.com/office/drawing/2014/main" id="{05544FF4-CA54-1238-EF6F-6E7E68DF3A02}"/>
                </a:ext>
              </a:extLst>
            </p:cNvPr>
            <p:cNvSpPr/>
            <p:nvPr/>
          </p:nvSpPr>
          <p:spPr>
            <a:xfrm>
              <a:off x="935212" y="4467525"/>
              <a:ext cx="3821223" cy="798562"/>
            </a:xfrm>
            <a:prstGeom prst="roundRect">
              <a:avLst/>
            </a:prstGeom>
            <a:ln/>
          </p:spPr>
          <p:style>
            <a:lnRef idx="0">
              <a:schemeClr val="accent2"/>
            </a:lnRef>
            <a:fillRef idx="3">
              <a:schemeClr val="accent2"/>
            </a:fillRef>
            <a:effectRef idx="3">
              <a:schemeClr val="accent2"/>
            </a:effectRef>
            <a:fontRef idx="minor">
              <a:schemeClr val="lt1"/>
            </a:fontRef>
          </p:style>
          <p:txBody>
            <a:bodyPr anchor="ctr"/>
            <a:lstStyle/>
            <a:p>
              <a:pPr algn="ctr" rtl="1">
                <a:defRPr/>
              </a:pPr>
              <a:r>
                <a:rPr lang="ar" sz="3200" b="1" dirty="0">
                  <a:solidFill>
                    <a:schemeClr val="accent1">
                      <a:lumMod val="75000"/>
                    </a:schemeClr>
                  </a:solidFill>
                  <a:latin typeface="Simplified Arabic" panose="00000500000000000000" pitchFamily="2" charset="0"/>
                </a:rPr>
                <a:t>المستوى 1</a:t>
              </a:r>
              <a:endParaRPr lang="en-US" sz="3200" b="1" dirty="0">
                <a:solidFill>
                  <a:schemeClr val="accent1">
                    <a:lumMod val="75000"/>
                  </a:schemeClr>
                </a:solidFill>
                <a:latin typeface="Simplified Arabic" panose="00000500000000000000" pitchFamily="2" charset="0"/>
              </a:endParaRPr>
            </a:p>
          </p:txBody>
        </p:sp>
        <p:sp>
          <p:nvSpPr>
            <p:cNvPr id="22" name="Rechteck 10">
              <a:extLst>
                <a:ext uri="{FF2B5EF4-FFF2-40B4-BE49-F238E27FC236}">
                  <a16:creationId xmlns:a16="http://schemas.microsoft.com/office/drawing/2014/main" id="{22B9067A-01FF-B54F-EA5E-7279EECDB6C6}"/>
                </a:ext>
              </a:extLst>
            </p:cNvPr>
            <p:cNvSpPr/>
            <p:nvPr/>
          </p:nvSpPr>
          <p:spPr>
            <a:xfrm>
              <a:off x="4840576" y="3683252"/>
              <a:ext cx="3792648" cy="796974"/>
            </a:xfrm>
            <a:prstGeom prst="roundRect">
              <a:avLst/>
            </a:prstGeom>
            <a:solidFill>
              <a:srgbClr val="F9C15D"/>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 sz="3200" b="1" dirty="0">
                  <a:solidFill>
                    <a:schemeClr val="accent6">
                      <a:lumMod val="75000"/>
                    </a:schemeClr>
                  </a:solidFill>
                  <a:latin typeface="Simplified Arabic" panose="00000500000000000000" pitchFamily="2" charset="0"/>
                </a:rPr>
                <a:t>المستوى 2</a:t>
              </a:r>
              <a:endParaRPr lang="en-US" sz="3200" b="1" dirty="0">
                <a:solidFill>
                  <a:schemeClr val="accent6">
                    <a:lumMod val="75000"/>
                  </a:schemeClr>
                </a:solidFill>
                <a:latin typeface="Simplified Arabic" panose="00000500000000000000" pitchFamily="2" charset="0"/>
              </a:endParaRPr>
            </a:p>
          </p:txBody>
        </p:sp>
        <p:sp>
          <p:nvSpPr>
            <p:cNvPr id="23" name="Rechteck 11">
              <a:extLst>
                <a:ext uri="{FF2B5EF4-FFF2-40B4-BE49-F238E27FC236}">
                  <a16:creationId xmlns:a16="http://schemas.microsoft.com/office/drawing/2014/main" id="{5BA83090-2D98-4EA6-BF9B-13EDFB53213E}"/>
                </a:ext>
              </a:extLst>
            </p:cNvPr>
            <p:cNvSpPr/>
            <p:nvPr/>
          </p:nvSpPr>
          <p:spPr>
            <a:xfrm>
              <a:off x="8753877" y="2851350"/>
              <a:ext cx="3830750" cy="798562"/>
            </a:xfrm>
            <a:prstGeom prst="round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rtl="1">
                <a:defRPr/>
              </a:pPr>
              <a:r>
                <a:rPr lang="ar" sz="3200" b="1" dirty="0">
                  <a:solidFill>
                    <a:schemeClr val="accent2">
                      <a:lumMod val="75000"/>
                    </a:schemeClr>
                  </a:solidFill>
                  <a:latin typeface="Simplified Arabic" panose="00000500000000000000" pitchFamily="2" charset="0"/>
                </a:rPr>
                <a:t>المستوى 3</a:t>
              </a:r>
              <a:endParaRPr lang="en-US" sz="3200" b="1" dirty="0">
                <a:solidFill>
                  <a:schemeClr val="accent2">
                    <a:lumMod val="75000"/>
                  </a:schemeClr>
                </a:solidFill>
                <a:latin typeface="Simplified Arabic" panose="00000500000000000000" pitchFamily="2" charset="0"/>
              </a:endParaRPr>
            </a:p>
          </p:txBody>
        </p:sp>
        <p:sp>
          <p:nvSpPr>
            <p:cNvPr id="24" name="Rechteck 12">
              <a:extLst>
                <a:ext uri="{FF2B5EF4-FFF2-40B4-BE49-F238E27FC236}">
                  <a16:creationId xmlns:a16="http://schemas.microsoft.com/office/drawing/2014/main" id="{C5C253D8-A076-4083-4806-CB62FC73A041}"/>
                </a:ext>
              </a:extLst>
            </p:cNvPr>
            <p:cNvSpPr/>
            <p:nvPr/>
          </p:nvSpPr>
          <p:spPr>
            <a:xfrm>
              <a:off x="12659241" y="2036913"/>
              <a:ext cx="4089519" cy="798561"/>
            </a:xfrm>
            <a:prstGeom prst="roundRect">
              <a:avLst/>
            </a:prstGeom>
          </p:spPr>
          <p:style>
            <a:lnRef idx="3">
              <a:schemeClr val="lt1"/>
            </a:lnRef>
            <a:fillRef idx="1">
              <a:schemeClr val="accent6"/>
            </a:fillRef>
            <a:effectRef idx="1">
              <a:schemeClr val="accent6"/>
            </a:effectRef>
            <a:fontRef idx="minor">
              <a:schemeClr val="lt1"/>
            </a:fontRef>
          </p:style>
          <p:txBody>
            <a:bodyPr anchor="ctr"/>
            <a:lstStyle/>
            <a:p>
              <a:pPr algn="ctr" rtl="1">
                <a:defRPr/>
              </a:pPr>
              <a:r>
                <a:rPr lang="ar" sz="3200" b="1" dirty="0">
                  <a:solidFill>
                    <a:schemeClr val="bg2"/>
                  </a:solidFill>
                  <a:latin typeface="Simplified Arabic" panose="00000500000000000000" pitchFamily="2" charset="0"/>
                </a:rPr>
                <a:t>المستوى 3+</a:t>
              </a:r>
              <a:endParaRPr lang="en-US" sz="3200" b="1" dirty="0">
                <a:solidFill>
                  <a:schemeClr val="bg2"/>
                </a:solidFill>
                <a:latin typeface="Simplified Arabic" panose="00000500000000000000" pitchFamily="2" charset="0"/>
              </a:endParaRPr>
            </a:p>
          </p:txBody>
        </p:sp>
      </p:grpSp>
      <p:pic>
        <p:nvPicPr>
          <p:cNvPr id="105476" name="Picture 3" descr="A red cross on a black background&#10;&#10;Description automatically generated">
            <a:extLst>
              <a:ext uri="{FF2B5EF4-FFF2-40B4-BE49-F238E27FC236}">
                <a16:creationId xmlns:a16="http://schemas.microsoft.com/office/drawing/2014/main" id="{24C8181A-3871-4E50-5A0C-330E210DBA04}"/>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Box 6">
            <a:extLst>
              <a:ext uri="{FF2B5EF4-FFF2-40B4-BE49-F238E27FC236}">
                <a16:creationId xmlns:a16="http://schemas.microsoft.com/office/drawing/2014/main" id="{97AF3CB6-6061-AF64-63C9-E45D90745D7F}"/>
              </a:ext>
            </a:extLst>
          </p:cNvPr>
          <p:cNvSpPr txBox="1">
            <a:spLocks noChangeArrowheads="1"/>
          </p:cNvSpPr>
          <p:nvPr/>
        </p:nvSpPr>
        <p:spPr bwMode="auto">
          <a:xfrm>
            <a:off x="533400" y="768350"/>
            <a:ext cx="116014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إرشادات وأدوات برنامج CVAP </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107523" name="TextBox 21">
            <a:extLst>
              <a:ext uri="{FF2B5EF4-FFF2-40B4-BE49-F238E27FC236}">
                <a16:creationId xmlns:a16="http://schemas.microsoft.com/office/drawing/2014/main" id="{45B216E9-3BE6-ECDA-AD15-88F147B67EE0}"/>
              </a:ext>
            </a:extLst>
          </p:cNvPr>
          <p:cNvSpPr txBox="1">
            <a:spLocks noChangeArrowheads="1"/>
          </p:cNvSpPr>
          <p:nvPr/>
        </p:nvSpPr>
        <p:spPr bwMode="auto">
          <a:xfrm>
            <a:off x="6923088" y="2409825"/>
            <a:ext cx="10498137" cy="643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defTabSz="358775">
              <a:defRPr>
                <a:solidFill>
                  <a:schemeClr val="tx1"/>
                </a:solidFill>
                <a:latin typeface="Calibri" panose="020F0502020204030204" pitchFamily="34" charset="0"/>
              </a:defRPr>
            </a:lvl1pPr>
            <a:lvl2pPr defTabSz="358775">
              <a:defRPr>
                <a:solidFill>
                  <a:schemeClr val="tx1"/>
                </a:solidFill>
                <a:latin typeface="Calibri" panose="020F0502020204030204" pitchFamily="34" charset="0"/>
              </a:defRPr>
            </a:lvl2pPr>
            <a:lvl3pPr defTabSz="358775">
              <a:defRPr>
                <a:solidFill>
                  <a:schemeClr val="tx1"/>
                </a:solidFill>
                <a:latin typeface="Calibri" panose="020F0502020204030204" pitchFamily="34" charset="0"/>
              </a:defRPr>
            </a:lvl3pPr>
            <a:lvl4pPr defTabSz="358775">
              <a:defRPr>
                <a:solidFill>
                  <a:schemeClr val="tx1"/>
                </a:solidFill>
                <a:latin typeface="Calibri" panose="020F0502020204030204" pitchFamily="34" charset="0"/>
              </a:defRPr>
            </a:lvl4pPr>
            <a:lvl5pPr defTabSz="358775">
              <a:defRPr>
                <a:solidFill>
                  <a:schemeClr val="tx1"/>
                </a:solidFill>
                <a:latin typeface="Calibri" panose="020F0502020204030204" pitchFamily="34" charset="0"/>
              </a:defRPr>
            </a:lvl5pPr>
            <a:lvl6pPr marL="3206750" indent="-920750" defTabSz="358775" eaLnBrk="0" fontAlgn="base" hangingPunct="0">
              <a:spcBef>
                <a:spcPct val="0"/>
              </a:spcBef>
              <a:spcAft>
                <a:spcPct val="0"/>
              </a:spcAft>
              <a:defRPr>
                <a:solidFill>
                  <a:schemeClr val="tx1"/>
                </a:solidFill>
                <a:latin typeface="Calibri" panose="020F0502020204030204" pitchFamily="34" charset="0"/>
              </a:defRPr>
            </a:lvl6pPr>
            <a:lvl7pPr marL="3663950" indent="-920750" defTabSz="358775" eaLnBrk="0" fontAlgn="base" hangingPunct="0">
              <a:spcBef>
                <a:spcPct val="0"/>
              </a:spcBef>
              <a:spcAft>
                <a:spcPct val="0"/>
              </a:spcAft>
              <a:defRPr>
                <a:solidFill>
                  <a:schemeClr val="tx1"/>
                </a:solidFill>
                <a:latin typeface="Calibri" panose="020F0502020204030204" pitchFamily="34" charset="0"/>
              </a:defRPr>
            </a:lvl7pPr>
            <a:lvl8pPr marL="4121150" indent="-920750" defTabSz="358775" eaLnBrk="0" fontAlgn="base" hangingPunct="0">
              <a:spcBef>
                <a:spcPct val="0"/>
              </a:spcBef>
              <a:spcAft>
                <a:spcPct val="0"/>
              </a:spcAft>
              <a:defRPr>
                <a:solidFill>
                  <a:schemeClr val="tx1"/>
                </a:solidFill>
                <a:latin typeface="Calibri" panose="020F0502020204030204" pitchFamily="34" charset="0"/>
              </a:defRPr>
            </a:lvl8pPr>
            <a:lvl9pPr marL="4578350" indent="-92075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4400" b="1" dirty="0">
                <a:solidFill>
                  <a:schemeClr val="accent1"/>
                </a:solidFill>
                <a:latin typeface="Simplified Arabic" panose="00000500000000000000" pitchFamily="2" charset="0"/>
                <a:cs typeface="Simplified Arabic" panose="020B0606030504020204" pitchFamily="34" charset="0"/>
              </a:rPr>
              <a:t>إرشادات لتعميم CVA  - الاستعداد النقدي للاستجابة الفعالة</a:t>
            </a:r>
          </a:p>
          <a:p>
            <a:pPr algn="r" rtl="1">
              <a:spcAft>
                <a:spcPts val="1800"/>
              </a:spcAft>
              <a:buFont typeface="Arial" panose="020B0604020202020204" pitchFamily="34" charset="0"/>
              <a:buChar char="•"/>
            </a:pPr>
            <a:endParaRPr lang="en-US" altLang="en-CH" sz="4400" b="1" dirty="0">
              <a:solidFill>
                <a:schemeClr val="accent1"/>
              </a:solidFill>
              <a:latin typeface="Simplified Arabic" panose="00000500000000000000" pitchFamily="2" charset="0"/>
              <a:cs typeface="Simplified Arabic" panose="020B0606030504020204" pitchFamily="34" charset="0"/>
            </a:endParaRPr>
          </a:p>
          <a:p>
            <a:pPr algn="r" rtl="1">
              <a:spcAft>
                <a:spcPts val="1800"/>
              </a:spcAft>
              <a:buFont typeface="Arial" panose="020B0604020202020204" pitchFamily="34" charset="0"/>
              <a:buChar char="•"/>
            </a:pPr>
            <a:r>
              <a:rPr lang="ar" altLang="en-CH" sz="4400" b="1" dirty="0">
                <a:solidFill>
                  <a:schemeClr val="accent1"/>
                </a:solidFill>
                <a:latin typeface="Simplified Arabic" panose="00000500000000000000" pitchFamily="2" charset="0"/>
                <a:cs typeface="Simplified Arabic" panose="020B0606030504020204" pitchFamily="34" charset="0"/>
              </a:rPr>
              <a:t>أدوات CVAP</a:t>
            </a:r>
          </a:p>
          <a:p>
            <a:pPr algn="r" rtl="1">
              <a:spcAft>
                <a:spcPts val="1800"/>
              </a:spcAft>
              <a:buFont typeface="Arial" panose="020B0604020202020204" pitchFamily="34" charset="0"/>
              <a:buChar char="•"/>
            </a:pPr>
            <a:endParaRPr lang="en-US" altLang="en-CH" sz="4400" b="1" dirty="0">
              <a:solidFill>
                <a:schemeClr val="accent1"/>
              </a:solidFill>
              <a:latin typeface="Simplified Arabic" panose="00000500000000000000" pitchFamily="2" charset="0"/>
              <a:cs typeface="Simplified Arabic" panose="020B0606030504020204" pitchFamily="34" charset="0"/>
            </a:endParaRPr>
          </a:p>
          <a:p>
            <a:pPr algn="r" rtl="1">
              <a:spcAft>
                <a:spcPts val="1800"/>
              </a:spcAft>
              <a:buFont typeface="Arial" panose="020B0604020202020204" pitchFamily="34" charset="0"/>
              <a:buChar char="•"/>
            </a:pPr>
            <a:r>
              <a:rPr lang="ar" altLang="en-CH" sz="4400" b="1" dirty="0">
                <a:solidFill>
                  <a:schemeClr val="accent1"/>
                </a:solidFill>
                <a:latin typeface="Simplified Arabic" panose="00000500000000000000" pitchFamily="2" charset="0"/>
                <a:cs typeface="Simplified Arabic" panose="020B0606030504020204" pitchFamily="34" charset="0"/>
              </a:rPr>
              <a:t>الحد الأدنى من متطلبات برنامج CVAP</a:t>
            </a:r>
            <a:endParaRPr lang="en-US" altLang="en-CH" sz="4400" b="1" dirty="0">
              <a:solidFill>
                <a:schemeClr val="accent1"/>
              </a:solidFill>
              <a:latin typeface="Simplified Arabic" panose="00000500000000000000" pitchFamily="2" charset="0"/>
              <a:cs typeface="Simplified Arabic" panose="020B0606030504020204" pitchFamily="34" charset="0"/>
            </a:endParaRPr>
          </a:p>
        </p:txBody>
      </p:sp>
      <p:pic>
        <p:nvPicPr>
          <p:cNvPr id="107524" name="Imagen 32">
            <a:extLst>
              <a:ext uri="{FF2B5EF4-FFF2-40B4-BE49-F238E27FC236}">
                <a16:creationId xmlns:a16="http://schemas.microsoft.com/office/drawing/2014/main" id="{16541681-E4A2-8046-3F24-3AE2F69F00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713" y="1841500"/>
            <a:ext cx="5775325" cy="816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1" descr="A red cross on a black background&#10;&#10;Description automatically generated">
            <a:extLst>
              <a:ext uri="{FF2B5EF4-FFF2-40B4-BE49-F238E27FC236}">
                <a16:creationId xmlns:a16="http://schemas.microsoft.com/office/drawing/2014/main" id="{F048D240-57D7-C25A-40D8-B886BBA801D0}"/>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Box 6">
            <a:extLst>
              <a:ext uri="{FF2B5EF4-FFF2-40B4-BE49-F238E27FC236}">
                <a16:creationId xmlns:a16="http://schemas.microsoft.com/office/drawing/2014/main" id="{A78D863B-0311-A953-9FE4-776381D52A30}"/>
              </a:ext>
            </a:extLst>
          </p:cNvPr>
          <p:cNvSpPr txBox="1">
            <a:spLocks noChangeArrowheads="1"/>
          </p:cNvSpPr>
          <p:nvPr/>
        </p:nvSpPr>
        <p:spPr bwMode="auto">
          <a:xfrm>
            <a:off x="819150" y="1012825"/>
            <a:ext cx="76850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000" b="1" dirty="0">
                <a:solidFill>
                  <a:srgbClr val="F5333F"/>
                </a:solidFill>
                <a:latin typeface="Simplified Arabic" panose="00000500000000000000" pitchFamily="2" charset="0"/>
                <a:ea typeface="Simplified Arabic" pitchFamily="2" charset="0"/>
                <a:cs typeface="Simplified Arabic" panose="020B0306030504020204" pitchFamily="34" charset="0"/>
              </a:rPr>
              <a:t>مسار الاستعداد لـ CVA</a:t>
            </a:r>
            <a:endParaRPr lang="ru-RU" altLang="en-CH" sz="4000" b="1" dirty="0">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grpSp>
        <p:nvGrpSpPr>
          <p:cNvPr id="109571" name="Group 112745">
            <a:extLst>
              <a:ext uri="{FF2B5EF4-FFF2-40B4-BE49-F238E27FC236}">
                <a16:creationId xmlns:a16="http://schemas.microsoft.com/office/drawing/2014/main" id="{D225298C-2C9A-149D-1725-2DA7A6737A82}"/>
              </a:ext>
            </a:extLst>
          </p:cNvPr>
          <p:cNvGrpSpPr>
            <a:grpSpLocks/>
          </p:cNvGrpSpPr>
          <p:nvPr/>
        </p:nvGrpSpPr>
        <p:grpSpPr bwMode="auto">
          <a:xfrm>
            <a:off x="1563688" y="2349500"/>
            <a:ext cx="15160625" cy="7599363"/>
            <a:chOff x="793750" y="1871663"/>
            <a:chExt cx="16700500" cy="8112125"/>
          </a:xfrm>
        </p:grpSpPr>
        <p:grpSp>
          <p:nvGrpSpPr>
            <p:cNvPr id="109573" name="Group 156803">
              <a:extLst>
                <a:ext uri="{FF2B5EF4-FFF2-40B4-BE49-F238E27FC236}">
                  <a16:creationId xmlns:a16="http://schemas.microsoft.com/office/drawing/2014/main" id="{EF2F31C1-32FC-1EEC-7DFA-244EA91CE6F6}"/>
                </a:ext>
              </a:extLst>
            </p:cNvPr>
            <p:cNvGrpSpPr>
              <a:grpSpLocks/>
            </p:cNvGrpSpPr>
            <p:nvPr/>
          </p:nvGrpSpPr>
          <p:grpSpPr bwMode="auto">
            <a:xfrm>
              <a:off x="793750" y="1871663"/>
              <a:ext cx="14966949" cy="8112125"/>
              <a:chOff x="1564288" y="1551773"/>
              <a:chExt cx="14968249" cy="8112474"/>
            </a:xfrm>
          </p:grpSpPr>
          <p:grpSp>
            <p:nvGrpSpPr>
              <p:cNvPr id="109576" name="Group 156792">
                <a:extLst>
                  <a:ext uri="{FF2B5EF4-FFF2-40B4-BE49-F238E27FC236}">
                    <a16:creationId xmlns:a16="http://schemas.microsoft.com/office/drawing/2014/main" id="{7423803E-6D98-0168-007D-B1382405B79D}"/>
                  </a:ext>
                </a:extLst>
              </p:cNvPr>
              <p:cNvGrpSpPr>
                <a:grpSpLocks/>
              </p:cNvGrpSpPr>
              <p:nvPr/>
            </p:nvGrpSpPr>
            <p:grpSpPr bwMode="auto">
              <a:xfrm>
                <a:off x="1755588" y="2270761"/>
                <a:ext cx="14776824" cy="6702739"/>
                <a:chOff x="356494" y="998655"/>
                <a:chExt cx="17308595" cy="8404573"/>
              </a:xfrm>
            </p:grpSpPr>
            <p:grpSp>
              <p:nvGrpSpPr>
                <p:cNvPr id="109587" name="Group 156773">
                  <a:extLst>
                    <a:ext uri="{FF2B5EF4-FFF2-40B4-BE49-F238E27FC236}">
                      <a16:creationId xmlns:a16="http://schemas.microsoft.com/office/drawing/2014/main" id="{FAC38660-D56D-F77C-F9B4-495B45DF4D08}"/>
                    </a:ext>
                  </a:extLst>
                </p:cNvPr>
                <p:cNvGrpSpPr>
                  <a:grpSpLocks/>
                </p:cNvGrpSpPr>
                <p:nvPr/>
              </p:nvGrpSpPr>
              <p:grpSpPr bwMode="auto">
                <a:xfrm>
                  <a:off x="356494" y="998655"/>
                  <a:ext cx="17308595" cy="8404573"/>
                  <a:chOff x="356494" y="998655"/>
                  <a:chExt cx="17308595" cy="8404573"/>
                </a:xfrm>
              </p:grpSpPr>
              <p:grpSp>
                <p:nvGrpSpPr>
                  <p:cNvPr id="109597" name="Group 22">
                    <a:extLst>
                      <a:ext uri="{FF2B5EF4-FFF2-40B4-BE49-F238E27FC236}">
                        <a16:creationId xmlns:a16="http://schemas.microsoft.com/office/drawing/2014/main" id="{AA52FC80-50C8-15E2-741C-A5B2EAD50C77}"/>
                      </a:ext>
                    </a:extLst>
                  </p:cNvPr>
                  <p:cNvGrpSpPr>
                    <a:grpSpLocks/>
                  </p:cNvGrpSpPr>
                  <p:nvPr/>
                </p:nvGrpSpPr>
                <p:grpSpPr bwMode="auto">
                  <a:xfrm>
                    <a:off x="356494" y="1005941"/>
                    <a:ext cx="2145125" cy="4575052"/>
                    <a:chOff x="4045624" y="2298645"/>
                    <a:chExt cx="5675606" cy="12104743"/>
                  </a:xfrm>
                </p:grpSpPr>
                <p:sp>
                  <p:nvSpPr>
                    <p:cNvPr id="109694" name="TextBox 4">
                      <a:extLst>
                        <a:ext uri="{FF2B5EF4-FFF2-40B4-BE49-F238E27FC236}">
                          <a16:creationId xmlns:a16="http://schemas.microsoft.com/office/drawing/2014/main" id="{7CF072EF-58D7-7962-4B93-D911EFEE363C}"/>
                        </a:ext>
                      </a:extLst>
                    </p:cNvPr>
                    <p:cNvSpPr txBox="1">
                      <a:spLocks noChangeArrowheads="1"/>
                    </p:cNvSpPr>
                    <p:nvPr/>
                  </p:nvSpPr>
                  <p:spPr bwMode="auto">
                    <a:xfrm>
                      <a:off x="4684560" y="3222130"/>
                      <a:ext cx="5036670" cy="3573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a:solidFill>
                            <a:schemeClr val="accent1"/>
                          </a:solidFill>
                          <a:latin typeface="Simplified Arabic" panose="00000500000000000000" pitchFamily="2" charset="0"/>
                          <a:cs typeface="Simplified Arabic" panose="020B0604020202020204" pitchFamily="34" charset="0"/>
                        </a:rPr>
                        <a:t>ورشة عمل التمهيد والتصور</a:t>
                      </a:r>
                      <a:endParaRPr lang="en-US" altLang="en-CH" sz="1600" b="1">
                        <a:solidFill>
                          <a:schemeClr val="accent1"/>
                        </a:solidFill>
                        <a:latin typeface="Simplified Arabic" panose="00000500000000000000" pitchFamily="2" charset="0"/>
                        <a:cs typeface="Simplified Arabic" panose="020B0604020202020204" pitchFamily="34" charset="0"/>
                      </a:endParaRPr>
                    </a:p>
                  </p:txBody>
                </p:sp>
                <p:grpSp>
                  <p:nvGrpSpPr>
                    <p:cNvPr id="109695" name="Group 21">
                      <a:extLst>
                        <a:ext uri="{FF2B5EF4-FFF2-40B4-BE49-F238E27FC236}">
                          <a16:creationId xmlns:a16="http://schemas.microsoft.com/office/drawing/2014/main" id="{57799C68-99B0-E71E-8E4E-D52A89FC9C8F}"/>
                        </a:ext>
                      </a:extLst>
                    </p:cNvPr>
                    <p:cNvGrpSpPr>
                      <a:grpSpLocks/>
                    </p:cNvGrpSpPr>
                    <p:nvPr/>
                  </p:nvGrpSpPr>
                  <p:grpSpPr bwMode="auto">
                    <a:xfrm>
                      <a:off x="4045624" y="2298645"/>
                      <a:ext cx="5313682" cy="12104743"/>
                      <a:chOff x="740991" y="-1816155"/>
                      <a:chExt cx="5313682" cy="12104743"/>
                    </a:xfrm>
                  </p:grpSpPr>
                  <p:grpSp>
                    <p:nvGrpSpPr>
                      <p:cNvPr id="109696" name="Group 18">
                        <a:extLst>
                          <a:ext uri="{FF2B5EF4-FFF2-40B4-BE49-F238E27FC236}">
                            <a16:creationId xmlns:a16="http://schemas.microsoft.com/office/drawing/2014/main" id="{52F9834C-988A-7718-A9E5-E338A2DDD705}"/>
                          </a:ext>
                        </a:extLst>
                      </p:cNvPr>
                      <p:cNvGrpSpPr>
                        <a:grpSpLocks/>
                      </p:cNvGrpSpPr>
                      <p:nvPr/>
                    </p:nvGrpSpPr>
                    <p:grpSpPr bwMode="auto">
                      <a:xfrm>
                        <a:off x="740991" y="8188669"/>
                        <a:ext cx="5313682" cy="2099919"/>
                        <a:chOff x="451075" y="3960984"/>
                        <a:chExt cx="5313682" cy="2099919"/>
                      </a:xfrm>
                    </p:grpSpPr>
                    <p:grpSp>
                      <p:nvGrpSpPr>
                        <p:cNvPr id="109702" name="Group 17">
                          <a:extLst>
                            <a:ext uri="{FF2B5EF4-FFF2-40B4-BE49-F238E27FC236}">
                              <a16:creationId xmlns:a16="http://schemas.microsoft.com/office/drawing/2014/main" id="{6F3726D3-AE7D-C7EC-A0CA-273FC3629177}"/>
                            </a:ext>
                          </a:extLst>
                        </p:cNvPr>
                        <p:cNvGrpSpPr>
                          <a:grpSpLocks/>
                        </p:cNvGrpSpPr>
                        <p:nvPr/>
                      </p:nvGrpSpPr>
                      <p:grpSpPr bwMode="auto">
                        <a:xfrm>
                          <a:off x="451075" y="3960984"/>
                          <a:ext cx="5313682" cy="2099919"/>
                          <a:chOff x="1276304" y="4031027"/>
                          <a:chExt cx="7812151" cy="3087292"/>
                        </a:xfrm>
                      </p:grpSpPr>
                      <p:sp>
                        <p:nvSpPr>
                          <p:cNvPr id="112744" name="Arrow: Chevron 112743">
                            <a:extLst>
                              <a:ext uri="{FF2B5EF4-FFF2-40B4-BE49-F238E27FC236}">
                                <a16:creationId xmlns:a16="http://schemas.microsoft.com/office/drawing/2014/main" id="{94EF757B-ABA9-5D4D-B1FF-0B9CAB84E79D}"/>
                              </a:ext>
                            </a:extLst>
                          </p:cNvPr>
                          <p:cNvSpPr/>
                          <p:nvPr/>
                        </p:nvSpPr>
                        <p:spPr>
                          <a:xfrm>
                            <a:off x="1273247" y="4087375"/>
                            <a:ext cx="780121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745" name="Oval 112744">
                            <a:extLst>
                              <a:ext uri="{FF2B5EF4-FFF2-40B4-BE49-F238E27FC236}">
                                <a16:creationId xmlns:a16="http://schemas.microsoft.com/office/drawing/2014/main" id="{FCB39D86-4499-7D35-1420-ED2CE10F4682}"/>
                              </a:ext>
                            </a:extLst>
                          </p:cNvPr>
                          <p:cNvSpPr/>
                          <p:nvPr/>
                        </p:nvSpPr>
                        <p:spPr>
                          <a:xfrm>
                            <a:off x="3663812" y="4012985"/>
                            <a:ext cx="3075860"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703" name="TextBox 4">
                          <a:extLst>
                            <a:ext uri="{FF2B5EF4-FFF2-40B4-BE49-F238E27FC236}">
                              <a16:creationId xmlns:a16="http://schemas.microsoft.com/office/drawing/2014/main" id="{AFAC0EF1-F0B1-2C52-D99D-C38A2E3FCA68}"/>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1</a:t>
                          </a:r>
                          <a:endParaRPr lang="en-GB" altLang="en-CH" b="1">
                            <a:latin typeface="Simplified Arabic" panose="020B0604020202020204" pitchFamily="34" charset="0"/>
                            <a:cs typeface="Simplified Arabic" panose="020B0604020202020204" pitchFamily="34" charset="0"/>
                          </a:endParaRPr>
                        </a:p>
                      </p:txBody>
                    </p:sp>
                  </p:grpSp>
                  <p:sp>
                    <p:nvSpPr>
                      <p:cNvPr id="112737" name="Oval 112736">
                        <a:extLst>
                          <a:ext uri="{FF2B5EF4-FFF2-40B4-BE49-F238E27FC236}">
                            <a16:creationId xmlns:a16="http://schemas.microsoft.com/office/drawing/2014/main" id="{3065DFD9-4969-44AD-EFA8-27F84D66F548}"/>
                          </a:ext>
                        </a:extLst>
                      </p:cNvPr>
                      <p:cNvSpPr/>
                      <p:nvPr/>
                    </p:nvSpPr>
                    <p:spPr>
                      <a:xfrm>
                        <a:off x="2175230" y="3616724"/>
                        <a:ext cx="250406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738" name="Straight Connector 112737">
                        <a:extLst>
                          <a:ext uri="{FF2B5EF4-FFF2-40B4-BE49-F238E27FC236}">
                            <a16:creationId xmlns:a16="http://schemas.microsoft.com/office/drawing/2014/main" id="{BD292A80-4D57-B858-E0B7-1F243797AEB0}"/>
                          </a:ext>
                        </a:extLst>
                      </p:cNvPr>
                      <p:cNvCxnSpPr/>
                      <p:nvPr/>
                    </p:nvCxnSpPr>
                    <p:spPr>
                      <a:xfrm>
                        <a:off x="342726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99" name="Group 20">
                        <a:extLst>
                          <a:ext uri="{FF2B5EF4-FFF2-40B4-BE49-F238E27FC236}">
                            <a16:creationId xmlns:a16="http://schemas.microsoft.com/office/drawing/2014/main" id="{ABB3AEBC-AF93-91FE-49AF-FBE8940E68CA}"/>
                          </a:ext>
                        </a:extLst>
                      </p:cNvPr>
                      <p:cNvGrpSpPr>
                        <a:grpSpLocks/>
                      </p:cNvGrpSpPr>
                      <p:nvPr/>
                    </p:nvGrpSpPr>
                    <p:grpSpPr bwMode="auto">
                      <a:xfrm>
                        <a:off x="1155231" y="-1816155"/>
                        <a:ext cx="4561907" cy="5018097"/>
                        <a:chOff x="1532028" y="-2283790"/>
                        <a:chExt cx="4561907" cy="5018097"/>
                      </a:xfrm>
                    </p:grpSpPr>
                    <p:cxnSp>
                      <p:nvCxnSpPr>
                        <p:cNvPr id="112740" name="Straight Connector 112739">
                          <a:extLst>
                            <a:ext uri="{FF2B5EF4-FFF2-40B4-BE49-F238E27FC236}">
                              <a16:creationId xmlns:a16="http://schemas.microsoft.com/office/drawing/2014/main" id="{3125237D-400C-40BD-8E81-22DCF15A954E}"/>
                            </a:ext>
                          </a:extLst>
                        </p:cNvPr>
                        <p:cNvCxnSpPr>
                          <a:cxnSpLocks/>
                        </p:cNvCxnSpPr>
                        <p:nvPr/>
                      </p:nvCxnSpPr>
                      <p:spPr>
                        <a:xfrm flipV="1">
                          <a:off x="1511375"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41" name="Straight Connector 112740">
                          <a:extLst>
                            <a:ext uri="{FF2B5EF4-FFF2-40B4-BE49-F238E27FC236}">
                              <a16:creationId xmlns:a16="http://schemas.microsoft.com/office/drawing/2014/main" id="{8237877E-E18D-4437-83ED-A35036E9FB4C}"/>
                            </a:ext>
                          </a:extLst>
                        </p:cNvPr>
                        <p:cNvCxnSpPr>
                          <a:cxnSpLocks/>
                        </p:cNvCxnSpPr>
                        <p:nvPr/>
                      </p:nvCxnSpPr>
                      <p:spPr>
                        <a:xfrm flipH="1">
                          <a:off x="1511375" y="2744284"/>
                          <a:ext cx="456911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598" name="Group 156687">
                    <a:extLst>
                      <a:ext uri="{FF2B5EF4-FFF2-40B4-BE49-F238E27FC236}">
                        <a16:creationId xmlns:a16="http://schemas.microsoft.com/office/drawing/2014/main" id="{407F8EF9-0735-CD0D-0F02-01BDD038F4EF}"/>
                      </a:ext>
                    </a:extLst>
                  </p:cNvPr>
                  <p:cNvGrpSpPr>
                    <a:grpSpLocks/>
                  </p:cNvGrpSpPr>
                  <p:nvPr/>
                </p:nvGrpSpPr>
                <p:grpSpPr bwMode="auto">
                  <a:xfrm>
                    <a:off x="2181819" y="4787317"/>
                    <a:ext cx="2496871" cy="4558378"/>
                    <a:chOff x="2181819" y="4787317"/>
                    <a:chExt cx="2496871" cy="4558378"/>
                  </a:xfrm>
                </p:grpSpPr>
                <p:sp>
                  <p:nvSpPr>
                    <p:cNvPr id="109684" name="TextBox 4">
                      <a:extLst>
                        <a:ext uri="{FF2B5EF4-FFF2-40B4-BE49-F238E27FC236}">
                          <a16:creationId xmlns:a16="http://schemas.microsoft.com/office/drawing/2014/main" id="{860AA0B5-BFCE-115E-78FE-9EA773389B33}"/>
                        </a:ext>
                      </a:extLst>
                    </p:cNvPr>
                    <p:cNvSpPr txBox="1">
                      <a:spLocks noChangeArrowheads="1"/>
                    </p:cNvSpPr>
                    <p:nvPr/>
                  </p:nvSpPr>
                  <p:spPr bwMode="auto">
                    <a:xfrm>
                      <a:off x="2408306" y="7890466"/>
                      <a:ext cx="2270384" cy="1112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dirty="0">
                          <a:solidFill>
                            <a:schemeClr val="accent1"/>
                          </a:solidFill>
                          <a:latin typeface="Simplified Arabic" panose="00000500000000000000" pitchFamily="2" charset="0"/>
                          <a:cs typeface="Simplified Arabic" panose="020B0604020202020204" pitchFamily="34" charset="0"/>
                        </a:rPr>
                        <a:t>تعيين منسق CVA</a:t>
                      </a:r>
                      <a:endParaRPr lang="en-US" altLang="en-CH" sz="1600" b="1" dirty="0">
                        <a:solidFill>
                          <a:schemeClr val="accent1"/>
                        </a:solidFill>
                        <a:latin typeface="Simplified Arabic" panose="00000500000000000000" pitchFamily="2" charset="0"/>
                        <a:cs typeface="Simplified Arabic" panose="020B0604020202020204" pitchFamily="34" charset="0"/>
                      </a:endParaRPr>
                    </a:p>
                  </p:txBody>
                </p:sp>
                <p:grpSp>
                  <p:nvGrpSpPr>
                    <p:cNvPr id="109685" name="Group 26">
                      <a:extLst>
                        <a:ext uri="{FF2B5EF4-FFF2-40B4-BE49-F238E27FC236}">
                          <a16:creationId xmlns:a16="http://schemas.microsoft.com/office/drawing/2014/main" id="{9CCF042D-3711-E561-862E-46B6200A3C37}"/>
                        </a:ext>
                      </a:extLst>
                    </p:cNvPr>
                    <p:cNvGrpSpPr>
                      <a:grpSpLocks/>
                    </p:cNvGrpSpPr>
                    <p:nvPr/>
                  </p:nvGrpSpPr>
                  <p:grpSpPr bwMode="auto">
                    <a:xfrm>
                      <a:off x="2181819" y="4787317"/>
                      <a:ext cx="2008334" cy="793676"/>
                      <a:chOff x="451075" y="3960984"/>
                      <a:chExt cx="5313682" cy="2099919"/>
                    </a:xfrm>
                  </p:grpSpPr>
                  <p:grpSp>
                    <p:nvGrpSpPr>
                      <p:cNvPr id="109690" name="Group 156672">
                        <a:extLst>
                          <a:ext uri="{FF2B5EF4-FFF2-40B4-BE49-F238E27FC236}">
                            <a16:creationId xmlns:a16="http://schemas.microsoft.com/office/drawing/2014/main" id="{D2E31E0E-1FB8-CEA0-4EA3-B52E8C16F9A1}"/>
                          </a:ext>
                        </a:extLst>
                      </p:cNvPr>
                      <p:cNvGrpSpPr>
                        <a:grpSpLocks/>
                      </p:cNvGrpSpPr>
                      <p:nvPr/>
                    </p:nvGrpSpPr>
                    <p:grpSpPr bwMode="auto">
                      <a:xfrm>
                        <a:off x="451075" y="3960984"/>
                        <a:ext cx="5313682" cy="2099919"/>
                        <a:chOff x="1276304" y="4031027"/>
                        <a:chExt cx="7812151" cy="3087292"/>
                      </a:xfrm>
                    </p:grpSpPr>
                    <p:sp>
                      <p:nvSpPr>
                        <p:cNvPr id="112732" name="Arrow: Chevron 112731">
                          <a:extLst>
                            <a:ext uri="{FF2B5EF4-FFF2-40B4-BE49-F238E27FC236}">
                              <a16:creationId xmlns:a16="http://schemas.microsoft.com/office/drawing/2014/main" id="{6998FDEE-F50D-ED97-14B3-6251CEDF44C2}"/>
                            </a:ext>
                          </a:extLst>
                        </p:cNvPr>
                        <p:cNvSpPr/>
                        <p:nvPr/>
                      </p:nvSpPr>
                      <p:spPr>
                        <a:xfrm>
                          <a:off x="1272956" y="4103907"/>
                          <a:ext cx="7785271" cy="28930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733" name="Oval 112732">
                          <a:extLst>
                            <a:ext uri="{FF2B5EF4-FFF2-40B4-BE49-F238E27FC236}">
                              <a16:creationId xmlns:a16="http://schemas.microsoft.com/office/drawing/2014/main" id="{57364A41-7275-0B5B-D131-15297357B81B}"/>
                            </a:ext>
                          </a:extLst>
                        </p:cNvPr>
                        <p:cNvSpPr/>
                        <p:nvPr/>
                      </p:nvSpPr>
                      <p:spPr>
                        <a:xfrm>
                          <a:off x="3647584" y="4029517"/>
                          <a:ext cx="3083827" cy="30749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91" name="TextBox 4">
                        <a:extLst>
                          <a:ext uri="{FF2B5EF4-FFF2-40B4-BE49-F238E27FC236}">
                            <a16:creationId xmlns:a16="http://schemas.microsoft.com/office/drawing/2014/main" id="{AF2F59AE-B1E9-8FBE-8717-C820802953CD}"/>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2</a:t>
                        </a:r>
                        <a:endParaRPr lang="en-GB" altLang="en-CH" b="1">
                          <a:latin typeface="Simplified Arabic" panose="020B0604020202020204" pitchFamily="34" charset="0"/>
                          <a:cs typeface="Simplified Arabic" panose="020B0604020202020204" pitchFamily="34" charset="0"/>
                        </a:endParaRPr>
                      </a:p>
                    </p:txBody>
                  </p:sp>
                </p:grpSp>
                <p:sp>
                  <p:nvSpPr>
                    <p:cNvPr id="112726" name="Oval 112725">
                      <a:extLst>
                        <a:ext uri="{FF2B5EF4-FFF2-40B4-BE49-F238E27FC236}">
                          <a16:creationId xmlns:a16="http://schemas.microsoft.com/office/drawing/2014/main" id="{B4F8E254-CCA8-1CF3-53CE-40D8B463CBB5}"/>
                        </a:ext>
                      </a:extLst>
                    </p:cNvPr>
                    <p:cNvSpPr/>
                    <p:nvPr/>
                  </p:nvSpPr>
                  <p:spPr>
                    <a:xfrm rot="10800000">
                      <a:off x="2740209" y="6355158"/>
                      <a:ext cx="946426"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727" name="Straight Connector 112726">
                      <a:extLst>
                        <a:ext uri="{FF2B5EF4-FFF2-40B4-BE49-F238E27FC236}">
                          <a16:creationId xmlns:a16="http://schemas.microsoft.com/office/drawing/2014/main" id="{12F62EAA-D08D-22DB-F153-9BB82A70B5A7}"/>
                        </a:ext>
                      </a:extLst>
                    </p:cNvPr>
                    <p:cNvCxnSpPr/>
                    <p:nvPr/>
                  </p:nvCxnSpPr>
                  <p:spPr>
                    <a:xfrm rot="10800000">
                      <a:off x="3215471" y="5581668"/>
                      <a:ext cx="0" cy="77349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8" name="Straight Connector 112727">
                      <a:extLst>
                        <a:ext uri="{FF2B5EF4-FFF2-40B4-BE49-F238E27FC236}">
                          <a16:creationId xmlns:a16="http://schemas.microsoft.com/office/drawing/2014/main" id="{069C52DB-AB25-0ABA-2D1E-62FFF44DB02F}"/>
                        </a:ext>
                      </a:extLst>
                    </p:cNvPr>
                    <p:cNvCxnSpPr>
                      <a:cxnSpLocks/>
                    </p:cNvCxnSpPr>
                    <p:nvPr/>
                  </p:nvCxnSpPr>
                  <p:spPr>
                    <a:xfrm rot="10800000" flipV="1">
                      <a:off x="2353036" y="7447394"/>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29" name="Straight Connector 112728">
                      <a:extLst>
                        <a:ext uri="{FF2B5EF4-FFF2-40B4-BE49-F238E27FC236}">
                          <a16:creationId xmlns:a16="http://schemas.microsoft.com/office/drawing/2014/main" id="{84F38747-47C1-640E-5A9D-8195DE8EF102}"/>
                        </a:ext>
                      </a:extLst>
                    </p:cNvPr>
                    <p:cNvCxnSpPr>
                      <a:cxnSpLocks/>
                    </p:cNvCxnSpPr>
                    <p:nvPr/>
                  </p:nvCxnSpPr>
                  <p:spPr>
                    <a:xfrm rot="10800000" flipH="1">
                      <a:off x="2353036" y="7464394"/>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599" name="Group 156688">
                    <a:extLst>
                      <a:ext uri="{FF2B5EF4-FFF2-40B4-BE49-F238E27FC236}">
                        <a16:creationId xmlns:a16="http://schemas.microsoft.com/office/drawing/2014/main" id="{99B3034D-418F-6633-E1C3-2576C2706653}"/>
                      </a:ext>
                    </a:extLst>
                  </p:cNvPr>
                  <p:cNvGrpSpPr>
                    <a:grpSpLocks/>
                  </p:cNvGrpSpPr>
                  <p:nvPr/>
                </p:nvGrpSpPr>
                <p:grpSpPr bwMode="auto">
                  <a:xfrm>
                    <a:off x="3988073" y="1005941"/>
                    <a:ext cx="2167763" cy="4575052"/>
                    <a:chOff x="4045624" y="2298645"/>
                    <a:chExt cx="5735501" cy="12104743"/>
                  </a:xfrm>
                </p:grpSpPr>
                <p:sp>
                  <p:nvSpPr>
                    <p:cNvPr id="109672" name="TextBox 4">
                      <a:extLst>
                        <a:ext uri="{FF2B5EF4-FFF2-40B4-BE49-F238E27FC236}">
                          <a16:creationId xmlns:a16="http://schemas.microsoft.com/office/drawing/2014/main" id="{8ACB16AC-3D06-7BFC-71E9-DD2D8A2FEA08}"/>
                        </a:ext>
                      </a:extLst>
                    </p:cNvPr>
                    <p:cNvSpPr txBox="1">
                      <a:spLocks noChangeArrowheads="1"/>
                    </p:cNvSpPr>
                    <p:nvPr/>
                  </p:nvSpPr>
                  <p:spPr bwMode="auto">
                    <a:xfrm>
                      <a:off x="4485866" y="3259925"/>
                      <a:ext cx="5295259" cy="3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a:solidFill>
                            <a:schemeClr val="accent1"/>
                          </a:solidFill>
                          <a:latin typeface="Simplified Arabic" panose="00000500000000000000" pitchFamily="2" charset="0"/>
                          <a:cs typeface="Simplified Arabic" panose="020B0604020202020204" pitchFamily="34" charset="0"/>
                        </a:rPr>
                        <a:t>التقييم الذاتي لقدرات CVA</a:t>
                      </a:r>
                      <a:endParaRPr lang="en-US" altLang="en-CH" sz="1600" b="1">
                        <a:solidFill>
                          <a:schemeClr val="accent1"/>
                        </a:solidFill>
                        <a:latin typeface="Simplified Arabic" panose="00000500000000000000" pitchFamily="2" charset="0"/>
                        <a:cs typeface="Simplified Arabic" panose="020B0604020202020204" pitchFamily="34" charset="0"/>
                      </a:endParaRPr>
                    </a:p>
                  </p:txBody>
                </p:sp>
                <p:grpSp>
                  <p:nvGrpSpPr>
                    <p:cNvPr id="109673" name="Group 156690">
                      <a:extLst>
                        <a:ext uri="{FF2B5EF4-FFF2-40B4-BE49-F238E27FC236}">
                          <a16:creationId xmlns:a16="http://schemas.microsoft.com/office/drawing/2014/main" id="{461FC6A2-9126-4A82-6F34-3AA62E1CA0F3}"/>
                        </a:ext>
                      </a:extLst>
                    </p:cNvPr>
                    <p:cNvGrpSpPr>
                      <a:grpSpLocks/>
                    </p:cNvGrpSpPr>
                    <p:nvPr/>
                  </p:nvGrpSpPr>
                  <p:grpSpPr bwMode="auto">
                    <a:xfrm>
                      <a:off x="4045624" y="2298645"/>
                      <a:ext cx="5313682" cy="12104743"/>
                      <a:chOff x="740991" y="-1816155"/>
                      <a:chExt cx="5313682" cy="12104743"/>
                    </a:xfrm>
                  </p:grpSpPr>
                  <p:grpSp>
                    <p:nvGrpSpPr>
                      <p:cNvPr id="109674" name="Group 156691">
                        <a:extLst>
                          <a:ext uri="{FF2B5EF4-FFF2-40B4-BE49-F238E27FC236}">
                            <a16:creationId xmlns:a16="http://schemas.microsoft.com/office/drawing/2014/main" id="{DC7C0496-F837-BEE1-A001-A5B70D3F7564}"/>
                          </a:ext>
                        </a:extLst>
                      </p:cNvPr>
                      <p:cNvGrpSpPr>
                        <a:grpSpLocks/>
                      </p:cNvGrpSpPr>
                      <p:nvPr/>
                    </p:nvGrpSpPr>
                    <p:grpSpPr bwMode="auto">
                      <a:xfrm>
                        <a:off x="740991" y="8188669"/>
                        <a:ext cx="5313682" cy="2099919"/>
                        <a:chOff x="451075" y="3960984"/>
                        <a:chExt cx="5313682" cy="2099919"/>
                      </a:xfrm>
                    </p:grpSpPr>
                    <p:grpSp>
                      <p:nvGrpSpPr>
                        <p:cNvPr id="109680" name="Group 156697">
                          <a:extLst>
                            <a:ext uri="{FF2B5EF4-FFF2-40B4-BE49-F238E27FC236}">
                              <a16:creationId xmlns:a16="http://schemas.microsoft.com/office/drawing/2014/main" id="{1D41E955-71E6-2CC5-2F6B-952BF30FDA6A}"/>
                            </a:ext>
                          </a:extLst>
                        </p:cNvPr>
                        <p:cNvGrpSpPr>
                          <a:grpSpLocks/>
                        </p:cNvGrpSpPr>
                        <p:nvPr/>
                      </p:nvGrpSpPr>
                      <p:grpSpPr bwMode="auto">
                        <a:xfrm>
                          <a:off x="451075" y="3960984"/>
                          <a:ext cx="5313682" cy="2099919"/>
                          <a:chOff x="1276304" y="4031027"/>
                          <a:chExt cx="7812151" cy="3087292"/>
                        </a:xfrm>
                      </p:grpSpPr>
                      <p:sp>
                        <p:nvSpPr>
                          <p:cNvPr id="112722" name="Arrow: Chevron 112721">
                            <a:extLst>
                              <a:ext uri="{FF2B5EF4-FFF2-40B4-BE49-F238E27FC236}">
                                <a16:creationId xmlns:a16="http://schemas.microsoft.com/office/drawing/2014/main" id="{C6A9D6B3-3924-9E89-81F6-D3EE4089A256}"/>
                              </a:ext>
                            </a:extLst>
                          </p:cNvPr>
                          <p:cNvSpPr/>
                          <p:nvPr/>
                        </p:nvSpPr>
                        <p:spPr>
                          <a:xfrm>
                            <a:off x="1275129" y="4087375"/>
                            <a:ext cx="7801203"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723" name="Oval 112722">
                            <a:extLst>
                              <a:ext uri="{FF2B5EF4-FFF2-40B4-BE49-F238E27FC236}">
                                <a16:creationId xmlns:a16="http://schemas.microsoft.com/office/drawing/2014/main" id="{4D182214-1416-527D-A315-F0709091604C}"/>
                              </a:ext>
                            </a:extLst>
                          </p:cNvPr>
                          <p:cNvSpPr/>
                          <p:nvPr/>
                        </p:nvSpPr>
                        <p:spPr>
                          <a:xfrm>
                            <a:off x="3665693"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81" name="TextBox 4">
                          <a:extLst>
                            <a:ext uri="{FF2B5EF4-FFF2-40B4-BE49-F238E27FC236}">
                              <a16:creationId xmlns:a16="http://schemas.microsoft.com/office/drawing/2014/main" id="{CF8A6771-9822-4D35-EB6B-028FC5A9C0D2}"/>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3</a:t>
                          </a:r>
                          <a:endParaRPr lang="en-GB" altLang="en-CH" b="1">
                            <a:latin typeface="Simplified Arabic" panose="020B0604020202020204" pitchFamily="34" charset="0"/>
                            <a:cs typeface="Simplified Arabic" panose="020B0604020202020204" pitchFamily="34" charset="0"/>
                          </a:endParaRPr>
                        </a:p>
                      </p:txBody>
                    </p:sp>
                  </p:grpSp>
                  <p:sp>
                    <p:nvSpPr>
                      <p:cNvPr id="112715" name="Oval 112714">
                        <a:extLst>
                          <a:ext uri="{FF2B5EF4-FFF2-40B4-BE49-F238E27FC236}">
                            <a16:creationId xmlns:a16="http://schemas.microsoft.com/office/drawing/2014/main" id="{56CFD92E-F027-0313-C3C0-109048352063}"/>
                          </a:ext>
                        </a:extLst>
                      </p:cNvPr>
                      <p:cNvSpPr/>
                      <p:nvPr/>
                    </p:nvSpPr>
                    <p:spPr>
                      <a:xfrm>
                        <a:off x="2181928" y="3616724"/>
                        <a:ext cx="250406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716" name="Straight Connector 112715">
                        <a:extLst>
                          <a:ext uri="{FF2B5EF4-FFF2-40B4-BE49-F238E27FC236}">
                            <a16:creationId xmlns:a16="http://schemas.microsoft.com/office/drawing/2014/main" id="{09F0D820-0387-25D1-5999-6AB632B34B64}"/>
                          </a:ext>
                        </a:extLst>
                      </p:cNvPr>
                      <p:cNvCxnSpPr/>
                      <p:nvPr/>
                    </p:nvCxnSpPr>
                    <p:spPr>
                      <a:xfrm>
                        <a:off x="3433959"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77" name="Group 156694">
                        <a:extLst>
                          <a:ext uri="{FF2B5EF4-FFF2-40B4-BE49-F238E27FC236}">
                            <a16:creationId xmlns:a16="http://schemas.microsoft.com/office/drawing/2014/main" id="{497D7ED0-9AD9-4AD0-7268-49C002DB8A15}"/>
                          </a:ext>
                        </a:extLst>
                      </p:cNvPr>
                      <p:cNvGrpSpPr>
                        <a:grpSpLocks/>
                      </p:cNvGrpSpPr>
                      <p:nvPr/>
                    </p:nvGrpSpPr>
                    <p:grpSpPr bwMode="auto">
                      <a:xfrm>
                        <a:off x="1155231" y="-1816155"/>
                        <a:ext cx="4561907" cy="5018097"/>
                        <a:chOff x="1532028" y="-2283790"/>
                        <a:chExt cx="4561907" cy="5018097"/>
                      </a:xfrm>
                    </p:grpSpPr>
                    <p:cxnSp>
                      <p:nvCxnSpPr>
                        <p:cNvPr id="112718" name="Straight Connector 112717">
                          <a:extLst>
                            <a:ext uri="{FF2B5EF4-FFF2-40B4-BE49-F238E27FC236}">
                              <a16:creationId xmlns:a16="http://schemas.microsoft.com/office/drawing/2014/main" id="{1D1339EE-ED65-0E43-5D56-71E8ADDDB697}"/>
                            </a:ext>
                          </a:extLst>
                        </p:cNvPr>
                        <p:cNvCxnSpPr>
                          <a:cxnSpLocks/>
                        </p:cNvCxnSpPr>
                        <p:nvPr/>
                      </p:nvCxnSpPr>
                      <p:spPr>
                        <a:xfrm flipV="1">
                          <a:off x="151807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19" name="Straight Connector 112718">
                          <a:extLst>
                            <a:ext uri="{FF2B5EF4-FFF2-40B4-BE49-F238E27FC236}">
                              <a16:creationId xmlns:a16="http://schemas.microsoft.com/office/drawing/2014/main" id="{CC6A68A3-59D3-CFC6-5D0E-0A3BA6B18DB7}"/>
                            </a:ext>
                          </a:extLst>
                        </p:cNvPr>
                        <p:cNvCxnSpPr>
                          <a:cxnSpLocks/>
                        </p:cNvCxnSpPr>
                        <p:nvPr/>
                      </p:nvCxnSpPr>
                      <p:spPr>
                        <a:xfrm flipH="1">
                          <a:off x="151807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0" name="Group 156701">
                    <a:extLst>
                      <a:ext uri="{FF2B5EF4-FFF2-40B4-BE49-F238E27FC236}">
                        <a16:creationId xmlns:a16="http://schemas.microsoft.com/office/drawing/2014/main" id="{3F87785D-C9F1-E3B1-C799-3B9FBA6F047B}"/>
                      </a:ext>
                    </a:extLst>
                  </p:cNvPr>
                  <p:cNvGrpSpPr>
                    <a:grpSpLocks/>
                  </p:cNvGrpSpPr>
                  <p:nvPr/>
                </p:nvGrpSpPr>
                <p:grpSpPr bwMode="auto">
                  <a:xfrm>
                    <a:off x="5797690" y="4780031"/>
                    <a:ext cx="2585710" cy="4623197"/>
                    <a:chOff x="2181819" y="4787317"/>
                    <a:chExt cx="2585710" cy="4623197"/>
                  </a:xfrm>
                </p:grpSpPr>
                <p:sp>
                  <p:nvSpPr>
                    <p:cNvPr id="109662" name="TextBox 4">
                      <a:extLst>
                        <a:ext uri="{FF2B5EF4-FFF2-40B4-BE49-F238E27FC236}">
                          <a16:creationId xmlns:a16="http://schemas.microsoft.com/office/drawing/2014/main" id="{175C76E5-0712-4887-9DFA-1C7058F5B03F}"/>
                        </a:ext>
                      </a:extLst>
                    </p:cNvPr>
                    <p:cNvSpPr txBox="1">
                      <a:spLocks noChangeArrowheads="1"/>
                    </p:cNvSpPr>
                    <p:nvPr/>
                  </p:nvSpPr>
                  <p:spPr bwMode="auto">
                    <a:xfrm>
                      <a:off x="2512756" y="7638862"/>
                      <a:ext cx="2254773" cy="1771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dirty="0">
                          <a:solidFill>
                            <a:schemeClr val="accent1"/>
                          </a:solidFill>
                          <a:latin typeface="Simplified Arabic" panose="00000500000000000000" pitchFamily="2" charset="0"/>
                          <a:cs typeface="Simplified Arabic" panose="020B0604020202020204" pitchFamily="34" charset="0"/>
                        </a:rPr>
                        <a:t>قرار NS بشأن مستوى الاستعداد النقدي الذي ترغب في تحقيقه</a:t>
                      </a:r>
                      <a:endParaRPr lang="en-US" altLang="en-CH" sz="1600" b="1" dirty="0">
                        <a:solidFill>
                          <a:schemeClr val="accent1"/>
                        </a:solidFill>
                        <a:latin typeface="Simplified Arabic" panose="00000500000000000000" pitchFamily="2" charset="0"/>
                        <a:cs typeface="Simplified Arabic" panose="020B0604020202020204" pitchFamily="34" charset="0"/>
                      </a:endParaRPr>
                    </a:p>
                  </p:txBody>
                </p:sp>
                <p:grpSp>
                  <p:nvGrpSpPr>
                    <p:cNvPr id="109663" name="Group 156703">
                      <a:extLst>
                        <a:ext uri="{FF2B5EF4-FFF2-40B4-BE49-F238E27FC236}">
                          <a16:creationId xmlns:a16="http://schemas.microsoft.com/office/drawing/2014/main" id="{7148967D-29BA-2A3B-6CF9-545EB4221D59}"/>
                        </a:ext>
                      </a:extLst>
                    </p:cNvPr>
                    <p:cNvGrpSpPr>
                      <a:grpSpLocks/>
                    </p:cNvGrpSpPr>
                    <p:nvPr/>
                  </p:nvGrpSpPr>
                  <p:grpSpPr bwMode="auto">
                    <a:xfrm>
                      <a:off x="2181819" y="4787317"/>
                      <a:ext cx="2008334" cy="793676"/>
                      <a:chOff x="451075" y="3960984"/>
                      <a:chExt cx="5313682" cy="2099919"/>
                    </a:xfrm>
                  </p:grpSpPr>
                  <p:grpSp>
                    <p:nvGrpSpPr>
                      <p:cNvPr id="109668" name="Group 156708">
                        <a:extLst>
                          <a:ext uri="{FF2B5EF4-FFF2-40B4-BE49-F238E27FC236}">
                            <a16:creationId xmlns:a16="http://schemas.microsoft.com/office/drawing/2014/main" id="{513BA818-0EB6-CB0C-E73F-236CD9C25877}"/>
                          </a:ext>
                        </a:extLst>
                      </p:cNvPr>
                      <p:cNvGrpSpPr>
                        <a:grpSpLocks/>
                      </p:cNvGrpSpPr>
                      <p:nvPr/>
                    </p:nvGrpSpPr>
                    <p:grpSpPr bwMode="auto">
                      <a:xfrm>
                        <a:off x="451075" y="3960984"/>
                        <a:ext cx="5313682" cy="2099919"/>
                        <a:chOff x="1276304" y="4031027"/>
                        <a:chExt cx="7812151" cy="3087292"/>
                      </a:xfrm>
                    </p:grpSpPr>
                    <p:sp>
                      <p:nvSpPr>
                        <p:cNvPr id="112710" name="Arrow: Chevron 112709">
                          <a:extLst>
                            <a:ext uri="{FF2B5EF4-FFF2-40B4-BE49-F238E27FC236}">
                              <a16:creationId xmlns:a16="http://schemas.microsoft.com/office/drawing/2014/main" id="{107CD54C-9532-FB1B-A055-5E65BE12A8C1}"/>
                            </a:ext>
                          </a:extLst>
                        </p:cNvPr>
                        <p:cNvSpPr/>
                        <p:nvPr/>
                      </p:nvSpPr>
                      <p:spPr>
                        <a:xfrm>
                          <a:off x="1264222" y="4090926"/>
                          <a:ext cx="7825117" cy="291784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711" name="Oval 112710">
                          <a:extLst>
                            <a:ext uri="{FF2B5EF4-FFF2-40B4-BE49-F238E27FC236}">
                              <a16:creationId xmlns:a16="http://schemas.microsoft.com/office/drawing/2014/main" id="{6AD1660F-C9D0-5E5D-984A-35843996FA69}"/>
                            </a:ext>
                          </a:extLst>
                        </p:cNvPr>
                        <p:cNvSpPr/>
                        <p:nvPr/>
                      </p:nvSpPr>
                      <p:spPr>
                        <a:xfrm>
                          <a:off x="3662753" y="4016531"/>
                          <a:ext cx="3091798"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69" name="TextBox 4">
                        <a:extLst>
                          <a:ext uri="{FF2B5EF4-FFF2-40B4-BE49-F238E27FC236}">
                            <a16:creationId xmlns:a16="http://schemas.microsoft.com/office/drawing/2014/main" id="{DD8DAAB6-525A-19B6-D8A7-0F75206995FF}"/>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4</a:t>
                        </a:r>
                        <a:endParaRPr lang="en-GB" altLang="en-CH" b="1">
                          <a:latin typeface="Simplified Arabic" panose="020B0604020202020204" pitchFamily="34" charset="0"/>
                          <a:cs typeface="Simplified Arabic" panose="020B0604020202020204" pitchFamily="34" charset="0"/>
                        </a:endParaRPr>
                      </a:p>
                    </p:txBody>
                  </p:sp>
                </p:grpSp>
                <p:sp>
                  <p:nvSpPr>
                    <p:cNvPr id="112704" name="Oval 112703">
                      <a:extLst>
                        <a:ext uri="{FF2B5EF4-FFF2-40B4-BE49-F238E27FC236}">
                          <a16:creationId xmlns:a16="http://schemas.microsoft.com/office/drawing/2014/main" id="{AFFF3077-F841-103E-D08B-4D70321F92EC}"/>
                        </a:ext>
                      </a:extLst>
                    </p:cNvPr>
                    <p:cNvSpPr/>
                    <p:nvPr/>
                  </p:nvSpPr>
                  <p:spPr>
                    <a:xfrm rot="10800000">
                      <a:off x="2742061" y="6349695"/>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705" name="Straight Connector 112704">
                      <a:extLst>
                        <a:ext uri="{FF2B5EF4-FFF2-40B4-BE49-F238E27FC236}">
                          <a16:creationId xmlns:a16="http://schemas.microsoft.com/office/drawing/2014/main" id="{285FD32E-DAD8-D962-CE97-C1509869C01C}"/>
                        </a:ext>
                      </a:extLst>
                    </p:cNvPr>
                    <p:cNvCxnSpPr/>
                    <p:nvPr/>
                  </p:nvCxnSpPr>
                  <p:spPr>
                    <a:xfrm rot="10800000">
                      <a:off x="3217322" y="5574080"/>
                      <a:ext cx="0" cy="77561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6" name="Straight Connector 112705">
                      <a:extLst>
                        <a:ext uri="{FF2B5EF4-FFF2-40B4-BE49-F238E27FC236}">
                          <a16:creationId xmlns:a16="http://schemas.microsoft.com/office/drawing/2014/main" id="{B019F36C-CF28-1A76-148B-5E0A2DC197A2}"/>
                        </a:ext>
                      </a:extLst>
                    </p:cNvPr>
                    <p:cNvCxnSpPr>
                      <a:cxnSpLocks/>
                    </p:cNvCxnSpPr>
                    <p:nvPr/>
                  </p:nvCxnSpPr>
                  <p:spPr>
                    <a:xfrm rot="10800000" flipV="1">
                      <a:off x="2352838" y="7441931"/>
                      <a:ext cx="0" cy="189972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707" name="Straight Connector 112706">
                      <a:extLst>
                        <a:ext uri="{FF2B5EF4-FFF2-40B4-BE49-F238E27FC236}">
                          <a16:creationId xmlns:a16="http://schemas.microsoft.com/office/drawing/2014/main" id="{77793CD1-8F1D-295A-6617-983862A58F8B}"/>
                        </a:ext>
                      </a:extLst>
                    </p:cNvPr>
                    <p:cNvCxnSpPr>
                      <a:cxnSpLocks/>
                    </p:cNvCxnSpPr>
                    <p:nvPr/>
                  </p:nvCxnSpPr>
                  <p:spPr>
                    <a:xfrm rot="10800000" flipH="1">
                      <a:off x="2352838" y="7458931"/>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1" name="Group 156712">
                    <a:extLst>
                      <a:ext uri="{FF2B5EF4-FFF2-40B4-BE49-F238E27FC236}">
                        <a16:creationId xmlns:a16="http://schemas.microsoft.com/office/drawing/2014/main" id="{75BE4967-5CAB-9ECC-79EA-E6E645AB811B}"/>
                      </a:ext>
                    </a:extLst>
                  </p:cNvPr>
                  <p:cNvGrpSpPr>
                    <a:grpSpLocks/>
                  </p:cNvGrpSpPr>
                  <p:nvPr/>
                </p:nvGrpSpPr>
                <p:grpSpPr bwMode="auto">
                  <a:xfrm>
                    <a:off x="9413559" y="4780031"/>
                    <a:ext cx="2573850" cy="4555709"/>
                    <a:chOff x="2181819" y="4787317"/>
                    <a:chExt cx="2573850" cy="4555709"/>
                  </a:xfrm>
                </p:grpSpPr>
                <p:sp>
                  <p:nvSpPr>
                    <p:cNvPr id="109652" name="TextBox 4">
                      <a:extLst>
                        <a:ext uri="{FF2B5EF4-FFF2-40B4-BE49-F238E27FC236}">
                          <a16:creationId xmlns:a16="http://schemas.microsoft.com/office/drawing/2014/main" id="{4E25146A-FE3A-C93A-1513-64AC113AF9BC}"/>
                        </a:ext>
                      </a:extLst>
                    </p:cNvPr>
                    <p:cNvSpPr txBox="1">
                      <a:spLocks noChangeArrowheads="1"/>
                    </p:cNvSpPr>
                    <p:nvPr/>
                  </p:nvSpPr>
                  <p:spPr bwMode="auto">
                    <a:xfrm>
                      <a:off x="2442996" y="7638862"/>
                      <a:ext cx="2312673" cy="1659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a:solidFill>
                            <a:schemeClr val="accent1"/>
                          </a:solidFill>
                          <a:latin typeface="Simplified Arabic" panose="00000500000000000000" pitchFamily="2" charset="0"/>
                          <a:cs typeface="Simplified Arabic" panose="020B0604020202020204" pitchFamily="34" charset="0"/>
                        </a:rPr>
                        <a:t>المصادقة على خطة عمل تقييم المخاطر النقدية ودمجها في خطة عمل NS التشغيلية </a:t>
                      </a:r>
                      <a:endParaRPr lang="en-US" altLang="en-CH" sz="1600" b="1">
                        <a:solidFill>
                          <a:schemeClr val="accent1"/>
                        </a:solidFill>
                        <a:latin typeface="Simplified Arabic" panose="00000500000000000000" pitchFamily="2" charset="0"/>
                        <a:cs typeface="Simplified Arabic" panose="020B0604020202020204" pitchFamily="34" charset="0"/>
                      </a:endParaRPr>
                    </a:p>
                  </p:txBody>
                </p:sp>
                <p:grpSp>
                  <p:nvGrpSpPr>
                    <p:cNvPr id="109653" name="Group 156714">
                      <a:extLst>
                        <a:ext uri="{FF2B5EF4-FFF2-40B4-BE49-F238E27FC236}">
                          <a16:creationId xmlns:a16="http://schemas.microsoft.com/office/drawing/2014/main" id="{588A88F8-68D4-E381-6FBE-CDD96BAF1963}"/>
                        </a:ext>
                      </a:extLst>
                    </p:cNvPr>
                    <p:cNvGrpSpPr>
                      <a:grpSpLocks/>
                    </p:cNvGrpSpPr>
                    <p:nvPr/>
                  </p:nvGrpSpPr>
                  <p:grpSpPr bwMode="auto">
                    <a:xfrm>
                      <a:off x="2181819" y="4787317"/>
                      <a:ext cx="2008334" cy="793676"/>
                      <a:chOff x="451075" y="3960984"/>
                      <a:chExt cx="5313682" cy="2099919"/>
                    </a:xfrm>
                  </p:grpSpPr>
                  <p:grpSp>
                    <p:nvGrpSpPr>
                      <p:cNvPr id="109658" name="Group 156719">
                        <a:extLst>
                          <a:ext uri="{FF2B5EF4-FFF2-40B4-BE49-F238E27FC236}">
                            <a16:creationId xmlns:a16="http://schemas.microsoft.com/office/drawing/2014/main" id="{CF8E96B3-8F52-2313-86E6-67014DC47832}"/>
                          </a:ext>
                        </a:extLst>
                      </p:cNvPr>
                      <p:cNvGrpSpPr>
                        <a:grpSpLocks/>
                      </p:cNvGrpSpPr>
                      <p:nvPr/>
                    </p:nvGrpSpPr>
                    <p:grpSpPr bwMode="auto">
                      <a:xfrm>
                        <a:off x="451075" y="3960984"/>
                        <a:ext cx="5313682" cy="2099919"/>
                        <a:chOff x="1276304" y="4031027"/>
                        <a:chExt cx="7812151" cy="3087292"/>
                      </a:xfrm>
                    </p:grpSpPr>
                    <p:sp>
                      <p:nvSpPr>
                        <p:cNvPr id="112700" name="Arrow: Chevron 112699">
                          <a:extLst>
                            <a:ext uri="{FF2B5EF4-FFF2-40B4-BE49-F238E27FC236}">
                              <a16:creationId xmlns:a16="http://schemas.microsoft.com/office/drawing/2014/main" id="{250BEB96-59BE-F5C0-775E-69821526BBD2}"/>
                            </a:ext>
                          </a:extLst>
                        </p:cNvPr>
                        <p:cNvSpPr/>
                        <p:nvPr/>
                      </p:nvSpPr>
                      <p:spPr>
                        <a:xfrm>
                          <a:off x="1279396" y="4090926"/>
                          <a:ext cx="7809179"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701" name="Oval 112700">
                          <a:extLst>
                            <a:ext uri="{FF2B5EF4-FFF2-40B4-BE49-F238E27FC236}">
                              <a16:creationId xmlns:a16="http://schemas.microsoft.com/office/drawing/2014/main" id="{7F6CB7A6-B15D-E987-7B14-7E3D9A565BAE}"/>
                            </a:ext>
                          </a:extLst>
                        </p:cNvPr>
                        <p:cNvSpPr/>
                        <p:nvPr/>
                      </p:nvSpPr>
                      <p:spPr>
                        <a:xfrm>
                          <a:off x="3677932" y="4016531"/>
                          <a:ext cx="3083827"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59" name="TextBox 4">
                        <a:extLst>
                          <a:ext uri="{FF2B5EF4-FFF2-40B4-BE49-F238E27FC236}">
                            <a16:creationId xmlns:a16="http://schemas.microsoft.com/office/drawing/2014/main" id="{41E8232D-6FB9-8D01-ED78-F17C4F955B40}"/>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6</a:t>
                        </a:r>
                        <a:endParaRPr lang="en-GB" altLang="en-CH" b="1">
                          <a:latin typeface="Simplified Arabic" panose="020B0604020202020204" pitchFamily="34" charset="0"/>
                          <a:cs typeface="Simplified Arabic" panose="020B0604020202020204" pitchFamily="34" charset="0"/>
                        </a:endParaRPr>
                      </a:p>
                    </p:txBody>
                  </p:sp>
                </p:grpSp>
                <p:sp>
                  <p:nvSpPr>
                    <p:cNvPr id="112694" name="Oval 112693">
                      <a:extLst>
                        <a:ext uri="{FF2B5EF4-FFF2-40B4-BE49-F238E27FC236}">
                          <a16:creationId xmlns:a16="http://schemas.microsoft.com/office/drawing/2014/main" id="{14BF4AD9-EFE6-785B-4E74-C7D17376170F}"/>
                        </a:ext>
                      </a:extLst>
                    </p:cNvPr>
                    <p:cNvSpPr/>
                    <p:nvPr/>
                  </p:nvSpPr>
                  <p:spPr>
                    <a:xfrm rot="10800000">
                      <a:off x="2743914" y="6349696"/>
                      <a:ext cx="948475" cy="949862"/>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695" name="Straight Connector 112694">
                      <a:extLst>
                        <a:ext uri="{FF2B5EF4-FFF2-40B4-BE49-F238E27FC236}">
                          <a16:creationId xmlns:a16="http://schemas.microsoft.com/office/drawing/2014/main" id="{33E7C3FB-EAFC-AD2A-F12F-5A3FCF89DA5E}"/>
                        </a:ext>
                      </a:extLst>
                    </p:cNvPr>
                    <p:cNvCxnSpPr/>
                    <p:nvPr/>
                  </p:nvCxnSpPr>
                  <p:spPr>
                    <a:xfrm rot="10800000">
                      <a:off x="3219176" y="5574080"/>
                      <a:ext cx="0" cy="775616"/>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6" name="Straight Connector 112695">
                      <a:extLst>
                        <a:ext uri="{FF2B5EF4-FFF2-40B4-BE49-F238E27FC236}">
                          <a16:creationId xmlns:a16="http://schemas.microsoft.com/office/drawing/2014/main" id="{CC94DE45-AB11-388C-4721-6131BC060AA3}"/>
                        </a:ext>
                      </a:extLst>
                    </p:cNvPr>
                    <p:cNvCxnSpPr>
                      <a:cxnSpLocks/>
                    </p:cNvCxnSpPr>
                    <p:nvPr/>
                  </p:nvCxnSpPr>
                  <p:spPr>
                    <a:xfrm rot="10800000" flipV="1">
                      <a:off x="2356741" y="7441931"/>
                      <a:ext cx="0" cy="18976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97" name="Straight Connector 112696">
                      <a:extLst>
                        <a:ext uri="{FF2B5EF4-FFF2-40B4-BE49-F238E27FC236}">
                          <a16:creationId xmlns:a16="http://schemas.microsoft.com/office/drawing/2014/main" id="{C3BDC7D4-2028-DE1C-A803-CE31B1144778}"/>
                        </a:ext>
                      </a:extLst>
                    </p:cNvPr>
                    <p:cNvCxnSpPr>
                      <a:cxnSpLocks/>
                    </p:cNvCxnSpPr>
                    <p:nvPr/>
                  </p:nvCxnSpPr>
                  <p:spPr>
                    <a:xfrm rot="10800000" flipH="1">
                      <a:off x="2356741" y="7458931"/>
                      <a:ext cx="1722822"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2" name="Group 156723">
                    <a:extLst>
                      <a:ext uri="{FF2B5EF4-FFF2-40B4-BE49-F238E27FC236}">
                        <a16:creationId xmlns:a16="http://schemas.microsoft.com/office/drawing/2014/main" id="{A81DB62A-B3E9-D673-6EA5-E0498D67370A}"/>
                      </a:ext>
                    </a:extLst>
                  </p:cNvPr>
                  <p:cNvGrpSpPr>
                    <a:grpSpLocks/>
                  </p:cNvGrpSpPr>
                  <p:nvPr/>
                </p:nvGrpSpPr>
                <p:grpSpPr bwMode="auto">
                  <a:xfrm>
                    <a:off x="7608046" y="998655"/>
                    <a:ext cx="2447486" cy="4575052"/>
                    <a:chOff x="4045624" y="2298645"/>
                    <a:chExt cx="6475596" cy="12104743"/>
                  </a:xfrm>
                </p:grpSpPr>
                <p:sp>
                  <p:nvSpPr>
                    <p:cNvPr id="109640" name="TextBox 4">
                      <a:extLst>
                        <a:ext uri="{FF2B5EF4-FFF2-40B4-BE49-F238E27FC236}">
                          <a16:creationId xmlns:a16="http://schemas.microsoft.com/office/drawing/2014/main" id="{932CD308-3CCF-5E3F-63F1-C3C773F81E6E}"/>
                        </a:ext>
                      </a:extLst>
                    </p:cNvPr>
                    <p:cNvSpPr txBox="1">
                      <a:spLocks noChangeArrowheads="1"/>
                    </p:cNvSpPr>
                    <p:nvPr/>
                  </p:nvSpPr>
                  <p:spPr bwMode="auto">
                    <a:xfrm>
                      <a:off x="4701716" y="2834248"/>
                      <a:ext cx="5819504" cy="3815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dirty="0">
                          <a:solidFill>
                            <a:schemeClr val="accent1"/>
                          </a:solidFill>
                          <a:latin typeface="Simplified Arabic" panose="00000500000000000000" pitchFamily="2" charset="0"/>
                          <a:cs typeface="Simplified Arabic" panose="020B0604020202020204" pitchFamily="34" charset="0"/>
                        </a:rPr>
                        <a:t>تطوير خطة عمل الاستعداد لـ CVA</a:t>
                      </a:r>
                      <a:endParaRPr lang="en-US" altLang="en-CH" sz="1600" b="1" dirty="0">
                        <a:solidFill>
                          <a:schemeClr val="accent1"/>
                        </a:solidFill>
                        <a:latin typeface="Simplified Arabic" panose="00000500000000000000" pitchFamily="2" charset="0"/>
                        <a:cs typeface="Simplified Arabic" panose="020B0604020202020204" pitchFamily="34" charset="0"/>
                      </a:endParaRPr>
                    </a:p>
                  </p:txBody>
                </p:sp>
                <p:grpSp>
                  <p:nvGrpSpPr>
                    <p:cNvPr id="109641" name="Group 156725">
                      <a:extLst>
                        <a:ext uri="{FF2B5EF4-FFF2-40B4-BE49-F238E27FC236}">
                          <a16:creationId xmlns:a16="http://schemas.microsoft.com/office/drawing/2014/main" id="{10B87B12-AC1D-7ACB-BA65-F42632152E76}"/>
                        </a:ext>
                      </a:extLst>
                    </p:cNvPr>
                    <p:cNvGrpSpPr>
                      <a:grpSpLocks/>
                    </p:cNvGrpSpPr>
                    <p:nvPr/>
                  </p:nvGrpSpPr>
                  <p:grpSpPr bwMode="auto">
                    <a:xfrm>
                      <a:off x="4045624" y="2298645"/>
                      <a:ext cx="5313682" cy="12104743"/>
                      <a:chOff x="740991" y="-1816155"/>
                      <a:chExt cx="5313682" cy="12104743"/>
                    </a:xfrm>
                  </p:grpSpPr>
                  <p:grpSp>
                    <p:nvGrpSpPr>
                      <p:cNvPr id="109642" name="Group 156726">
                        <a:extLst>
                          <a:ext uri="{FF2B5EF4-FFF2-40B4-BE49-F238E27FC236}">
                            <a16:creationId xmlns:a16="http://schemas.microsoft.com/office/drawing/2014/main" id="{56E3E05F-2D4C-1857-1022-0FCBF34230FE}"/>
                          </a:ext>
                        </a:extLst>
                      </p:cNvPr>
                      <p:cNvGrpSpPr>
                        <a:grpSpLocks/>
                      </p:cNvGrpSpPr>
                      <p:nvPr/>
                    </p:nvGrpSpPr>
                    <p:grpSpPr bwMode="auto">
                      <a:xfrm>
                        <a:off x="740991" y="8188669"/>
                        <a:ext cx="5313682" cy="2099919"/>
                        <a:chOff x="451075" y="3960984"/>
                        <a:chExt cx="5313682" cy="2099919"/>
                      </a:xfrm>
                    </p:grpSpPr>
                    <p:grpSp>
                      <p:nvGrpSpPr>
                        <p:cNvPr id="109648" name="Group 156732">
                          <a:extLst>
                            <a:ext uri="{FF2B5EF4-FFF2-40B4-BE49-F238E27FC236}">
                              <a16:creationId xmlns:a16="http://schemas.microsoft.com/office/drawing/2014/main" id="{46231634-DFB3-7A99-CA18-68E40026142F}"/>
                            </a:ext>
                          </a:extLst>
                        </p:cNvPr>
                        <p:cNvGrpSpPr>
                          <a:grpSpLocks/>
                        </p:cNvGrpSpPr>
                        <p:nvPr/>
                      </p:nvGrpSpPr>
                      <p:grpSpPr bwMode="auto">
                        <a:xfrm>
                          <a:off x="451075" y="3960984"/>
                          <a:ext cx="5313682" cy="2099919"/>
                          <a:chOff x="1276304" y="4031027"/>
                          <a:chExt cx="7812151" cy="3087292"/>
                        </a:xfrm>
                      </p:grpSpPr>
                      <p:sp>
                        <p:nvSpPr>
                          <p:cNvPr id="112690" name="Arrow: Chevron 112689">
                            <a:extLst>
                              <a:ext uri="{FF2B5EF4-FFF2-40B4-BE49-F238E27FC236}">
                                <a16:creationId xmlns:a16="http://schemas.microsoft.com/office/drawing/2014/main" id="{EEA51717-1176-B321-DF1F-CCDEF7CEFFBA}"/>
                              </a:ext>
                            </a:extLst>
                          </p:cNvPr>
                          <p:cNvSpPr/>
                          <p:nvPr/>
                        </p:nvSpPr>
                        <p:spPr>
                          <a:xfrm>
                            <a:off x="1274341" y="4090921"/>
                            <a:ext cx="7817145"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dirty="0">
                              <a:solidFill>
                                <a:schemeClr val="tx1"/>
                              </a:solidFill>
                            </a:endParaRPr>
                          </a:p>
                        </p:txBody>
                      </p:sp>
                      <p:sp>
                        <p:nvSpPr>
                          <p:cNvPr id="112691" name="Oval 112690">
                            <a:extLst>
                              <a:ext uri="{FF2B5EF4-FFF2-40B4-BE49-F238E27FC236}">
                                <a16:creationId xmlns:a16="http://schemas.microsoft.com/office/drawing/2014/main" id="{0462720E-4F8E-D76F-E0EF-3C88269CDB01}"/>
                              </a:ext>
                            </a:extLst>
                          </p:cNvPr>
                          <p:cNvSpPr/>
                          <p:nvPr/>
                        </p:nvSpPr>
                        <p:spPr>
                          <a:xfrm>
                            <a:off x="3672876" y="4016526"/>
                            <a:ext cx="3091796" cy="3099700"/>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49" name="TextBox 4">
                          <a:extLst>
                            <a:ext uri="{FF2B5EF4-FFF2-40B4-BE49-F238E27FC236}">
                              <a16:creationId xmlns:a16="http://schemas.microsoft.com/office/drawing/2014/main" id="{C64A059E-49E1-4673-85CB-DF554A3FDCB8}"/>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5</a:t>
                          </a:r>
                          <a:endParaRPr lang="en-GB" altLang="en-CH" b="1">
                            <a:latin typeface="Simplified Arabic" panose="020B0604020202020204" pitchFamily="34" charset="0"/>
                            <a:cs typeface="Simplified Arabic" panose="020B0604020202020204" pitchFamily="34" charset="0"/>
                          </a:endParaRPr>
                        </a:p>
                      </p:txBody>
                    </p:sp>
                  </p:grpSp>
                  <p:sp>
                    <p:nvSpPr>
                      <p:cNvPr id="112683" name="Oval 112682">
                        <a:extLst>
                          <a:ext uri="{FF2B5EF4-FFF2-40B4-BE49-F238E27FC236}">
                            <a16:creationId xmlns:a16="http://schemas.microsoft.com/office/drawing/2014/main" id="{563A2D6F-D560-78E2-6D39-3D50DFF59621}"/>
                          </a:ext>
                        </a:extLst>
                      </p:cNvPr>
                      <p:cNvSpPr/>
                      <p:nvPr/>
                    </p:nvSpPr>
                    <p:spPr>
                      <a:xfrm>
                        <a:off x="2181392" y="3624756"/>
                        <a:ext cx="2514907"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684" name="Straight Connector 112683">
                        <a:extLst>
                          <a:ext uri="{FF2B5EF4-FFF2-40B4-BE49-F238E27FC236}">
                            <a16:creationId xmlns:a16="http://schemas.microsoft.com/office/drawing/2014/main" id="{9CEDC8EF-1A38-E99E-393E-C52F91D61F6E}"/>
                          </a:ext>
                        </a:extLst>
                      </p:cNvPr>
                      <p:cNvCxnSpPr/>
                      <p:nvPr/>
                    </p:nvCxnSpPr>
                    <p:spPr>
                      <a:xfrm>
                        <a:off x="3438845" y="613791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45" name="Group 156729">
                        <a:extLst>
                          <a:ext uri="{FF2B5EF4-FFF2-40B4-BE49-F238E27FC236}">
                            <a16:creationId xmlns:a16="http://schemas.microsoft.com/office/drawing/2014/main" id="{248F34DF-0F2C-B20C-4C4E-2C4F72801C58}"/>
                          </a:ext>
                        </a:extLst>
                      </p:cNvPr>
                      <p:cNvGrpSpPr>
                        <a:grpSpLocks/>
                      </p:cNvGrpSpPr>
                      <p:nvPr/>
                    </p:nvGrpSpPr>
                    <p:grpSpPr bwMode="auto">
                      <a:xfrm>
                        <a:off x="1155231" y="-1816155"/>
                        <a:ext cx="4561907" cy="5018097"/>
                        <a:chOff x="1532028" y="-2283790"/>
                        <a:chExt cx="4561907" cy="5018097"/>
                      </a:xfrm>
                    </p:grpSpPr>
                    <p:cxnSp>
                      <p:nvCxnSpPr>
                        <p:cNvPr id="112686" name="Straight Connector 112685">
                          <a:extLst>
                            <a:ext uri="{FF2B5EF4-FFF2-40B4-BE49-F238E27FC236}">
                              <a16:creationId xmlns:a16="http://schemas.microsoft.com/office/drawing/2014/main" id="{25A1F68B-7A57-5643-64FD-2F760FF46A98}"/>
                            </a:ext>
                          </a:extLst>
                        </p:cNvPr>
                        <p:cNvCxnSpPr>
                          <a:cxnSpLocks/>
                        </p:cNvCxnSpPr>
                        <p:nvPr/>
                      </p:nvCxnSpPr>
                      <p:spPr>
                        <a:xfrm flipV="1">
                          <a:off x="1522960" y="-2285249"/>
                          <a:ext cx="0" cy="502070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87" name="Straight Connector 112686">
                          <a:extLst>
                            <a:ext uri="{FF2B5EF4-FFF2-40B4-BE49-F238E27FC236}">
                              <a16:creationId xmlns:a16="http://schemas.microsoft.com/office/drawing/2014/main" id="{C7F92B71-D6C7-2C61-3365-404BD5D131C8}"/>
                            </a:ext>
                          </a:extLst>
                        </p:cNvPr>
                        <p:cNvCxnSpPr>
                          <a:cxnSpLocks/>
                        </p:cNvCxnSpPr>
                        <p:nvPr/>
                      </p:nvCxnSpPr>
                      <p:spPr>
                        <a:xfrm flipH="1">
                          <a:off x="1522960" y="2735451"/>
                          <a:ext cx="4579948"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3" name="Group 156736">
                    <a:extLst>
                      <a:ext uri="{FF2B5EF4-FFF2-40B4-BE49-F238E27FC236}">
                        <a16:creationId xmlns:a16="http://schemas.microsoft.com/office/drawing/2014/main" id="{9BE90B3C-FD66-3F50-1BA5-8C647CF1E0A5}"/>
                      </a:ext>
                    </a:extLst>
                  </p:cNvPr>
                  <p:cNvGrpSpPr>
                    <a:grpSpLocks/>
                  </p:cNvGrpSpPr>
                  <p:nvPr/>
                </p:nvGrpSpPr>
                <p:grpSpPr bwMode="auto">
                  <a:xfrm>
                    <a:off x="11212477" y="1005941"/>
                    <a:ext cx="2664079" cy="4575052"/>
                    <a:chOff x="4045624" y="2298645"/>
                    <a:chExt cx="7048662" cy="12104743"/>
                  </a:xfrm>
                </p:grpSpPr>
                <p:sp>
                  <p:nvSpPr>
                    <p:cNvPr id="109628" name="TextBox 4">
                      <a:extLst>
                        <a:ext uri="{FF2B5EF4-FFF2-40B4-BE49-F238E27FC236}">
                          <a16:creationId xmlns:a16="http://schemas.microsoft.com/office/drawing/2014/main" id="{A8F86131-CD3C-A826-0FE5-CA5ABB40BD4D}"/>
                        </a:ext>
                      </a:extLst>
                    </p:cNvPr>
                    <p:cNvSpPr txBox="1">
                      <a:spLocks noChangeArrowheads="1"/>
                    </p:cNvSpPr>
                    <p:nvPr/>
                  </p:nvSpPr>
                  <p:spPr bwMode="auto">
                    <a:xfrm>
                      <a:off x="4447550" y="3871226"/>
                      <a:ext cx="6646736" cy="1199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a:solidFill>
                            <a:schemeClr val="accent1"/>
                          </a:solidFill>
                          <a:latin typeface="Simplified Arabic" panose="00000500000000000000" pitchFamily="2" charset="0"/>
                          <a:cs typeface="Simplified Arabic" panose="020B0604020202020204" pitchFamily="34" charset="0"/>
                        </a:rPr>
                        <a:t>التنفيذ</a:t>
                      </a:r>
                      <a:endParaRPr lang="en-US" altLang="en-CH" sz="1600" b="1">
                        <a:solidFill>
                          <a:schemeClr val="accent1"/>
                        </a:solidFill>
                        <a:latin typeface="Simplified Arabic" panose="00000500000000000000" pitchFamily="2" charset="0"/>
                        <a:cs typeface="Simplified Arabic" panose="020B0604020202020204" pitchFamily="34" charset="0"/>
                      </a:endParaRPr>
                    </a:p>
                  </p:txBody>
                </p:sp>
                <p:grpSp>
                  <p:nvGrpSpPr>
                    <p:cNvPr id="109629" name="Group 156738">
                      <a:extLst>
                        <a:ext uri="{FF2B5EF4-FFF2-40B4-BE49-F238E27FC236}">
                          <a16:creationId xmlns:a16="http://schemas.microsoft.com/office/drawing/2014/main" id="{851B2213-3020-E299-2427-E998B786C233}"/>
                        </a:ext>
                      </a:extLst>
                    </p:cNvPr>
                    <p:cNvGrpSpPr>
                      <a:grpSpLocks/>
                    </p:cNvGrpSpPr>
                    <p:nvPr/>
                  </p:nvGrpSpPr>
                  <p:grpSpPr bwMode="auto">
                    <a:xfrm>
                      <a:off x="4045624" y="2298645"/>
                      <a:ext cx="5313682" cy="12104743"/>
                      <a:chOff x="740991" y="-1816155"/>
                      <a:chExt cx="5313682" cy="12104743"/>
                    </a:xfrm>
                  </p:grpSpPr>
                  <p:grpSp>
                    <p:nvGrpSpPr>
                      <p:cNvPr id="109630" name="Group 156739">
                        <a:extLst>
                          <a:ext uri="{FF2B5EF4-FFF2-40B4-BE49-F238E27FC236}">
                            <a16:creationId xmlns:a16="http://schemas.microsoft.com/office/drawing/2014/main" id="{29877865-5F5F-F48F-C8F2-0656A04BDD42}"/>
                          </a:ext>
                        </a:extLst>
                      </p:cNvPr>
                      <p:cNvGrpSpPr>
                        <a:grpSpLocks/>
                      </p:cNvGrpSpPr>
                      <p:nvPr/>
                    </p:nvGrpSpPr>
                    <p:grpSpPr bwMode="auto">
                      <a:xfrm>
                        <a:off x="740991" y="8188669"/>
                        <a:ext cx="5313682" cy="2099919"/>
                        <a:chOff x="451075" y="3960984"/>
                        <a:chExt cx="5313682" cy="2099919"/>
                      </a:xfrm>
                    </p:grpSpPr>
                    <p:grpSp>
                      <p:nvGrpSpPr>
                        <p:cNvPr id="109636" name="Group 156745">
                          <a:extLst>
                            <a:ext uri="{FF2B5EF4-FFF2-40B4-BE49-F238E27FC236}">
                              <a16:creationId xmlns:a16="http://schemas.microsoft.com/office/drawing/2014/main" id="{D2D3230B-F881-E0C0-6D12-97FF61A3ED13}"/>
                            </a:ext>
                          </a:extLst>
                        </p:cNvPr>
                        <p:cNvGrpSpPr>
                          <a:grpSpLocks/>
                        </p:cNvGrpSpPr>
                        <p:nvPr/>
                      </p:nvGrpSpPr>
                      <p:grpSpPr bwMode="auto">
                        <a:xfrm>
                          <a:off x="451075" y="3960984"/>
                          <a:ext cx="5313682" cy="2099919"/>
                          <a:chOff x="1276304" y="4031027"/>
                          <a:chExt cx="7812151" cy="3087292"/>
                        </a:xfrm>
                      </p:grpSpPr>
                      <p:sp>
                        <p:nvSpPr>
                          <p:cNvPr id="112678" name="Arrow: Chevron 112677">
                            <a:extLst>
                              <a:ext uri="{FF2B5EF4-FFF2-40B4-BE49-F238E27FC236}">
                                <a16:creationId xmlns:a16="http://schemas.microsoft.com/office/drawing/2014/main" id="{3C7F57E8-3AC7-A2F5-CCC5-510AFCED34A1}"/>
                              </a:ext>
                            </a:extLst>
                          </p:cNvPr>
                          <p:cNvSpPr/>
                          <p:nvPr/>
                        </p:nvSpPr>
                        <p:spPr>
                          <a:xfrm>
                            <a:off x="1278232" y="4087375"/>
                            <a:ext cx="7809174" cy="2909583"/>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679" name="Oval 112678">
                            <a:extLst>
                              <a:ext uri="{FF2B5EF4-FFF2-40B4-BE49-F238E27FC236}">
                                <a16:creationId xmlns:a16="http://schemas.microsoft.com/office/drawing/2014/main" id="{046D0ABE-5AA4-452F-D0BA-3B2DE3A1AD7A}"/>
                              </a:ext>
                            </a:extLst>
                          </p:cNvPr>
                          <p:cNvSpPr/>
                          <p:nvPr/>
                        </p:nvSpPr>
                        <p:spPr>
                          <a:xfrm>
                            <a:off x="3668795" y="4012985"/>
                            <a:ext cx="3091796" cy="3091431"/>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37" name="TextBox 4">
                          <a:extLst>
                            <a:ext uri="{FF2B5EF4-FFF2-40B4-BE49-F238E27FC236}">
                              <a16:creationId xmlns:a16="http://schemas.microsoft.com/office/drawing/2014/main" id="{9D60B63C-0211-108A-C3E9-30C4C28DB16D}"/>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7</a:t>
                          </a:r>
                          <a:endParaRPr lang="en-GB" altLang="en-CH" b="1">
                            <a:latin typeface="Simplified Arabic" panose="020B0604020202020204" pitchFamily="34" charset="0"/>
                            <a:cs typeface="Simplified Arabic" panose="020B0604020202020204" pitchFamily="34" charset="0"/>
                          </a:endParaRPr>
                        </a:p>
                      </p:txBody>
                    </p:sp>
                  </p:grpSp>
                  <p:sp>
                    <p:nvSpPr>
                      <p:cNvPr id="112671" name="Oval 112670">
                        <a:extLst>
                          <a:ext uri="{FF2B5EF4-FFF2-40B4-BE49-F238E27FC236}">
                            <a16:creationId xmlns:a16="http://schemas.microsoft.com/office/drawing/2014/main" id="{2896013A-7D94-5C7D-5613-CE333B79686E}"/>
                          </a:ext>
                        </a:extLst>
                      </p:cNvPr>
                      <p:cNvSpPr/>
                      <p:nvPr/>
                    </p:nvSpPr>
                    <p:spPr>
                      <a:xfrm>
                        <a:off x="2184038" y="3616724"/>
                        <a:ext cx="2509489" cy="25131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672" name="Straight Connector 112671">
                        <a:extLst>
                          <a:ext uri="{FF2B5EF4-FFF2-40B4-BE49-F238E27FC236}">
                            <a16:creationId xmlns:a16="http://schemas.microsoft.com/office/drawing/2014/main" id="{954E0719-6F20-3A43-35A0-973A0EA92DA1}"/>
                          </a:ext>
                        </a:extLst>
                      </p:cNvPr>
                      <p:cNvCxnSpPr/>
                      <p:nvPr/>
                    </p:nvCxnSpPr>
                    <p:spPr>
                      <a:xfrm>
                        <a:off x="3436073" y="6129887"/>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33" name="Group 156742">
                        <a:extLst>
                          <a:ext uri="{FF2B5EF4-FFF2-40B4-BE49-F238E27FC236}">
                            <a16:creationId xmlns:a16="http://schemas.microsoft.com/office/drawing/2014/main" id="{ED10EFAA-9CC1-1F9D-560E-8003E518220F}"/>
                          </a:ext>
                        </a:extLst>
                      </p:cNvPr>
                      <p:cNvGrpSpPr>
                        <a:grpSpLocks/>
                      </p:cNvGrpSpPr>
                      <p:nvPr/>
                    </p:nvGrpSpPr>
                    <p:grpSpPr bwMode="auto">
                      <a:xfrm>
                        <a:off x="1155231" y="-1816155"/>
                        <a:ext cx="4561907" cy="5018097"/>
                        <a:chOff x="1532028" y="-2283790"/>
                        <a:chExt cx="4561907" cy="5018097"/>
                      </a:xfrm>
                    </p:grpSpPr>
                    <p:cxnSp>
                      <p:nvCxnSpPr>
                        <p:cNvPr id="112674" name="Straight Connector 112673">
                          <a:extLst>
                            <a:ext uri="{FF2B5EF4-FFF2-40B4-BE49-F238E27FC236}">
                              <a16:creationId xmlns:a16="http://schemas.microsoft.com/office/drawing/2014/main" id="{73371A16-FADE-4B0D-969D-7B83717ADF5E}"/>
                            </a:ext>
                          </a:extLst>
                        </p:cNvPr>
                        <p:cNvCxnSpPr>
                          <a:cxnSpLocks/>
                        </p:cNvCxnSpPr>
                        <p:nvPr/>
                      </p:nvCxnSpPr>
                      <p:spPr>
                        <a:xfrm flipV="1">
                          <a:off x="1531024" y="-2293281"/>
                          <a:ext cx="0" cy="5037565"/>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75" name="Straight Connector 112674">
                          <a:extLst>
                            <a:ext uri="{FF2B5EF4-FFF2-40B4-BE49-F238E27FC236}">
                              <a16:creationId xmlns:a16="http://schemas.microsoft.com/office/drawing/2014/main" id="{4F495C9F-1ADB-B579-7599-81C99801C955}"/>
                            </a:ext>
                          </a:extLst>
                        </p:cNvPr>
                        <p:cNvCxnSpPr>
                          <a:cxnSpLocks/>
                        </p:cNvCxnSpPr>
                        <p:nvPr/>
                      </p:nvCxnSpPr>
                      <p:spPr>
                        <a:xfrm flipH="1">
                          <a:off x="1531024" y="2744284"/>
                          <a:ext cx="4563689"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nvGrpSpPr>
                  <p:cNvPr id="109604" name="Group 156749">
                    <a:extLst>
                      <a:ext uri="{FF2B5EF4-FFF2-40B4-BE49-F238E27FC236}">
                        <a16:creationId xmlns:a16="http://schemas.microsoft.com/office/drawing/2014/main" id="{E4D9552D-DC20-17D0-9B1A-EC17E8987C3C}"/>
                      </a:ext>
                    </a:extLst>
                  </p:cNvPr>
                  <p:cNvGrpSpPr>
                    <a:grpSpLocks/>
                  </p:cNvGrpSpPr>
                  <p:nvPr/>
                </p:nvGrpSpPr>
                <p:grpSpPr bwMode="auto">
                  <a:xfrm>
                    <a:off x="13017878" y="4799174"/>
                    <a:ext cx="2248022" cy="4558464"/>
                    <a:chOff x="2181819" y="4787317"/>
                    <a:chExt cx="2248022" cy="4558464"/>
                  </a:xfrm>
                </p:grpSpPr>
                <p:sp>
                  <p:nvSpPr>
                    <p:cNvPr id="109618" name="TextBox 4">
                      <a:extLst>
                        <a:ext uri="{FF2B5EF4-FFF2-40B4-BE49-F238E27FC236}">
                          <a16:creationId xmlns:a16="http://schemas.microsoft.com/office/drawing/2014/main" id="{5CE6F7CA-2330-1CAF-0191-D9529354B688}"/>
                        </a:ext>
                      </a:extLst>
                    </p:cNvPr>
                    <p:cNvSpPr txBox="1">
                      <a:spLocks noChangeArrowheads="1"/>
                    </p:cNvSpPr>
                    <p:nvPr/>
                  </p:nvSpPr>
                  <p:spPr bwMode="auto">
                    <a:xfrm>
                      <a:off x="2502822" y="7710745"/>
                      <a:ext cx="1927019" cy="13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a:solidFill>
                            <a:schemeClr val="accent1"/>
                          </a:solidFill>
                          <a:latin typeface="Simplified Arabic" panose="00000500000000000000" pitchFamily="2" charset="0"/>
                          <a:cs typeface="Simplified Arabic" panose="020B0604020202020204" pitchFamily="34" charset="0"/>
                        </a:rPr>
                        <a:t>المراجعة النصفية وتعديلات خطة العمل</a:t>
                      </a:r>
                      <a:endParaRPr lang="en-US" altLang="en-CH" sz="1600" b="1">
                        <a:solidFill>
                          <a:schemeClr val="accent1"/>
                        </a:solidFill>
                        <a:latin typeface="Simplified Arabic" panose="00000500000000000000" pitchFamily="2" charset="0"/>
                        <a:cs typeface="Simplified Arabic" panose="020B0604020202020204" pitchFamily="34" charset="0"/>
                      </a:endParaRPr>
                    </a:p>
                  </p:txBody>
                </p:sp>
                <p:grpSp>
                  <p:nvGrpSpPr>
                    <p:cNvPr id="109619" name="Group 156751">
                      <a:extLst>
                        <a:ext uri="{FF2B5EF4-FFF2-40B4-BE49-F238E27FC236}">
                          <a16:creationId xmlns:a16="http://schemas.microsoft.com/office/drawing/2014/main" id="{129FFD88-38A6-A0C9-236C-3E4726AC1668}"/>
                        </a:ext>
                      </a:extLst>
                    </p:cNvPr>
                    <p:cNvGrpSpPr>
                      <a:grpSpLocks/>
                    </p:cNvGrpSpPr>
                    <p:nvPr/>
                  </p:nvGrpSpPr>
                  <p:grpSpPr bwMode="auto">
                    <a:xfrm>
                      <a:off x="2181819" y="4787317"/>
                      <a:ext cx="2008334" cy="793676"/>
                      <a:chOff x="451075" y="3960984"/>
                      <a:chExt cx="5313682" cy="2099919"/>
                    </a:xfrm>
                  </p:grpSpPr>
                  <p:grpSp>
                    <p:nvGrpSpPr>
                      <p:cNvPr id="109624" name="Group 156756">
                        <a:extLst>
                          <a:ext uri="{FF2B5EF4-FFF2-40B4-BE49-F238E27FC236}">
                            <a16:creationId xmlns:a16="http://schemas.microsoft.com/office/drawing/2014/main" id="{C33BAD78-0B1A-659E-C7E0-AF5BC8E722EA}"/>
                          </a:ext>
                        </a:extLst>
                      </p:cNvPr>
                      <p:cNvGrpSpPr>
                        <a:grpSpLocks/>
                      </p:cNvGrpSpPr>
                      <p:nvPr/>
                    </p:nvGrpSpPr>
                    <p:grpSpPr bwMode="auto">
                      <a:xfrm>
                        <a:off x="451075" y="3960984"/>
                        <a:ext cx="5313682" cy="2099919"/>
                        <a:chOff x="1276304" y="4031027"/>
                        <a:chExt cx="7812151" cy="3087292"/>
                      </a:xfrm>
                    </p:grpSpPr>
                    <p:sp>
                      <p:nvSpPr>
                        <p:cNvPr id="112666" name="Arrow: Chevron 112665">
                          <a:extLst>
                            <a:ext uri="{FF2B5EF4-FFF2-40B4-BE49-F238E27FC236}">
                              <a16:creationId xmlns:a16="http://schemas.microsoft.com/office/drawing/2014/main" id="{57CC197E-9A58-9CDC-FA69-9B86682D1196}"/>
                            </a:ext>
                          </a:extLst>
                        </p:cNvPr>
                        <p:cNvSpPr/>
                        <p:nvPr/>
                      </p:nvSpPr>
                      <p:spPr>
                        <a:xfrm>
                          <a:off x="1275757" y="4090848"/>
                          <a:ext cx="7825111" cy="2917846"/>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667" name="Oval 112666">
                          <a:extLst>
                            <a:ext uri="{FF2B5EF4-FFF2-40B4-BE49-F238E27FC236}">
                              <a16:creationId xmlns:a16="http://schemas.microsoft.com/office/drawing/2014/main" id="{211EFE72-BC02-00BC-A7F2-619795964464}"/>
                            </a:ext>
                          </a:extLst>
                        </p:cNvPr>
                        <p:cNvSpPr/>
                        <p:nvPr/>
                      </p:nvSpPr>
                      <p:spPr>
                        <a:xfrm>
                          <a:off x="3674286" y="4016458"/>
                          <a:ext cx="3091796" cy="3099689"/>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25" name="TextBox 4">
                        <a:extLst>
                          <a:ext uri="{FF2B5EF4-FFF2-40B4-BE49-F238E27FC236}">
                            <a16:creationId xmlns:a16="http://schemas.microsoft.com/office/drawing/2014/main" id="{09307466-FEB7-9993-9435-2196C5FA111A}"/>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8</a:t>
                        </a:r>
                        <a:endParaRPr lang="en-GB" altLang="en-CH" b="1">
                          <a:latin typeface="Simplified Arabic" panose="020B0604020202020204" pitchFamily="34" charset="0"/>
                          <a:cs typeface="Simplified Arabic" panose="020B0604020202020204" pitchFamily="34" charset="0"/>
                        </a:endParaRPr>
                      </a:p>
                    </p:txBody>
                  </p:sp>
                </p:grpSp>
                <p:sp>
                  <p:nvSpPr>
                    <p:cNvPr id="112660" name="Oval 112659">
                      <a:extLst>
                        <a:ext uri="{FF2B5EF4-FFF2-40B4-BE49-F238E27FC236}">
                          <a16:creationId xmlns:a16="http://schemas.microsoft.com/office/drawing/2014/main" id="{B7C7CFF9-31A6-AE65-C714-9948763AD65B}"/>
                        </a:ext>
                      </a:extLst>
                    </p:cNvPr>
                    <p:cNvSpPr/>
                    <p:nvPr/>
                  </p:nvSpPr>
                  <p:spPr>
                    <a:xfrm rot="10800000">
                      <a:off x="2742978" y="6353925"/>
                      <a:ext cx="950523" cy="949863"/>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661" name="Straight Connector 112660">
                      <a:extLst>
                        <a:ext uri="{FF2B5EF4-FFF2-40B4-BE49-F238E27FC236}">
                          <a16:creationId xmlns:a16="http://schemas.microsoft.com/office/drawing/2014/main" id="{1CEF6F69-01EB-0CE5-A305-4FDFEDB8589D}"/>
                        </a:ext>
                      </a:extLst>
                    </p:cNvPr>
                    <p:cNvCxnSpPr/>
                    <p:nvPr/>
                  </p:nvCxnSpPr>
                  <p:spPr>
                    <a:xfrm rot="10800000">
                      <a:off x="3218240" y="5578311"/>
                      <a:ext cx="0" cy="775614"/>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2" name="Straight Connector 112661">
                      <a:extLst>
                        <a:ext uri="{FF2B5EF4-FFF2-40B4-BE49-F238E27FC236}">
                          <a16:creationId xmlns:a16="http://schemas.microsoft.com/office/drawing/2014/main" id="{F4F7AA87-9257-D096-D7E4-A8A6E47F199B}"/>
                        </a:ext>
                      </a:extLst>
                    </p:cNvPr>
                    <p:cNvCxnSpPr>
                      <a:cxnSpLocks/>
                    </p:cNvCxnSpPr>
                    <p:nvPr/>
                  </p:nvCxnSpPr>
                  <p:spPr>
                    <a:xfrm rot="10800000" flipV="1">
                      <a:off x="2355804" y="7448286"/>
                      <a:ext cx="0" cy="1897599"/>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63" name="Straight Connector 112662">
                      <a:extLst>
                        <a:ext uri="{FF2B5EF4-FFF2-40B4-BE49-F238E27FC236}">
                          <a16:creationId xmlns:a16="http://schemas.microsoft.com/office/drawing/2014/main" id="{192C2B95-B2F5-8368-0502-1A4243A953C8}"/>
                        </a:ext>
                      </a:extLst>
                    </p:cNvPr>
                    <p:cNvCxnSpPr>
                      <a:cxnSpLocks/>
                    </p:cNvCxnSpPr>
                    <p:nvPr/>
                  </p:nvCxnSpPr>
                  <p:spPr>
                    <a:xfrm rot="10800000" flipH="1">
                      <a:off x="2355804" y="7463160"/>
                      <a:ext cx="1724871"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nvGrpSpPr>
                  <p:cNvPr id="109605" name="Group 156760">
                    <a:extLst>
                      <a:ext uri="{FF2B5EF4-FFF2-40B4-BE49-F238E27FC236}">
                        <a16:creationId xmlns:a16="http://schemas.microsoft.com/office/drawing/2014/main" id="{9A47CB90-DB4E-3EFD-E447-303B6FBD7C30}"/>
                      </a:ext>
                    </a:extLst>
                  </p:cNvPr>
                  <p:cNvGrpSpPr>
                    <a:grpSpLocks/>
                  </p:cNvGrpSpPr>
                  <p:nvPr/>
                </p:nvGrpSpPr>
                <p:grpSpPr bwMode="auto">
                  <a:xfrm>
                    <a:off x="15226585" y="1017798"/>
                    <a:ext cx="2438504" cy="4575052"/>
                    <a:chOff x="4045624" y="2298645"/>
                    <a:chExt cx="6451832" cy="12104743"/>
                  </a:xfrm>
                </p:grpSpPr>
                <p:sp>
                  <p:nvSpPr>
                    <p:cNvPr id="109606" name="TextBox 4">
                      <a:extLst>
                        <a:ext uri="{FF2B5EF4-FFF2-40B4-BE49-F238E27FC236}">
                          <a16:creationId xmlns:a16="http://schemas.microsoft.com/office/drawing/2014/main" id="{9C616E25-08D7-E8FE-7033-374335BCE4FC}"/>
                        </a:ext>
                      </a:extLst>
                    </p:cNvPr>
                    <p:cNvSpPr txBox="1">
                      <a:spLocks noChangeArrowheads="1"/>
                    </p:cNvSpPr>
                    <p:nvPr/>
                  </p:nvSpPr>
                  <p:spPr bwMode="auto">
                    <a:xfrm>
                      <a:off x="4620604" y="2783598"/>
                      <a:ext cx="5876852" cy="4390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r" rtl="1" eaLnBrk="1" hangingPunct="1"/>
                      <a:r>
                        <a:rPr lang="ar" altLang="en-CH" sz="1600" b="1">
                          <a:solidFill>
                            <a:schemeClr val="accent1"/>
                          </a:solidFill>
                          <a:latin typeface="Simplified Arabic" panose="00000500000000000000" pitchFamily="2" charset="0"/>
                          <a:cs typeface="Simplified Arabic" panose="020B0604020202020204" pitchFamily="34" charset="0"/>
                        </a:rPr>
                        <a:t>الاستعراض النهائي والدروس المستفادة والطريق إلى الأمام (الانتقال إلى المستوى التالي)</a:t>
                      </a:r>
                      <a:endParaRPr lang="en-US" altLang="en-CH" sz="1600" b="1">
                        <a:solidFill>
                          <a:schemeClr val="accent1"/>
                        </a:solidFill>
                        <a:latin typeface="Simplified Arabic" panose="00000500000000000000" pitchFamily="2" charset="0"/>
                        <a:cs typeface="Simplified Arabic" panose="020B0604020202020204" pitchFamily="34" charset="0"/>
                      </a:endParaRPr>
                    </a:p>
                  </p:txBody>
                </p:sp>
                <p:grpSp>
                  <p:nvGrpSpPr>
                    <p:cNvPr id="109607" name="Group 156762">
                      <a:extLst>
                        <a:ext uri="{FF2B5EF4-FFF2-40B4-BE49-F238E27FC236}">
                          <a16:creationId xmlns:a16="http://schemas.microsoft.com/office/drawing/2014/main" id="{8E4978F2-D763-E274-A171-7B3D458BAE35}"/>
                        </a:ext>
                      </a:extLst>
                    </p:cNvPr>
                    <p:cNvGrpSpPr>
                      <a:grpSpLocks/>
                    </p:cNvGrpSpPr>
                    <p:nvPr/>
                  </p:nvGrpSpPr>
                  <p:grpSpPr bwMode="auto">
                    <a:xfrm>
                      <a:off x="4045624" y="2298645"/>
                      <a:ext cx="5313682" cy="12104743"/>
                      <a:chOff x="740991" y="-1816155"/>
                      <a:chExt cx="5313682" cy="12104743"/>
                    </a:xfrm>
                  </p:grpSpPr>
                  <p:grpSp>
                    <p:nvGrpSpPr>
                      <p:cNvPr id="109608" name="Group 156763">
                        <a:extLst>
                          <a:ext uri="{FF2B5EF4-FFF2-40B4-BE49-F238E27FC236}">
                            <a16:creationId xmlns:a16="http://schemas.microsoft.com/office/drawing/2014/main" id="{88F68273-A22B-FA12-B5A3-ED9BCDCEC641}"/>
                          </a:ext>
                        </a:extLst>
                      </p:cNvPr>
                      <p:cNvGrpSpPr>
                        <a:grpSpLocks/>
                      </p:cNvGrpSpPr>
                      <p:nvPr/>
                    </p:nvGrpSpPr>
                    <p:grpSpPr bwMode="auto">
                      <a:xfrm>
                        <a:off x="740991" y="8188669"/>
                        <a:ext cx="5313682" cy="2099919"/>
                        <a:chOff x="451075" y="3960984"/>
                        <a:chExt cx="5313682" cy="2099919"/>
                      </a:xfrm>
                    </p:grpSpPr>
                    <p:grpSp>
                      <p:nvGrpSpPr>
                        <p:cNvPr id="109614" name="Group 156769">
                          <a:extLst>
                            <a:ext uri="{FF2B5EF4-FFF2-40B4-BE49-F238E27FC236}">
                              <a16:creationId xmlns:a16="http://schemas.microsoft.com/office/drawing/2014/main" id="{2A81FB5D-2E8D-0A4F-93EF-B1A2ACB99D0E}"/>
                            </a:ext>
                          </a:extLst>
                        </p:cNvPr>
                        <p:cNvGrpSpPr>
                          <a:grpSpLocks/>
                        </p:cNvGrpSpPr>
                        <p:nvPr/>
                      </p:nvGrpSpPr>
                      <p:grpSpPr bwMode="auto">
                        <a:xfrm>
                          <a:off x="451075" y="3960984"/>
                          <a:ext cx="5313682" cy="2099919"/>
                          <a:chOff x="1276304" y="4031027"/>
                          <a:chExt cx="7812151" cy="3087292"/>
                        </a:xfrm>
                      </p:grpSpPr>
                      <p:sp>
                        <p:nvSpPr>
                          <p:cNvPr id="112656" name="Arrow: Chevron 112655">
                            <a:extLst>
                              <a:ext uri="{FF2B5EF4-FFF2-40B4-BE49-F238E27FC236}">
                                <a16:creationId xmlns:a16="http://schemas.microsoft.com/office/drawing/2014/main" id="{3491FC74-B267-1827-1C28-5B13B8AAB356}"/>
                              </a:ext>
                            </a:extLst>
                          </p:cNvPr>
                          <p:cNvSpPr/>
                          <p:nvPr/>
                        </p:nvSpPr>
                        <p:spPr>
                          <a:xfrm>
                            <a:off x="1290213" y="4090848"/>
                            <a:ext cx="7801208" cy="2917851"/>
                          </a:xfrm>
                          <a:prstGeom prst="chevron">
                            <a:avLst>
                              <a:gd name="adj" fmla="val 42411"/>
                            </a:avLst>
                          </a:prstGeom>
                          <a:solidFill>
                            <a:srgbClr val="0F395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solidFill>
                                <a:schemeClr val="tx1"/>
                              </a:solidFill>
                            </a:endParaRPr>
                          </a:p>
                        </p:txBody>
                      </p:sp>
                      <p:sp>
                        <p:nvSpPr>
                          <p:cNvPr id="112657" name="Oval 112656">
                            <a:extLst>
                              <a:ext uri="{FF2B5EF4-FFF2-40B4-BE49-F238E27FC236}">
                                <a16:creationId xmlns:a16="http://schemas.microsoft.com/office/drawing/2014/main" id="{DD560018-74D6-436E-EBE0-80076FA3E57E}"/>
                              </a:ext>
                            </a:extLst>
                          </p:cNvPr>
                          <p:cNvSpPr/>
                          <p:nvPr/>
                        </p:nvSpPr>
                        <p:spPr>
                          <a:xfrm>
                            <a:off x="3688744" y="4016458"/>
                            <a:ext cx="3075860" cy="3099695"/>
                          </a:xfrm>
                          <a:prstGeom prst="ellipse">
                            <a:avLst/>
                          </a:prstGeom>
                          <a:solidFill>
                            <a:schemeClr val="bg2"/>
                          </a:solidFill>
                          <a:ln w="57150">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grpSp>
                    <p:sp>
                      <p:nvSpPr>
                        <p:cNvPr id="109615" name="TextBox 4">
                          <a:extLst>
                            <a:ext uri="{FF2B5EF4-FFF2-40B4-BE49-F238E27FC236}">
                              <a16:creationId xmlns:a16="http://schemas.microsoft.com/office/drawing/2014/main" id="{4B60A166-9445-8F9D-2F59-49C95E5EAB20}"/>
                            </a:ext>
                          </a:extLst>
                        </p:cNvPr>
                        <p:cNvSpPr txBox="1">
                          <a:spLocks noChangeArrowheads="1"/>
                        </p:cNvSpPr>
                        <p:nvPr/>
                      </p:nvSpPr>
                      <p:spPr bwMode="auto">
                        <a:xfrm>
                          <a:off x="1026054" y="4456944"/>
                          <a:ext cx="4163727" cy="1225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r>
                            <a:rPr lang="ar" altLang="en-CH" b="1">
                              <a:latin typeface="Simplified Arabic" panose="020B0604020202020204" pitchFamily="34" charset="0"/>
                              <a:cs typeface="Simplified Arabic" panose="020B0604020202020204" pitchFamily="34" charset="0"/>
                            </a:rPr>
                            <a:t>9</a:t>
                          </a:r>
                          <a:endParaRPr lang="en-GB" altLang="en-CH" b="1">
                            <a:latin typeface="Simplified Arabic" panose="020B0604020202020204" pitchFamily="34" charset="0"/>
                            <a:cs typeface="Simplified Arabic" panose="020B0604020202020204" pitchFamily="34" charset="0"/>
                          </a:endParaRPr>
                        </a:p>
                      </p:txBody>
                    </p:sp>
                  </p:grpSp>
                  <p:sp>
                    <p:nvSpPr>
                      <p:cNvPr id="112649" name="Oval 112648">
                        <a:extLst>
                          <a:ext uri="{FF2B5EF4-FFF2-40B4-BE49-F238E27FC236}">
                            <a16:creationId xmlns:a16="http://schemas.microsoft.com/office/drawing/2014/main" id="{AEFEBB4D-8F2D-8944-100A-3D193A70C403}"/>
                          </a:ext>
                        </a:extLst>
                      </p:cNvPr>
                      <p:cNvSpPr/>
                      <p:nvPr/>
                    </p:nvSpPr>
                    <p:spPr>
                      <a:xfrm>
                        <a:off x="2192188" y="3624710"/>
                        <a:ext cx="2504069" cy="2513159"/>
                      </a:xfrm>
                      <a:prstGeom prst="ellipse">
                        <a:avLst/>
                      </a:prstGeom>
                      <a:solidFill>
                        <a:schemeClr val="bg2"/>
                      </a:solidFill>
                      <a:ln w="85725">
                        <a:solidFill>
                          <a:srgbClr val="0F395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Simplified Arabic"/>
                            <a:ea typeface="Simplified Arabic"/>
                            <a:cs typeface="Simplified Arabic"/>
                          </a:defRPr>
                        </a:lvl1pPr>
                        <a:lvl2pPr marL="457200" algn="l" defTabSz="457200" rtl="0" eaLnBrk="1" latinLnBrk="0" hangingPunct="1">
                          <a:defRPr sz="1800" kern="1200">
                            <a:solidFill>
                              <a:schemeClr val="lt1"/>
                            </a:solidFill>
                            <a:latin typeface="Simplified Arabic"/>
                            <a:ea typeface="Simplified Arabic"/>
                            <a:cs typeface="Simplified Arabic"/>
                          </a:defRPr>
                        </a:lvl2pPr>
                        <a:lvl3pPr marL="914400" algn="l" defTabSz="457200" rtl="0" eaLnBrk="1" latinLnBrk="0" hangingPunct="1">
                          <a:defRPr sz="1800" kern="1200">
                            <a:solidFill>
                              <a:schemeClr val="lt1"/>
                            </a:solidFill>
                            <a:latin typeface="Simplified Arabic"/>
                            <a:ea typeface="Simplified Arabic"/>
                            <a:cs typeface="Simplified Arabic"/>
                          </a:defRPr>
                        </a:lvl3pPr>
                        <a:lvl4pPr marL="1371600" algn="l" defTabSz="457200" rtl="0" eaLnBrk="1" latinLnBrk="0" hangingPunct="1">
                          <a:defRPr sz="1800" kern="1200">
                            <a:solidFill>
                              <a:schemeClr val="lt1"/>
                            </a:solidFill>
                            <a:latin typeface="Simplified Arabic"/>
                            <a:ea typeface="Simplified Arabic"/>
                            <a:cs typeface="Simplified Arabic"/>
                          </a:defRPr>
                        </a:lvl4pPr>
                        <a:lvl5pPr marL="1828800" algn="l" defTabSz="457200" rtl="0" eaLnBrk="1" latinLnBrk="0" hangingPunct="1">
                          <a:defRPr sz="1800" kern="1200">
                            <a:solidFill>
                              <a:schemeClr val="lt1"/>
                            </a:solidFill>
                            <a:latin typeface="Simplified Arabic"/>
                            <a:ea typeface="Simplified Arabic"/>
                            <a:cs typeface="Simplified Arabic"/>
                          </a:defRPr>
                        </a:lvl5pPr>
                        <a:lvl6pPr marL="2286000" algn="l" defTabSz="457200" rtl="0" eaLnBrk="1" latinLnBrk="0" hangingPunct="1">
                          <a:defRPr sz="1800" kern="1200">
                            <a:solidFill>
                              <a:schemeClr val="lt1"/>
                            </a:solidFill>
                            <a:latin typeface="Simplified Arabic"/>
                            <a:ea typeface="Simplified Arabic"/>
                            <a:cs typeface="Simplified Arabic"/>
                          </a:defRPr>
                        </a:lvl6pPr>
                        <a:lvl7pPr marL="2743200" algn="l" defTabSz="457200" rtl="0" eaLnBrk="1" latinLnBrk="0" hangingPunct="1">
                          <a:defRPr sz="1800" kern="1200">
                            <a:solidFill>
                              <a:schemeClr val="lt1"/>
                            </a:solidFill>
                            <a:latin typeface="Simplified Arabic"/>
                            <a:ea typeface="Simplified Arabic"/>
                            <a:cs typeface="Simplified Arabic"/>
                          </a:defRPr>
                        </a:lvl7pPr>
                        <a:lvl8pPr marL="3200400" algn="l" defTabSz="457200" rtl="0" eaLnBrk="1" latinLnBrk="0" hangingPunct="1">
                          <a:defRPr sz="1800" kern="1200">
                            <a:solidFill>
                              <a:schemeClr val="lt1"/>
                            </a:solidFill>
                            <a:latin typeface="Simplified Arabic"/>
                            <a:ea typeface="Simplified Arabic"/>
                            <a:cs typeface="Simplified Arabic"/>
                          </a:defRPr>
                        </a:lvl8pPr>
                        <a:lvl9pPr marL="3657600" algn="l" defTabSz="457200" rtl="0" eaLnBrk="1" latinLnBrk="0" hangingPunct="1">
                          <a:defRPr sz="1800" kern="1200">
                            <a:solidFill>
                              <a:schemeClr val="lt1"/>
                            </a:solidFill>
                            <a:latin typeface="Simplified Arabic"/>
                            <a:ea typeface="Simplified Arabic"/>
                            <a:cs typeface="Simplified Arabic"/>
                          </a:defRPr>
                        </a:lvl9pPr>
                      </a:lstStyle>
                      <a:p>
                        <a:pPr algn="ctr" rtl="1">
                          <a:defRPr/>
                        </a:pPr>
                        <a:endParaRPr lang="en-GB" sz="1200" b="1"/>
                      </a:p>
                    </p:txBody>
                  </p:sp>
                  <p:cxnSp>
                    <p:nvCxnSpPr>
                      <p:cNvPr id="112650" name="Straight Connector 112649">
                        <a:extLst>
                          <a:ext uri="{FF2B5EF4-FFF2-40B4-BE49-F238E27FC236}">
                            <a16:creationId xmlns:a16="http://schemas.microsoft.com/office/drawing/2014/main" id="{6F13AACA-8B62-D04C-D28D-98E76ABFFC72}"/>
                          </a:ext>
                        </a:extLst>
                      </p:cNvPr>
                      <p:cNvCxnSpPr/>
                      <p:nvPr/>
                    </p:nvCxnSpPr>
                    <p:spPr>
                      <a:xfrm>
                        <a:off x="3449643" y="6137869"/>
                        <a:ext cx="0" cy="204651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nvGrpSpPr>
                      <p:cNvPr id="109611" name="Group 156766">
                        <a:extLst>
                          <a:ext uri="{FF2B5EF4-FFF2-40B4-BE49-F238E27FC236}">
                            <a16:creationId xmlns:a16="http://schemas.microsoft.com/office/drawing/2014/main" id="{800F5546-218D-E807-A192-B7A9CE766271}"/>
                          </a:ext>
                        </a:extLst>
                      </p:cNvPr>
                      <p:cNvGrpSpPr>
                        <a:grpSpLocks/>
                      </p:cNvGrpSpPr>
                      <p:nvPr/>
                    </p:nvGrpSpPr>
                    <p:grpSpPr bwMode="auto">
                      <a:xfrm>
                        <a:off x="1155231" y="-1816155"/>
                        <a:ext cx="4561907" cy="5018097"/>
                        <a:chOff x="1532028" y="-2283790"/>
                        <a:chExt cx="4561907" cy="5018097"/>
                      </a:xfrm>
                    </p:grpSpPr>
                    <p:cxnSp>
                      <p:nvCxnSpPr>
                        <p:cNvPr id="112652" name="Straight Connector 112651">
                          <a:extLst>
                            <a:ext uri="{FF2B5EF4-FFF2-40B4-BE49-F238E27FC236}">
                              <a16:creationId xmlns:a16="http://schemas.microsoft.com/office/drawing/2014/main" id="{AB0A95F4-2309-FF1C-C771-18A101322C6F}"/>
                            </a:ext>
                          </a:extLst>
                        </p:cNvPr>
                        <p:cNvCxnSpPr>
                          <a:cxnSpLocks/>
                        </p:cNvCxnSpPr>
                        <p:nvPr/>
                      </p:nvCxnSpPr>
                      <p:spPr>
                        <a:xfrm flipV="1">
                          <a:off x="1533752" y="-2285295"/>
                          <a:ext cx="0" cy="5031941"/>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cxnSp>
                      <p:nvCxnSpPr>
                        <p:cNvPr id="112653" name="Straight Connector 112652">
                          <a:extLst>
                            <a:ext uri="{FF2B5EF4-FFF2-40B4-BE49-F238E27FC236}">
                              <a16:creationId xmlns:a16="http://schemas.microsoft.com/office/drawing/2014/main" id="{A19273B3-2D60-1F43-F8B1-2DB7B698D296}"/>
                            </a:ext>
                          </a:extLst>
                        </p:cNvPr>
                        <p:cNvCxnSpPr>
                          <a:cxnSpLocks/>
                        </p:cNvCxnSpPr>
                        <p:nvPr/>
                      </p:nvCxnSpPr>
                      <p:spPr>
                        <a:xfrm flipH="1">
                          <a:off x="1533752" y="2746646"/>
                          <a:ext cx="4569114" cy="0"/>
                        </a:xfrm>
                        <a:prstGeom prst="line">
                          <a:avLst/>
                        </a:prstGeom>
                        <a:ln w="85725">
                          <a:solidFill>
                            <a:srgbClr val="0F3954"/>
                          </a:solidFill>
                        </a:ln>
                      </p:spPr>
                      <p:style>
                        <a:lnRef idx="1">
                          <a:schemeClr val="accent1"/>
                        </a:lnRef>
                        <a:fillRef idx="0">
                          <a:schemeClr val="accent1"/>
                        </a:fillRef>
                        <a:effectRef idx="0">
                          <a:schemeClr val="accent1"/>
                        </a:effectRef>
                        <a:fontRef idx="minor">
                          <a:schemeClr val="tx1"/>
                        </a:fontRef>
                      </p:style>
                    </p:cxnSp>
                  </p:grpSp>
                </p:grpSp>
              </p:grpSp>
            </p:grpSp>
            <p:pic>
              <p:nvPicPr>
                <p:cNvPr id="109588" name="Graphic 156775" descr="Group brainstorm outline">
                  <a:extLst>
                    <a:ext uri="{FF2B5EF4-FFF2-40B4-BE49-F238E27FC236}">
                      <a16:creationId xmlns:a16="http://schemas.microsoft.com/office/drawing/2014/main" id="{F2BEB987-8772-DB0B-EAF1-9EBB39094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123" y="3120919"/>
                  <a:ext cx="818248" cy="81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89" name="Graphic 156777" descr="Target Audience with solid fill">
                  <a:extLst>
                    <a:ext uri="{FF2B5EF4-FFF2-40B4-BE49-F238E27FC236}">
                      <a16:creationId xmlns:a16="http://schemas.microsoft.com/office/drawing/2014/main" id="{3724864E-1C23-5DAF-DAF9-010CFB316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8250" y="6381611"/>
                  <a:ext cx="914950" cy="915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0" name="Graphic 156779" descr="Reflection outline">
                  <a:extLst>
                    <a:ext uri="{FF2B5EF4-FFF2-40B4-BE49-F238E27FC236}">
                      <a16:creationId xmlns:a16="http://schemas.microsoft.com/office/drawing/2014/main" id="{06281FD2-7A71-5F5D-82E7-ABBF03FBA3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939" y="3196564"/>
                  <a:ext cx="725265" cy="72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1" name="Graphic 156781" descr="Bullseye with solid fill">
                  <a:extLst>
                    <a:ext uri="{FF2B5EF4-FFF2-40B4-BE49-F238E27FC236}">
                      <a16:creationId xmlns:a16="http://schemas.microsoft.com/office/drawing/2014/main" id="{2B754B93-1EDB-E2D7-9884-13B6B01542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4786" y="6429387"/>
                  <a:ext cx="818248" cy="82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2" name="Graphic 156783" descr="Gantt Chart with solid fill">
                  <a:extLst>
                    <a:ext uri="{FF2B5EF4-FFF2-40B4-BE49-F238E27FC236}">
                      <a16:creationId xmlns:a16="http://schemas.microsoft.com/office/drawing/2014/main" id="{DDAF9A17-2D77-8224-329B-5B90967932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3984" y="3180639"/>
                  <a:ext cx="742003" cy="74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3" name="Graphic 156785" descr="Handshake with solid fill">
                  <a:extLst>
                    <a:ext uri="{FF2B5EF4-FFF2-40B4-BE49-F238E27FC236}">
                      <a16:creationId xmlns:a16="http://schemas.microsoft.com/office/drawing/2014/main" id="{D15B2482-DD96-AEB9-2103-075DD9F5EA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90445" y="6437349"/>
                  <a:ext cx="914950" cy="913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4" name="Graphic 156787" descr="Spinning Plates with solid fill">
                  <a:extLst>
                    <a:ext uri="{FF2B5EF4-FFF2-40B4-BE49-F238E27FC236}">
                      <a16:creationId xmlns:a16="http://schemas.microsoft.com/office/drawing/2014/main" id="{48E936FA-5686-B087-8769-BAC53D1279C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840800" y="3154760"/>
                  <a:ext cx="799651" cy="800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5" name="Graphic 156789" descr="Customer review with solid fill">
                  <a:extLst>
                    <a:ext uri="{FF2B5EF4-FFF2-40B4-BE49-F238E27FC236}">
                      <a16:creationId xmlns:a16="http://schemas.microsoft.com/office/drawing/2014/main" id="{8B46AE3E-20BB-98A8-0BB9-8EBAFA5A7E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45086" y="6556789"/>
                  <a:ext cx="615546" cy="61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596" name="Graphic 156791" descr="Aspiration with solid fill">
                  <a:extLst>
                    <a:ext uri="{FF2B5EF4-FFF2-40B4-BE49-F238E27FC236}">
                      <a16:creationId xmlns:a16="http://schemas.microsoft.com/office/drawing/2014/main" id="{B6B6E946-64BB-C38C-2376-3463D3AE67F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853934" y="3146797"/>
                  <a:ext cx="782915" cy="78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Left Bracket 6">
                <a:extLst>
                  <a:ext uri="{FF2B5EF4-FFF2-40B4-BE49-F238E27FC236}">
                    <a16:creationId xmlns:a16="http://schemas.microsoft.com/office/drawing/2014/main" id="{DBC38B5C-9F3C-33D5-BC13-E614419691CF}"/>
                  </a:ext>
                </a:extLst>
              </p:cNvPr>
              <p:cNvSpPr/>
              <p:nvPr/>
            </p:nvSpPr>
            <p:spPr>
              <a:xfrm rot="5400000">
                <a:off x="3901204" y="-420784"/>
                <a:ext cx="352495" cy="50263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rtl="1">
                  <a:defRPr/>
                </a:pPr>
                <a:endParaRPr lang="en-CH"/>
              </a:p>
            </p:txBody>
          </p:sp>
          <p:sp>
            <p:nvSpPr>
              <p:cNvPr id="8" name="Left Bracket 7">
                <a:extLst>
                  <a:ext uri="{FF2B5EF4-FFF2-40B4-BE49-F238E27FC236}">
                    <a16:creationId xmlns:a16="http://schemas.microsoft.com/office/drawing/2014/main" id="{F6D742A8-514D-D02F-0470-820E71B4551E}"/>
                  </a:ext>
                </a:extLst>
              </p:cNvPr>
              <p:cNvSpPr/>
              <p:nvPr/>
            </p:nvSpPr>
            <p:spPr>
              <a:xfrm rot="5400000">
                <a:off x="8624969" y="-2797"/>
                <a:ext cx="352495" cy="4190353"/>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rtl="1">
                  <a:defRPr/>
                </a:pPr>
                <a:endParaRPr lang="en-CH"/>
              </a:p>
            </p:txBody>
          </p:sp>
          <p:sp>
            <p:nvSpPr>
              <p:cNvPr id="9" name="Left Bracket 8">
                <a:extLst>
                  <a:ext uri="{FF2B5EF4-FFF2-40B4-BE49-F238E27FC236}">
                    <a16:creationId xmlns:a16="http://schemas.microsoft.com/office/drawing/2014/main" id="{0CF972DF-B3CD-C355-734D-427F8C2F9BC3}"/>
                  </a:ext>
                </a:extLst>
              </p:cNvPr>
              <p:cNvSpPr/>
              <p:nvPr/>
            </p:nvSpPr>
            <p:spPr>
              <a:xfrm rot="5400000">
                <a:off x="12554736" y="371466"/>
                <a:ext cx="352495" cy="344182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rtl="1">
                  <a:defRPr/>
                </a:pPr>
                <a:endParaRPr lang="en-CH"/>
              </a:p>
            </p:txBody>
          </p:sp>
          <p:sp>
            <p:nvSpPr>
              <p:cNvPr id="10" name="Left Bracket 9">
                <a:extLst>
                  <a:ext uri="{FF2B5EF4-FFF2-40B4-BE49-F238E27FC236}">
                    <a16:creationId xmlns:a16="http://schemas.microsoft.com/office/drawing/2014/main" id="{6D5A29A1-B6F8-2891-56DA-E29D86E8EC07}"/>
                  </a:ext>
                </a:extLst>
              </p:cNvPr>
              <p:cNvSpPr/>
              <p:nvPr/>
            </p:nvSpPr>
            <p:spPr>
              <a:xfrm rot="5400000">
                <a:off x="15347723" y="1083266"/>
                <a:ext cx="352495" cy="2018225"/>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rtl="1">
                  <a:defRPr/>
                </a:pPr>
                <a:endParaRPr lang="en-CH"/>
              </a:p>
            </p:txBody>
          </p:sp>
          <p:sp>
            <p:nvSpPr>
              <p:cNvPr id="109581" name="TextBox 156797">
                <a:extLst>
                  <a:ext uri="{FF2B5EF4-FFF2-40B4-BE49-F238E27FC236}">
                    <a16:creationId xmlns:a16="http://schemas.microsoft.com/office/drawing/2014/main" id="{08BD49C0-00C6-2DFE-F2BF-B72532142B33}"/>
                  </a:ext>
                </a:extLst>
              </p:cNvPr>
              <p:cNvSpPr txBox="1">
                <a:spLocks noChangeArrowheads="1"/>
              </p:cNvSpPr>
              <p:nvPr/>
            </p:nvSpPr>
            <p:spPr bwMode="auto">
              <a:xfrm>
                <a:off x="3284630" y="1566818"/>
                <a:ext cx="15728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ar" altLang="en-CH" b="1">
                    <a:solidFill>
                      <a:schemeClr val="accent1"/>
                    </a:solidFill>
                    <a:latin typeface="Simplified Arabic" panose="00000600000000000000" pitchFamily="2" charset="0"/>
                  </a:rPr>
                  <a:t>التقييم</a:t>
                </a:r>
              </a:p>
            </p:txBody>
          </p:sp>
          <p:sp>
            <p:nvSpPr>
              <p:cNvPr id="109582" name="TextBox 156798">
                <a:extLst>
                  <a:ext uri="{FF2B5EF4-FFF2-40B4-BE49-F238E27FC236}">
                    <a16:creationId xmlns:a16="http://schemas.microsoft.com/office/drawing/2014/main" id="{AD31AE6A-772E-E135-AF84-7E4DDA321852}"/>
                  </a:ext>
                </a:extLst>
              </p:cNvPr>
              <p:cNvSpPr txBox="1">
                <a:spLocks noChangeArrowheads="1"/>
              </p:cNvSpPr>
              <p:nvPr/>
            </p:nvSpPr>
            <p:spPr bwMode="auto">
              <a:xfrm>
                <a:off x="8301693" y="1551773"/>
                <a:ext cx="10005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ar" altLang="en-CH" b="1">
                    <a:solidFill>
                      <a:schemeClr val="accent1"/>
                    </a:solidFill>
                    <a:latin typeface="Simplified Arabic" panose="00000600000000000000" pitchFamily="2" charset="0"/>
                  </a:rPr>
                  <a:t>التصميم</a:t>
                </a:r>
              </a:p>
            </p:txBody>
          </p:sp>
          <p:sp>
            <p:nvSpPr>
              <p:cNvPr id="109583" name="TextBox 156799">
                <a:extLst>
                  <a:ext uri="{FF2B5EF4-FFF2-40B4-BE49-F238E27FC236}">
                    <a16:creationId xmlns:a16="http://schemas.microsoft.com/office/drawing/2014/main" id="{1F154C39-E284-59AA-AFB2-27E638FE35C7}"/>
                  </a:ext>
                </a:extLst>
              </p:cNvPr>
              <p:cNvSpPr txBox="1">
                <a:spLocks noChangeArrowheads="1"/>
              </p:cNvSpPr>
              <p:nvPr/>
            </p:nvSpPr>
            <p:spPr bwMode="auto">
              <a:xfrm>
                <a:off x="11516981" y="1566818"/>
                <a:ext cx="20714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ar" altLang="en-CH" b="1">
                    <a:solidFill>
                      <a:schemeClr val="accent1"/>
                    </a:solidFill>
                    <a:latin typeface="Simplified Arabic" panose="00000600000000000000" pitchFamily="2" charset="0"/>
                  </a:rPr>
                  <a:t>التنفيذ</a:t>
                </a:r>
              </a:p>
            </p:txBody>
          </p:sp>
          <p:sp>
            <p:nvSpPr>
              <p:cNvPr id="109584" name="TextBox 156800">
                <a:extLst>
                  <a:ext uri="{FF2B5EF4-FFF2-40B4-BE49-F238E27FC236}">
                    <a16:creationId xmlns:a16="http://schemas.microsoft.com/office/drawing/2014/main" id="{1E4D056F-F335-F34D-C3DA-5359D7AD5D5D}"/>
                  </a:ext>
                </a:extLst>
              </p:cNvPr>
              <p:cNvSpPr txBox="1">
                <a:spLocks noChangeArrowheads="1"/>
              </p:cNvSpPr>
              <p:nvPr/>
            </p:nvSpPr>
            <p:spPr bwMode="auto">
              <a:xfrm>
                <a:off x="14536948" y="1551773"/>
                <a:ext cx="1973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ar" altLang="en-CH" b="1">
                    <a:solidFill>
                      <a:schemeClr val="accent1"/>
                    </a:solidFill>
                    <a:latin typeface="Simplified Arabic" panose="00000600000000000000" pitchFamily="2" charset="0"/>
                  </a:rPr>
                  <a:t>الانتقال / الخروج</a:t>
                </a:r>
              </a:p>
            </p:txBody>
          </p:sp>
          <p:sp>
            <p:nvSpPr>
              <p:cNvPr id="15" name="Left Bracket 14">
                <a:extLst>
                  <a:ext uri="{FF2B5EF4-FFF2-40B4-BE49-F238E27FC236}">
                    <a16:creationId xmlns:a16="http://schemas.microsoft.com/office/drawing/2014/main" id="{6B4565B1-7CAA-B996-9ED6-0B34EE7625CF}"/>
                  </a:ext>
                </a:extLst>
              </p:cNvPr>
              <p:cNvSpPr/>
              <p:nvPr/>
            </p:nvSpPr>
            <p:spPr>
              <a:xfrm rot="16200000">
                <a:off x="13482383" y="6441188"/>
                <a:ext cx="398252" cy="5342876"/>
              </a:xfrm>
              <a:prstGeom prst="leftBracket">
                <a:avLst/>
              </a:prstGeom>
            </p:spPr>
            <p:style>
              <a:lnRef idx="1">
                <a:schemeClr val="accent1"/>
              </a:lnRef>
              <a:fillRef idx="0">
                <a:schemeClr val="accent1"/>
              </a:fillRef>
              <a:effectRef idx="0">
                <a:schemeClr val="accent1"/>
              </a:effectRef>
              <a:fontRef idx="minor">
                <a:schemeClr val="tx1"/>
              </a:fontRef>
            </p:style>
            <p:txBody>
              <a:bodyPr anchor="ctr"/>
              <a:lstStyle/>
              <a:p>
                <a:pPr algn="ctr" rtl="1">
                  <a:defRPr/>
                </a:pPr>
                <a:endParaRPr lang="en-CH"/>
              </a:p>
            </p:txBody>
          </p:sp>
          <p:sp>
            <p:nvSpPr>
              <p:cNvPr id="109586" name="TextBox 156802">
                <a:extLst>
                  <a:ext uri="{FF2B5EF4-FFF2-40B4-BE49-F238E27FC236}">
                    <a16:creationId xmlns:a16="http://schemas.microsoft.com/office/drawing/2014/main" id="{EC07EB7E-0092-28AD-CA34-8B14BA68DE1B}"/>
                  </a:ext>
                </a:extLst>
              </p:cNvPr>
              <p:cNvSpPr txBox="1">
                <a:spLocks noChangeArrowheads="1"/>
              </p:cNvSpPr>
              <p:nvPr/>
            </p:nvSpPr>
            <p:spPr bwMode="auto">
              <a:xfrm>
                <a:off x="12675488" y="9294915"/>
                <a:ext cx="23070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rtl="1"/>
                <a:r>
                  <a:rPr lang="ar" altLang="en-CH" b="1">
                    <a:solidFill>
                      <a:schemeClr val="accent1"/>
                    </a:solidFill>
                    <a:latin typeface="Simplified Arabic" panose="00000600000000000000" pitchFamily="2" charset="0"/>
                  </a:rPr>
                  <a:t>فترة من 3 إلى 4 سنوات</a:t>
                </a:r>
              </a:p>
            </p:txBody>
          </p:sp>
        </p:grpSp>
        <p:pic>
          <p:nvPicPr>
            <p:cNvPr id="109574" name="Graphic 156805" descr="Harvey Balls 0% with solid fill">
              <a:extLst>
                <a:ext uri="{FF2B5EF4-FFF2-40B4-BE49-F238E27FC236}">
                  <a16:creationId xmlns:a16="http://schemas.microsoft.com/office/drawing/2014/main" id="{197ED24A-8995-A37E-67A0-688E5E43504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428913" y="4913313"/>
              <a:ext cx="2065337"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DB36D567-8A2E-E1F3-05DE-096AC4429C25}"/>
                </a:ext>
              </a:extLst>
            </p:cNvPr>
            <p:cNvSpPr txBox="1"/>
            <p:nvPr/>
          </p:nvSpPr>
          <p:spPr bwMode="auto">
            <a:xfrm>
              <a:off x="15855606" y="5314931"/>
              <a:ext cx="1249534" cy="1281320"/>
            </a:xfrm>
            <a:prstGeom prst="rect">
              <a:avLst/>
            </a:prstGeom>
            <a:noFill/>
          </p:spPr>
          <p:txBody>
            <a:bodyPr wrap="square">
              <a:spAutoFit/>
            </a:bodyPr>
            <a:lstStyle/>
            <a:p>
              <a:pPr algn="ctr" rtl="1">
                <a:defRPr/>
              </a:pPr>
              <a:r>
                <a:rPr lang="ar" sz="2400" b="1" dirty="0">
                  <a:solidFill>
                    <a:schemeClr val="accent3"/>
                  </a:solidFill>
                  <a:latin typeface="Simplified Arabic" panose="00000600000000000000" pitchFamily="2" charset="0"/>
                </a:rPr>
                <a:t>نقد جاهز NS</a:t>
              </a:r>
            </a:p>
          </p:txBody>
        </p:sp>
      </p:grpSp>
      <p:pic>
        <p:nvPicPr>
          <p:cNvPr id="109572" name="Picture 112746" descr="A red cross on a black background&#10;&#10;Description automatically generated">
            <a:extLst>
              <a:ext uri="{FF2B5EF4-FFF2-40B4-BE49-F238E27FC236}">
                <a16:creationId xmlns:a16="http://schemas.microsoft.com/office/drawing/2014/main" id="{EF3D3CDE-C9D3-377D-D331-E4FF7F398820}"/>
              </a:ext>
            </a:extLst>
          </p:cNvPr>
          <p:cNvPicPr>
            <a:picLocks noGrp="1" noRo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16="http://schemas.microsoft.com/office/drawing/2014/main"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6">
            <a:extLst>
              <a:ext uri="{FF2B5EF4-FFF2-40B4-BE49-F238E27FC236}">
                <a16:creationId xmlns:a16="http://schemas.microsoft.com/office/drawing/2014/main" id="{E7B74675-3A0C-CEA0-2D0F-5D0BCE5CB52F}"/>
              </a:ext>
            </a:extLst>
          </p:cNvPr>
          <p:cNvSpPr txBox="1">
            <a:spLocks noChangeArrowheads="1"/>
          </p:cNvSpPr>
          <p:nvPr/>
        </p:nvSpPr>
        <p:spPr bwMode="auto">
          <a:xfrm>
            <a:off x="703263" y="768350"/>
            <a:ext cx="7748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لماذا تختار CVA؟</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3" name="10 things you should know about cash transfers_1080p">
            <a:hlinkClick r:id="" action="ppaction://media"/>
            <a:extLst>
              <a:ext uri="{FF2B5EF4-FFF2-40B4-BE49-F238E27FC236}">
                <a16:creationId xmlns:a16="http://schemas.microsoft.com/office/drawing/2014/main" id="{C6081747-7534-CACA-646B-E0DB06EE3B38}"/>
              </a:ext>
            </a:extLst>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917950" y="1901825"/>
            <a:ext cx="10452100" cy="78422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6084" name="Picture 1" descr="A red cross on a black background&#10;&#10;Description automatically generated">
            <a:extLst>
              <a:ext uri="{FF2B5EF4-FFF2-40B4-BE49-F238E27FC236}">
                <a16:creationId xmlns:a16="http://schemas.microsoft.com/office/drawing/2014/main" id="{6675D075-48A3-8E57-CE39-EA6A8D2D6D8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mediacall" presetSubtype="0" fill="hold" nodeType="clickEffect">
                                  <p:stCondLst>
                                    <p:cond delay="0"/>
                                  </p:stCondLst>
                                  <p:childTnLst>
                                    <p:cmd type="call" cmd="playFrom(0.0)">
                                      <p:cBhvr>
                                        <p:cTn id="6" dur="2603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0.xml><?xml version="1.0" encoding="utf-8"?>
<p:sld xmlns:a16="http://schemas.microsoft.com/office/drawing/2014/main" xmlns:a14="http://schemas.microsoft.com/office/drawing/2010/main" xmlns:mc="http://schemas.openxmlformats.org/markup-compatibility/2006" xmlns:v="urn:schemas-microsoft-com:vml"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Box 6">
            <a:extLst>
              <a:ext uri="{FF2B5EF4-FFF2-40B4-BE49-F238E27FC236}">
                <a16:creationId xmlns:a16="http://schemas.microsoft.com/office/drawing/2014/main" id="{7C3CDF14-DEEB-CE4E-4490-4CFE689A3185}"/>
              </a:ext>
            </a:extLst>
          </p:cNvPr>
          <p:cNvSpPr txBox="1">
            <a:spLocks noChangeArrowheads="1"/>
          </p:cNvSpPr>
          <p:nvPr/>
        </p:nvSpPr>
        <p:spPr bwMode="auto">
          <a:xfrm>
            <a:off x="819150" y="628650"/>
            <a:ext cx="83248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000" b="1">
                <a:solidFill>
                  <a:srgbClr val="F5333F"/>
                </a:solidFill>
                <a:latin typeface="Simplified Arabic" panose="00000500000000000000" pitchFamily="2" charset="0"/>
                <a:ea typeface="Simplified Arabic" pitchFamily="2" charset="0"/>
                <a:cs typeface="Simplified Arabic" panose="020B0306030504020204" pitchFamily="34" charset="0"/>
              </a:rPr>
              <a:t>التقدم المحرز منذ البداية</a:t>
            </a:r>
            <a:endParaRPr lang="ru-RU" altLang="en-CH" sz="40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111619" name="Picture 112746" descr="A red cross on a black background&#10;&#10;Description automatically generated">
            <a:extLst>
              <a:ext uri="{FF2B5EF4-FFF2-40B4-BE49-F238E27FC236}">
                <a16:creationId xmlns:a16="http://schemas.microsoft.com/office/drawing/2014/main" id="{35E3D019-218A-2840-5E41-49737400012D}"/>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11620" name="Chart 5">
            <a:extLst>
              <a:ext uri="{FF2B5EF4-FFF2-40B4-BE49-F238E27FC236}">
                <a16:creationId xmlns:a16="http://schemas.microsoft.com/office/drawing/2014/main" id="{8666B0D5-DD71-B22A-1F42-BE864BF734AA}"/>
              </a:ext>
            </a:extLst>
          </p:cNvPr>
          <p:cNvGraphicFramePr>
            <a:graphicFrameLocks/>
          </p:cNvGraphicFramePr>
          <p:nvPr/>
        </p:nvGraphicFramePr>
        <p:xfrm>
          <a:off x="2997200" y="1671638"/>
          <a:ext cx="12293600" cy="8229600"/>
        </p:xfrm>
        <a:graphic>
          <a:graphicData uri="http://schemas.openxmlformats.org/presentationml/2006/ole">
            <mc:AlternateContent xmlns:mc="http://schemas.openxmlformats.org/markup-compatibility/2006">
              <mc:Choice xmlns:v="urn:schemas-microsoft-com:vml" Requires="v">
                <p:oleObj name="Chart" r:id="rId4" imgW="12302794" imgH="8236410" progId="Excel.Chart.8">
                  <p:embed/>
                </p:oleObj>
              </mc:Choice>
              <mc:Fallback>
                <p:oleObj name="Chart" r:id="rId4" imgW="12302794" imgH="8236410" progId="Excel.Chart.8">
                  <p:embed/>
                  <p:pic>
                    <p:nvPicPr>
                      <p:cNvPr id="111620" name="Chart 5">
                        <a:extLst>
                          <a:ext uri="{FF2B5EF4-FFF2-40B4-BE49-F238E27FC236}">
                            <a16:creationId xmlns:a16="http://schemas.microsoft.com/office/drawing/2014/main" id="{8666B0D5-DD71-B22A-1F42-BE864BF734AA}"/>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7200" y="1671638"/>
                        <a:ext cx="12293600"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41.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extBox 6">
            <a:extLst>
              <a:ext uri="{FF2B5EF4-FFF2-40B4-BE49-F238E27FC236}">
                <a16:creationId xmlns:a16="http://schemas.microsoft.com/office/drawing/2014/main" id="{6A8B86CF-0A4E-2A62-9CA2-CA41D5D9D287}"/>
              </a:ext>
            </a:extLst>
          </p:cNvPr>
          <p:cNvSpPr txBox="1">
            <a:spLocks noChangeArrowheads="1"/>
          </p:cNvSpPr>
          <p:nvPr/>
        </p:nvSpPr>
        <p:spPr bwMode="auto">
          <a:xfrm>
            <a:off x="819150" y="628650"/>
            <a:ext cx="993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000" b="1">
                <a:solidFill>
                  <a:srgbClr val="F5333F"/>
                </a:solidFill>
                <a:latin typeface="Simplified Arabic" panose="00000500000000000000" pitchFamily="2" charset="0"/>
                <a:ea typeface="Simplified Arabic" pitchFamily="2" charset="0"/>
                <a:cs typeface="Simplified Arabic" panose="020B0306030504020204" pitchFamily="34" charset="0"/>
              </a:rPr>
              <a:t>خريطة الاستعداد العالمي لـ CVA</a:t>
            </a:r>
            <a:endParaRPr lang="ru-RU" altLang="en-CH" sz="40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113667" name="Picture 112746" descr="A red cross on a black background&#10;&#10;Description automatically generated">
            <a:extLst>
              <a:ext uri="{FF2B5EF4-FFF2-40B4-BE49-F238E27FC236}">
                <a16:creationId xmlns:a16="http://schemas.microsoft.com/office/drawing/2014/main" id="{96835E90-E56A-7BBA-5911-837D6D32B2B3}"/>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3668" name="Picture 3" descr="A map of the world&#10;&#10;Description automatically generated">
            <a:extLst>
              <a:ext uri="{FF2B5EF4-FFF2-40B4-BE49-F238E27FC236}">
                <a16:creationId xmlns:a16="http://schemas.microsoft.com/office/drawing/2014/main" id="{D9AB4D2C-FA73-7531-2B94-6BDF85A1F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28838"/>
            <a:ext cx="16186150" cy="788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extBox 6">
            <a:extLst>
              <a:ext uri="{FF2B5EF4-FFF2-40B4-BE49-F238E27FC236}">
                <a16:creationId xmlns:a16="http://schemas.microsoft.com/office/drawing/2014/main" id="{19B9130C-10DF-8414-F4AF-496A25DEAA53}"/>
              </a:ext>
            </a:extLst>
          </p:cNvPr>
          <p:cNvSpPr txBox="1">
            <a:spLocks noChangeArrowheads="1"/>
          </p:cNvSpPr>
          <p:nvPr/>
        </p:nvSpPr>
        <p:spPr bwMode="auto">
          <a:xfrm>
            <a:off x="819150" y="628650"/>
            <a:ext cx="99329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4000" b="1">
                <a:solidFill>
                  <a:srgbClr val="F5333F"/>
                </a:solidFill>
                <a:latin typeface="Simplified Arabic" panose="00000500000000000000" pitchFamily="2" charset="0"/>
                <a:ea typeface="Simplified Arabic" pitchFamily="2" charset="0"/>
                <a:cs typeface="Simplified Arabic" panose="020B0306030504020204" pitchFamily="34" charset="0"/>
              </a:rPr>
              <a:t>مبادرة عد النقود - 2022</a:t>
            </a:r>
            <a:endParaRPr lang="ru-RU" altLang="en-CH" sz="40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115715" name="Picture 112746" descr="A red cross on a black background&#10;&#10;Description automatically generated">
            <a:extLst>
              <a:ext uri="{FF2B5EF4-FFF2-40B4-BE49-F238E27FC236}">
                <a16:creationId xmlns:a16="http://schemas.microsoft.com/office/drawing/2014/main" id="{F98BBD0A-4F98-162A-4E88-E324F7925529}"/>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5716" name="Picture 6" descr="A map of the world&#10;&#10;Description automatically generated">
            <a:extLst>
              <a:ext uri="{FF2B5EF4-FFF2-40B4-BE49-F238E27FC236}">
                <a16:creationId xmlns:a16="http://schemas.microsoft.com/office/drawing/2014/main" id="{90E63420-12F9-944F-F966-0EF7D05E35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238" y="2128838"/>
            <a:ext cx="15881350" cy="782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4">
            <a:extLst>
              <a:ext uri="{FF2B5EF4-FFF2-40B4-BE49-F238E27FC236}">
                <a16:creationId xmlns:a16="http://schemas.microsoft.com/office/drawing/2014/main" id="{EC0DA622-EA2E-86AC-4325-43CA7562E1E3}"/>
              </a:ext>
            </a:extLst>
          </p:cNvPr>
          <p:cNvSpPr txBox="1">
            <a:spLocks noChangeArrowheads="1"/>
          </p:cNvSpPr>
          <p:nvPr/>
        </p:nvSpPr>
        <p:spPr bwMode="auto">
          <a:xfrm>
            <a:off x="-546100" y="6732588"/>
            <a:ext cx="5664200"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defRPr/>
            </a:pPr>
            <a:r>
              <a:rPr lang="ar" altLang="en-CH" sz="2400" b="1" dirty="0">
                <a:solidFill>
                  <a:schemeClr val="accent1"/>
                </a:solidFill>
                <a:latin typeface="Simplified Arabic" panose="00000500000000000000" pitchFamily="2" charset="0"/>
                <a:cs typeface="Simplified Arabic" panose="020B0604020202020204" pitchFamily="34" charset="0"/>
              </a:rPr>
              <a:t>النقدية المنفقة بالفرنك السويسري</a:t>
            </a:r>
          </a:p>
          <a:p>
            <a:pPr algn="ctr" rtl="1" eaLnBrk="1" hangingPunct="1">
              <a:defRPr/>
            </a:pPr>
            <a:r>
              <a:rPr lang="ar" altLang="en-CH" sz="4800" b="1" dirty="0">
                <a:solidFill>
                  <a:schemeClr val="accent3"/>
                </a:solidFill>
                <a:latin typeface="Simplified Arabic" panose="00000500000000000000" pitchFamily="2" charset="0"/>
                <a:cs typeface="Simplified Arabic" panose="020B0604020202020204" pitchFamily="34" charset="0"/>
              </a:rPr>
              <a:t>562,202,520 </a:t>
            </a:r>
            <a:endParaRPr lang="en-US" altLang="en-CH" sz="4800" b="1" dirty="0">
              <a:solidFill>
                <a:schemeClr val="accent3"/>
              </a:solidFill>
              <a:latin typeface="Simplified Arabic" panose="00000500000000000000" pitchFamily="2" charset="0"/>
              <a:cs typeface="Simplified Arabic" panose="020B0604020202020204" pitchFamily="34" charset="0"/>
            </a:endParaRPr>
          </a:p>
        </p:txBody>
      </p:sp>
      <p:sp>
        <p:nvSpPr>
          <p:cNvPr id="9" name="TextBox 4">
            <a:extLst>
              <a:ext uri="{FF2B5EF4-FFF2-40B4-BE49-F238E27FC236}">
                <a16:creationId xmlns:a16="http://schemas.microsoft.com/office/drawing/2014/main" id="{22BE2850-DB7D-4237-A7A8-0E8014513F48}"/>
              </a:ext>
            </a:extLst>
          </p:cNvPr>
          <p:cNvSpPr txBox="1">
            <a:spLocks noChangeArrowheads="1"/>
          </p:cNvSpPr>
          <p:nvPr/>
        </p:nvSpPr>
        <p:spPr bwMode="auto">
          <a:xfrm>
            <a:off x="525463" y="8123238"/>
            <a:ext cx="3521075" cy="1200150"/>
          </a:xfrm>
          <a:prstGeom prst="rect">
            <a:avLst/>
          </a:prstGeom>
          <a:noFill/>
          <a:ln>
            <a:noFill/>
          </a:ln>
        </p:spPr>
        <p:txBody>
          <a:bodyPr>
            <a:spAutoFit/>
          </a:bodyPr>
          <a:lstStyle>
            <a:lvl1pPr defTabSz="457200">
              <a:defRPr>
                <a:solidFill>
                  <a:schemeClr val="tx1"/>
                </a:solidFill>
                <a:latin typeface="Calibri" panose="020F0502020204030204" pitchFamily="34" charset="0"/>
              </a:defRPr>
            </a:lvl1pPr>
            <a:lvl2pPr marL="457200" defTabSz="457200">
              <a:defRPr>
                <a:solidFill>
                  <a:schemeClr val="tx1"/>
                </a:solidFill>
                <a:latin typeface="Calibri" panose="020F0502020204030204" pitchFamily="34" charset="0"/>
              </a:defRPr>
            </a:lvl2pPr>
            <a:lvl3pPr marL="914400" defTabSz="457200">
              <a:defRPr>
                <a:solidFill>
                  <a:schemeClr val="tx1"/>
                </a:solidFill>
                <a:latin typeface="Calibri" panose="020F0502020204030204" pitchFamily="34" charset="0"/>
              </a:defRPr>
            </a:lvl3pPr>
            <a:lvl4pPr marL="1371600" defTabSz="457200">
              <a:defRPr>
                <a:solidFill>
                  <a:schemeClr val="tx1"/>
                </a:solidFill>
                <a:latin typeface="Calibri" panose="020F0502020204030204" pitchFamily="34" charset="0"/>
              </a:defRPr>
            </a:lvl4pPr>
            <a:lvl5pPr marL="1828800" defTabSz="457200">
              <a:defRPr>
                <a:solidFill>
                  <a:schemeClr val="tx1"/>
                </a:solidFill>
                <a:latin typeface="Calibri" panose="020F0502020204030204" pitchFamily="34" charset="0"/>
              </a:defRPr>
            </a:lvl5pPr>
            <a:lvl6pPr indent="-920750" defTabSz="457200" eaLnBrk="0" fontAlgn="base" hangingPunct="0">
              <a:spcBef>
                <a:spcPct val="0"/>
              </a:spcBef>
              <a:spcAft>
                <a:spcPct val="0"/>
              </a:spcAft>
              <a:defRPr>
                <a:solidFill>
                  <a:schemeClr val="tx1"/>
                </a:solidFill>
                <a:latin typeface="Calibri" panose="020F0502020204030204" pitchFamily="34" charset="0"/>
              </a:defRPr>
            </a:lvl6pPr>
            <a:lvl7pPr indent="-920750" defTabSz="457200" eaLnBrk="0" fontAlgn="base" hangingPunct="0">
              <a:spcBef>
                <a:spcPct val="0"/>
              </a:spcBef>
              <a:spcAft>
                <a:spcPct val="0"/>
              </a:spcAft>
              <a:defRPr>
                <a:solidFill>
                  <a:schemeClr val="tx1"/>
                </a:solidFill>
                <a:latin typeface="Calibri" panose="020F0502020204030204" pitchFamily="34" charset="0"/>
              </a:defRPr>
            </a:lvl7pPr>
            <a:lvl8pPr indent="-920750" defTabSz="457200" eaLnBrk="0" fontAlgn="base" hangingPunct="0">
              <a:spcBef>
                <a:spcPct val="0"/>
              </a:spcBef>
              <a:spcAft>
                <a:spcPct val="0"/>
              </a:spcAft>
              <a:defRPr>
                <a:solidFill>
                  <a:schemeClr val="tx1"/>
                </a:solidFill>
                <a:latin typeface="Calibri" panose="020F0502020204030204" pitchFamily="34" charset="0"/>
              </a:defRPr>
            </a:lvl8pPr>
            <a:lvl9pPr indent="-920750" defTabSz="457200" eaLnBrk="0" fontAlgn="base" hangingPunct="0">
              <a:spcBef>
                <a:spcPct val="0"/>
              </a:spcBef>
              <a:spcAft>
                <a:spcPct val="0"/>
              </a:spcAft>
              <a:defRPr>
                <a:solidFill>
                  <a:schemeClr val="tx1"/>
                </a:solidFill>
                <a:latin typeface="Calibri" panose="020F0502020204030204" pitchFamily="34" charset="0"/>
              </a:defRPr>
            </a:lvl9pPr>
          </a:lstStyle>
          <a:p>
            <a:pPr algn="ctr" rtl="1" eaLnBrk="1" hangingPunct="1">
              <a:defRPr/>
            </a:pPr>
            <a:r>
              <a:rPr lang="ar" altLang="en-CH" sz="2400" b="1" dirty="0">
                <a:solidFill>
                  <a:schemeClr val="accent1"/>
                </a:solidFill>
                <a:latin typeface="Simplified Arabic" panose="00000500000000000000" pitchFamily="2" charset="0"/>
                <a:cs typeface="Simplified Arabic" panose="020B0604020202020204" pitchFamily="34" charset="0"/>
              </a:rPr>
              <a:t>إجمالي المستفيدين</a:t>
            </a:r>
          </a:p>
          <a:p>
            <a:pPr algn="ctr" rtl="1" eaLnBrk="1" hangingPunct="1">
              <a:defRPr/>
            </a:pPr>
            <a:r>
              <a:rPr lang="ar" altLang="en-CH" sz="4800" b="1" dirty="0">
                <a:solidFill>
                  <a:schemeClr val="accent3"/>
                </a:solidFill>
                <a:latin typeface="Simplified Arabic" panose="00000500000000000000" pitchFamily="2" charset="0"/>
                <a:cs typeface="Simplified Arabic" panose="020B0604020202020204" pitchFamily="34" charset="0"/>
              </a:rPr>
              <a:t>5,000,</a:t>
            </a:r>
            <a:r>
              <a:rPr lang="ar" altLang="en-CH" sz="2400" b="1" dirty="0">
                <a:solidFill>
                  <a:schemeClr val="accent1"/>
                </a:solidFill>
                <a:latin typeface="Simplified Arabic" panose="00000500000000000000" pitchFamily="2" charset="0"/>
                <a:cs typeface="Simplified Arabic" panose="020B0604020202020204" pitchFamily="34" charset="0"/>
              </a:rPr>
              <a:t>000 </a:t>
            </a:r>
            <a:endParaRPr lang="en-US" altLang="en-CH" sz="2400" b="1" dirty="0">
              <a:solidFill>
                <a:schemeClr val="accent1"/>
              </a:solidFill>
              <a:latin typeface="Simplified Arabic" panose="00000500000000000000" pitchFamily="2" charset="0"/>
              <a:cs typeface="Simplified Arabic" panose="020B0604020202020204" pitchFamily="34" charset="0"/>
            </a:endParaRPr>
          </a:p>
        </p:txBody>
      </p:sp>
    </p:spTree>
  </p:cSld>
  <p:clrMapOvr>
    <a:masterClrMapping/>
  </p:clrMapOvr>
</p:sld>
</file>

<file path=ppt/slides/slide43.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 picture containing text, person, indoor, cash machine&#10;&#10;Description automatically generated">
            <a:extLst>
              <a:ext uri="{FF2B5EF4-FFF2-40B4-BE49-F238E27FC236}">
                <a16:creationId xmlns:a16="http://schemas.microsoft.com/office/drawing/2014/main" id="{F8DB01EC-97D5-2ECE-0300-9BC12534A3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5988" y="1236663"/>
            <a:ext cx="13916025" cy="781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1" descr="A red cross on a black background&#10;&#10;Description automatically generated">
            <a:extLst>
              <a:ext uri="{FF2B5EF4-FFF2-40B4-BE49-F238E27FC236}">
                <a16:creationId xmlns:a16="http://schemas.microsoft.com/office/drawing/2014/main" id="{B665633A-97AB-1A7A-8310-1B5563CC3B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6350" y="446088"/>
            <a:ext cx="1227138" cy="1581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6">
            <a:extLst>
              <a:ext uri="{FF2B5EF4-FFF2-40B4-BE49-F238E27FC236}">
                <a16:creationId xmlns:a16="http://schemas.microsoft.com/office/drawing/2014/main" id="{21DA0406-561A-833E-D6ED-EAC08E76762D}"/>
              </a:ext>
            </a:extLst>
          </p:cNvPr>
          <p:cNvSpPr txBox="1">
            <a:spLocks noChangeArrowheads="1"/>
          </p:cNvSpPr>
          <p:nvPr/>
        </p:nvSpPr>
        <p:spPr bwMode="auto">
          <a:xfrm>
            <a:off x="703263" y="768350"/>
            <a:ext cx="944721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متى يمكن استخدام CVA؟</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pic>
        <p:nvPicPr>
          <p:cNvPr id="48131" name="Picture 1" descr="A red cross on a black background&#10;&#10;Description automatically generated">
            <a:extLst>
              <a:ext uri="{FF2B5EF4-FFF2-40B4-BE49-F238E27FC236}">
                <a16:creationId xmlns:a16="http://schemas.microsoft.com/office/drawing/2014/main" id="{AB6400C4-1BA0-40F9-4895-B6CB639A3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132" name="Picture 2" descr="Calendar&#10;&#10;Description automatically generated with low confidence">
            <a:extLst>
              <a:ext uri="{FF2B5EF4-FFF2-40B4-BE49-F238E27FC236}">
                <a16:creationId xmlns:a16="http://schemas.microsoft.com/office/drawing/2014/main" id="{1A280414-5713-BA52-1351-F6D366A442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030"/>
          <a:stretch>
            <a:fillRect/>
          </a:stretch>
        </p:blipFill>
        <p:spPr bwMode="auto">
          <a:xfrm>
            <a:off x="1063625" y="2128838"/>
            <a:ext cx="16160750" cy="801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a:extLst>
              <a:ext uri="{FF2B5EF4-FFF2-40B4-BE49-F238E27FC236}">
                <a16:creationId xmlns:a16="http://schemas.microsoft.com/office/drawing/2014/main" id="{587EB645-99CB-73E3-4B8D-DC54F04C1094}"/>
              </a:ext>
            </a:extLst>
          </p:cNvPr>
          <p:cNvGrpSpPr/>
          <p:nvPr/>
        </p:nvGrpSpPr>
        <p:grpSpPr>
          <a:xfrm>
            <a:off x="6770508" y="3309145"/>
            <a:ext cx="8323262" cy="804862"/>
            <a:chOff x="6551613" y="3309938"/>
            <a:chExt cx="8323262" cy="804862"/>
          </a:xfrm>
        </p:grpSpPr>
        <p:sp>
          <p:nvSpPr>
            <p:cNvPr id="4" name="Flowchart: Terminator 3">
              <a:extLst>
                <a:ext uri="{FF2B5EF4-FFF2-40B4-BE49-F238E27FC236}">
                  <a16:creationId xmlns:a16="http://schemas.microsoft.com/office/drawing/2014/main" id="{25254277-239D-85BC-B2BF-CCF8962747C5}"/>
                </a:ext>
              </a:extLst>
            </p:cNvPr>
            <p:cNvSpPr/>
            <p:nvPr/>
          </p:nvSpPr>
          <p:spPr>
            <a:xfrm>
              <a:off x="9431338" y="3309938"/>
              <a:ext cx="225107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 sz="1600" b="1" dirty="0">
                  <a:solidFill>
                    <a:schemeClr val="bg2"/>
                  </a:solidFill>
                  <a:latin typeface="Simplified Arabic" panose="00000500000000000000" pitchFamily="2" charset="0"/>
                </a:rPr>
                <a:t>CVA للاستجابة لحالات الطوارئ في حالات الكوارث</a:t>
              </a:r>
            </a:p>
          </p:txBody>
        </p:sp>
        <p:sp>
          <p:nvSpPr>
            <p:cNvPr id="5" name="Flowchart: Terminator 4">
              <a:extLst>
                <a:ext uri="{FF2B5EF4-FFF2-40B4-BE49-F238E27FC236}">
                  <a16:creationId xmlns:a16="http://schemas.microsoft.com/office/drawing/2014/main" id="{A2D19C20-EC7A-0F15-A647-6BFB48DA5A95}"/>
                </a:ext>
              </a:extLst>
            </p:cNvPr>
            <p:cNvSpPr/>
            <p:nvPr/>
          </p:nvSpPr>
          <p:spPr>
            <a:xfrm>
              <a:off x="11969750" y="3309938"/>
              <a:ext cx="2905125"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 sz="1600" b="1" dirty="0">
                  <a:solidFill>
                    <a:schemeClr val="bg2"/>
                  </a:solidFill>
                  <a:latin typeface="Simplified Arabic" panose="00000500000000000000" pitchFamily="2" charset="0"/>
                </a:rPr>
                <a:t>CVA للتعافي المبكر وبرامج التعافي</a:t>
              </a:r>
            </a:p>
          </p:txBody>
        </p:sp>
        <p:sp>
          <p:nvSpPr>
            <p:cNvPr id="6" name="Flowchart: Terminator 5">
              <a:extLst>
                <a:ext uri="{FF2B5EF4-FFF2-40B4-BE49-F238E27FC236}">
                  <a16:creationId xmlns:a16="http://schemas.microsoft.com/office/drawing/2014/main" id="{11D4CA4D-3A14-38D0-24CF-4849847C5C32}"/>
                </a:ext>
              </a:extLst>
            </p:cNvPr>
            <p:cNvSpPr/>
            <p:nvPr/>
          </p:nvSpPr>
          <p:spPr>
            <a:xfrm>
              <a:off x="6551613" y="3309938"/>
              <a:ext cx="2592387" cy="80486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 sz="1600" b="1" dirty="0">
                  <a:solidFill>
                    <a:schemeClr val="bg2"/>
                  </a:solidFill>
                  <a:latin typeface="Simplified Arabic" panose="00000500000000000000" pitchFamily="2" charset="0"/>
                </a:rPr>
                <a:t>CVA </a:t>
              </a:r>
              <a:r>
                <a:rPr lang="ar" sz="1600" b="1" dirty="0">
                  <a:solidFill>
                    <a:schemeClr val="bg2"/>
                  </a:solidFill>
                  <a:latin typeface="Simplified Arabic" panose="00000500000000000000" pitchFamily="2" charset="0"/>
                </a:rPr>
                <a:t>للإجراءات الاستباقية</a:t>
              </a:r>
              <a:endParaRPr lang="en-GB" sz="1600" b="1" dirty="0">
                <a:solidFill>
                  <a:schemeClr val="bg2"/>
                </a:solidFill>
                <a:latin typeface="Simplified Arabic" panose="00000500000000000000" pitchFamily="2" charset="0"/>
              </a:endParaRPr>
            </a:p>
          </p:txBody>
        </p:sp>
      </p:grpSp>
      <p:sp>
        <p:nvSpPr>
          <p:cNvPr id="3" name="Flowchart: Terminator 2">
            <a:extLst>
              <a:ext uri="{FF2B5EF4-FFF2-40B4-BE49-F238E27FC236}">
                <a16:creationId xmlns:a16="http://schemas.microsoft.com/office/drawing/2014/main" id="{B7255B61-5AC1-E604-7480-75BBC7BEB26E}"/>
              </a:ext>
            </a:extLst>
          </p:cNvPr>
          <p:cNvSpPr/>
          <p:nvPr/>
        </p:nvSpPr>
        <p:spPr>
          <a:xfrm>
            <a:off x="2713702" y="7074900"/>
            <a:ext cx="3554363" cy="771242"/>
          </a:xfrm>
          <a:prstGeom prst="flowChartTerminator">
            <a:avLst/>
          </a:prstGeom>
          <a:solidFill>
            <a:srgbClr val="232B36">
              <a:alpha val="5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1">
              <a:defRPr/>
            </a:pPr>
            <a:r>
              <a:rPr lang="ar" sz="1600" b="1" dirty="0">
                <a:solidFill>
                  <a:schemeClr val="bg2"/>
                </a:solidFill>
                <a:latin typeface="Simplified Arabic" panose="00000500000000000000" pitchFamily="2" charset="0"/>
              </a:rPr>
              <a:t>الاستعداد باستخدام </a:t>
            </a:r>
            <a:r>
              <a:rPr lang="ar" sz="1600" b="1" dirty="0">
                <a:solidFill>
                  <a:schemeClr val="bg2"/>
                </a:solidFill>
                <a:latin typeface="Simplified Arabic" panose="00000500000000000000" pitchFamily="2" charset="0"/>
              </a:rPr>
              <a:t>CVA</a:t>
            </a:r>
            <a:endParaRPr lang="en-GB" sz="1600" b="1" dirty="0">
              <a:solidFill>
                <a:schemeClr val="bg2"/>
              </a:solidFill>
              <a:latin typeface="Simplified Arabic" panose="00000500000000000000" pitchFamily="2" charset="0"/>
            </a:endParaRPr>
          </a:p>
        </p:txBody>
      </p:sp>
    </p:spTree>
  </p:cSld>
  <p:clrMapOvr>
    <a:masterClrMapping/>
  </p:clrMapOvr>
</p:sld>
</file>

<file path=ppt/slides/slide6.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6">
            <a:extLst>
              <a:ext uri="{FF2B5EF4-FFF2-40B4-BE49-F238E27FC236}">
                <a16:creationId xmlns:a16="http://schemas.microsoft.com/office/drawing/2014/main" id="{D30E86A4-764F-A1AB-9AD7-61933410BF70}"/>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6000" b="1">
                <a:solidFill>
                  <a:srgbClr val="F5333F"/>
                </a:solidFill>
                <a:latin typeface="Simplified Arabic" panose="00000500000000000000" pitchFamily="2" charset="0"/>
                <a:ea typeface="Simplified Arabic" pitchFamily="2" charset="0"/>
                <a:cs typeface="Simplified Arabic" panose="020B0306030504020204" pitchFamily="34" charset="0"/>
              </a:rPr>
              <a:t>لماذا تختار CVA؟</a:t>
            </a:r>
            <a:endParaRPr lang="ru-RU" altLang="en-CH" sz="60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5" name="TextBox 4">
            <a:extLst>
              <a:ext uri="{FF2B5EF4-FFF2-40B4-BE49-F238E27FC236}">
                <a16:creationId xmlns:a16="http://schemas.microsoft.com/office/drawing/2014/main" id="{D13C50FE-F70B-5307-0AB5-A34956E84BC8}"/>
              </a:ext>
            </a:extLst>
          </p:cNvPr>
          <p:cNvSpPr txBox="1"/>
          <p:nvPr/>
        </p:nvSpPr>
        <p:spPr>
          <a:xfrm>
            <a:off x="703263" y="2519363"/>
            <a:ext cx="7037387" cy="6230937"/>
          </a:xfrm>
          <a:prstGeom prst="rect">
            <a:avLst/>
          </a:prstGeom>
          <a:noFill/>
        </p:spPr>
        <p:txBody>
          <a:bodyPr>
            <a:spAutoFit/>
          </a:bodyPr>
          <a:lstStyle/>
          <a:p>
            <a:pPr algn="r" defTabSz="360000" rtl="1">
              <a:spcAft>
                <a:spcPts val="1800"/>
              </a:spcAft>
              <a:defRPr/>
            </a:pPr>
            <a:r>
              <a:rPr lang="ar" sz="3600" b="1" dirty="0">
                <a:solidFill>
                  <a:srgbClr val="011E41"/>
                </a:solidFill>
                <a:latin typeface="Simplified Arabic" pitchFamily="2" charset="77"/>
                <a:ea typeface="Simplified Arabic" panose="020B0606030504020204" pitchFamily="34" charset="0"/>
                <a:cs typeface="Simplified Arabic" panose="020B0606030504020204" pitchFamily="34" charset="0"/>
              </a:rPr>
              <a:t>أسباب إنسانية</a:t>
            </a:r>
          </a:p>
          <a:p>
            <a:pPr marL="685800" indent="-6858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التمكين والكرامة</a:t>
            </a:r>
          </a:p>
          <a:p>
            <a:pPr marL="685800" indent="-6858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الاختيار والمرونة</a:t>
            </a:r>
          </a:p>
          <a:p>
            <a:pPr marL="685800" indent="-6858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نقل السلطة</a:t>
            </a:r>
          </a:p>
          <a:p>
            <a:pPr marL="685800" indent="-6858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ربط الاستجابة بالإنعاش</a:t>
            </a:r>
          </a:p>
          <a:p>
            <a:pPr marL="685800" indent="-6858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فعالية عبر القطاعات وفي المواقف ذات الاحتياجات المتنوعة</a:t>
            </a:r>
          </a:p>
        </p:txBody>
      </p:sp>
      <p:sp>
        <p:nvSpPr>
          <p:cNvPr id="2" name="TextBox 1">
            <a:extLst>
              <a:ext uri="{FF2B5EF4-FFF2-40B4-BE49-F238E27FC236}">
                <a16:creationId xmlns:a16="http://schemas.microsoft.com/office/drawing/2014/main" id="{C0A2895C-9159-B4C4-2165-5753FC9FDE0A}"/>
              </a:ext>
            </a:extLst>
          </p:cNvPr>
          <p:cNvSpPr txBox="1"/>
          <p:nvPr/>
        </p:nvSpPr>
        <p:spPr>
          <a:xfrm>
            <a:off x="9480550" y="2519363"/>
            <a:ext cx="7037388" cy="4892675"/>
          </a:xfrm>
          <a:prstGeom prst="rect">
            <a:avLst/>
          </a:prstGeom>
          <a:noFill/>
        </p:spPr>
        <p:txBody>
          <a:bodyPr>
            <a:spAutoFit/>
          </a:bodyPr>
          <a:lstStyle/>
          <a:p>
            <a:pPr algn="r" defTabSz="360000" rtl="1">
              <a:spcAft>
                <a:spcPts val="1800"/>
              </a:spcAft>
              <a:defRPr/>
            </a:pPr>
            <a:r>
              <a:rPr lang="ar" sz="3600" b="1" dirty="0">
                <a:solidFill>
                  <a:srgbClr val="011E41"/>
                </a:solidFill>
                <a:latin typeface="Simplified Arabic" pitchFamily="2" charset="77"/>
                <a:ea typeface="Simplified Arabic" panose="020B0606030504020204" pitchFamily="34" charset="0"/>
                <a:cs typeface="Simplified Arabic" panose="020B0606030504020204" pitchFamily="34" charset="0"/>
              </a:rPr>
              <a:t>أسباب عملية</a:t>
            </a:r>
          </a:p>
          <a:p>
            <a:pPr marL="571500" indent="-5715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فعالية التكلفة </a:t>
            </a:r>
          </a:p>
          <a:p>
            <a:pPr marL="571500" indent="-5715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آثار مضاعفة</a:t>
            </a:r>
          </a:p>
          <a:p>
            <a:pPr marL="571500" indent="-5715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دعم التجارة المحلية المرتبطة بالانتعاش الاقتصادي</a:t>
            </a:r>
          </a:p>
          <a:p>
            <a:pPr marL="571500" indent="-571500" algn="r" defTabSz="360000" rtl="1">
              <a:spcAft>
                <a:spcPts val="1800"/>
              </a:spcAft>
              <a:buFont typeface="Arial" panose="020B0604020202020204" pitchFamily="34" charset="0"/>
              <a:buChar char="•"/>
              <a:defRPr/>
            </a:pPr>
            <a:r>
              <a:rPr lang="ar" sz="3600" dirty="0">
                <a:solidFill>
                  <a:srgbClr val="011E41"/>
                </a:solidFill>
                <a:latin typeface="Simplified Arabic" pitchFamily="2" charset="77"/>
                <a:ea typeface="Simplified Arabic" panose="020B0606030504020204" pitchFamily="34" charset="0"/>
                <a:cs typeface="Simplified Arabic" panose="020B0606030504020204" pitchFamily="34" charset="0"/>
              </a:rPr>
              <a:t>تكاليف أقل للمستفيدين </a:t>
            </a:r>
          </a:p>
        </p:txBody>
      </p:sp>
      <p:sp>
        <p:nvSpPr>
          <p:cNvPr id="49157" name="TextBox 5">
            <a:extLst>
              <a:ext uri="{FF2B5EF4-FFF2-40B4-BE49-F238E27FC236}">
                <a16:creationId xmlns:a16="http://schemas.microsoft.com/office/drawing/2014/main" id="{45946112-6528-EA5F-14F1-2B47B828F4DB}"/>
              </a:ext>
            </a:extLst>
          </p:cNvPr>
          <p:cNvSpPr txBox="1">
            <a:spLocks noChangeArrowheads="1"/>
          </p:cNvSpPr>
          <p:nvPr/>
        </p:nvSpPr>
        <p:spPr bwMode="auto">
          <a:xfrm>
            <a:off x="1252538" y="8885238"/>
            <a:ext cx="157829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pPr>
            <a:r>
              <a:rPr lang="ar" altLang="en-CH" sz="3600" b="1">
                <a:solidFill>
                  <a:srgbClr val="011E41"/>
                </a:solidFill>
                <a:latin typeface="Simplified Arabic" panose="00000500000000000000" pitchFamily="2" charset="0"/>
                <a:cs typeface="Simplified Arabic" panose="020B0606030504020204" pitchFamily="34" charset="0"/>
              </a:rPr>
              <a:t>ومع ذلك، لا تكون CVA مناسبة دائمًا في كل المواقف ويجب أن تستند إلى تحليل الاستجابة....</a:t>
            </a:r>
          </a:p>
        </p:txBody>
      </p:sp>
      <p:pic>
        <p:nvPicPr>
          <p:cNvPr id="49158" name="Picture 2" descr="A red cross on a black background&#10;&#10;Description automatically generated">
            <a:extLst>
              <a:ext uri="{FF2B5EF4-FFF2-40B4-BE49-F238E27FC236}">
                <a16:creationId xmlns:a16="http://schemas.microsoft.com/office/drawing/2014/main" id="{6BD35A5F-984B-995D-AC60-14919E113BC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6">
            <a:extLst>
              <a:ext uri="{FF2B5EF4-FFF2-40B4-BE49-F238E27FC236}">
                <a16:creationId xmlns:a16="http://schemas.microsoft.com/office/drawing/2014/main" id="{26C088A1-4138-502E-50A3-3F625485903C}"/>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6000" b="1">
                <a:solidFill>
                  <a:srgbClr val="F5333F"/>
                </a:solidFill>
                <a:latin typeface="Simplified Arabic" panose="00000500000000000000" pitchFamily="2" charset="0"/>
                <a:ea typeface="Simplified Arabic" pitchFamily="2" charset="0"/>
                <a:cs typeface="Simplified Arabic" panose="020B0306030504020204" pitchFamily="34" charset="0"/>
              </a:rPr>
              <a:t>أنواع </a:t>
            </a:r>
            <a:r>
              <a:rPr lang="ar" altLang="en-CH" sz="6000" b="1">
                <a:solidFill>
                  <a:srgbClr val="F5333F"/>
                </a:solidFill>
                <a:latin typeface="Simplified Arabic" panose="00000500000000000000" pitchFamily="2" charset="0"/>
                <a:ea typeface="Simplified Arabic" pitchFamily="2" charset="0"/>
                <a:cs typeface="Simplified Arabic" panose="020B0306030504020204" pitchFamily="34" charset="0"/>
              </a:rPr>
              <a:t>CVA</a:t>
            </a:r>
            <a:endParaRPr lang="ru-RU" altLang="en-CH" sz="60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5" name="TextBox 4">
            <a:extLst>
              <a:ext uri="{FF2B5EF4-FFF2-40B4-BE49-F238E27FC236}">
                <a16:creationId xmlns:a16="http://schemas.microsoft.com/office/drawing/2014/main" id="{10FFB371-2773-F421-0C2B-62DFF3A5E3E6}"/>
              </a:ext>
            </a:extLst>
          </p:cNvPr>
          <p:cNvSpPr txBox="1"/>
          <p:nvPr/>
        </p:nvSpPr>
        <p:spPr>
          <a:xfrm>
            <a:off x="703263" y="2519363"/>
            <a:ext cx="16116300" cy="6248400"/>
          </a:xfrm>
          <a:prstGeom prst="rect">
            <a:avLst/>
          </a:prstGeom>
          <a:noFill/>
        </p:spPr>
        <p:txBody>
          <a:bodyPr>
            <a:spAutoFit/>
          </a:bodyPr>
          <a:lstStyle/>
          <a:p>
            <a:pPr algn="r" defTabSz="360000" rtl="1">
              <a:spcAft>
                <a:spcPts val="1800"/>
              </a:spcAft>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يمكن أن يكون CVA:</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منح نقدية أو قسائم</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مشروطة أو غير مشروطة</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مقيدة أو غير مقيدة</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متعددة الأغراض</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موجهة إلى مجموعة واسعة من القطاعات</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مدفوعات لمرة واحدة أو متكررة</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توفير شامل أو موجه لمجموعات محددة</a:t>
            </a:r>
          </a:p>
          <a:p>
            <a:pPr marL="457200" indent="-457200" algn="r" defTabSz="360000" rtl="1">
              <a:spcAft>
                <a:spcPts val="1800"/>
              </a:spcAft>
              <a:buFont typeface="Arial" panose="020B0604020202020204" pitchFamily="34" charset="0"/>
              <a:buChar char="•"/>
              <a:defRPr/>
            </a:pP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يُنفذ بمفرده أو بالشراكة مع </a:t>
            </a: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السلطات </a:t>
            </a:r>
            <a:r>
              <a:rPr lang="ar" sz="2800" b="1" dirty="0">
                <a:solidFill>
                  <a:srgbClr val="011E41"/>
                </a:solidFill>
                <a:latin typeface="Simplified Arabic" pitchFamily="2" charset="77"/>
                <a:ea typeface="Simplified Arabic" panose="020B0606030504020204" pitchFamily="34" charset="0"/>
                <a:cs typeface="Simplified Arabic" panose="020B0606030504020204" pitchFamily="34" charset="0"/>
              </a:rPr>
              <a:t>(على سبيل المثال، كجزء من المساعدة الاجتماعية)</a:t>
            </a:r>
          </a:p>
        </p:txBody>
      </p:sp>
      <p:pic>
        <p:nvPicPr>
          <p:cNvPr id="52229" name="Immagine 3">
            <a:extLst>
              <a:ext uri="{FF2B5EF4-FFF2-40B4-BE49-F238E27FC236}">
                <a16:creationId xmlns:a16="http://schemas.microsoft.com/office/drawing/2014/main" id="{56755232-681C-F7E0-E60D-12354DD919AB}"/>
              </a:ext>
            </a:extLst>
          </p:cNvPr>
          <p:cNvPicPr>
            <a:picLocks noChangeAspect="1" noChangeArrowheads="1"/>
          </p:cNvPicPr>
          <p:nvPr/>
        </p:nvPicPr>
        <p:blipFill>
          <a:blip r:embed="rId3"/>
          <a:srcRect l="11163" r="11163"/>
          <a:stretch>
            <a:fillRect/>
          </a:stretch>
        </p:blipFill>
        <p:spPr bwMode="auto">
          <a:xfrm>
            <a:off x="10872788" y="2519363"/>
            <a:ext cx="6021387" cy="46418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06" name="Picture 1" descr="A red cross on a black background&#10;&#10;Description automatically generated">
            <a:extLst>
              <a:ext uri="{FF2B5EF4-FFF2-40B4-BE49-F238E27FC236}">
                <a16:creationId xmlns:a16="http://schemas.microsoft.com/office/drawing/2014/main" id="{EB4DF0D7-937F-B1C8-C5D6-6F4C9007479D}"/>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6">
            <a:extLst>
              <a:ext uri="{FF2B5EF4-FFF2-40B4-BE49-F238E27FC236}">
                <a16:creationId xmlns:a16="http://schemas.microsoft.com/office/drawing/2014/main" id="{F71A92BB-A3BC-D899-857C-6B62D362FB30}"/>
              </a:ext>
            </a:extLst>
          </p:cNvPr>
          <p:cNvSpPr txBox="1">
            <a:spLocks noChangeArrowheads="1"/>
          </p:cNvSpPr>
          <p:nvPr/>
        </p:nvSpPr>
        <p:spPr bwMode="auto">
          <a:xfrm>
            <a:off x="703263" y="768350"/>
            <a:ext cx="147335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6000" b="1">
                <a:solidFill>
                  <a:srgbClr val="F5333F"/>
                </a:solidFill>
                <a:latin typeface="Simplified Arabic" panose="00000500000000000000" pitchFamily="2" charset="0"/>
                <a:ea typeface="Simplified Arabic" pitchFamily="2" charset="0"/>
                <a:cs typeface="Simplified Arabic" panose="020B0306030504020204" pitchFamily="34" charset="0"/>
              </a:rPr>
              <a:t>المصطلحات</a:t>
            </a:r>
            <a:endParaRPr lang="ru-RU" altLang="en-CH" sz="60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sp>
        <p:nvSpPr>
          <p:cNvPr id="53251" name="TextBox 4">
            <a:extLst>
              <a:ext uri="{FF2B5EF4-FFF2-40B4-BE49-F238E27FC236}">
                <a16:creationId xmlns:a16="http://schemas.microsoft.com/office/drawing/2014/main" id="{BA49C523-541C-8479-704E-A1B68B9C5449}"/>
              </a:ext>
            </a:extLst>
          </p:cNvPr>
          <p:cNvSpPr txBox="1">
            <a:spLocks noChangeArrowheads="1"/>
          </p:cNvSpPr>
          <p:nvPr/>
        </p:nvSpPr>
        <p:spPr bwMode="auto">
          <a:xfrm>
            <a:off x="5484813" y="2001838"/>
            <a:ext cx="11944350" cy="786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defTabSz="358775">
              <a:defRPr>
                <a:solidFill>
                  <a:schemeClr val="tx1"/>
                </a:solidFill>
                <a:latin typeface="Calibri" panose="020F0502020204030204" pitchFamily="34" charset="0"/>
              </a:defRPr>
            </a:lvl1pPr>
            <a:lvl2pPr marL="742950" indent="-285750" defTabSz="358775">
              <a:defRPr>
                <a:solidFill>
                  <a:schemeClr val="tx1"/>
                </a:solidFill>
                <a:latin typeface="Calibri" panose="020F0502020204030204" pitchFamily="34" charset="0"/>
              </a:defRPr>
            </a:lvl2pPr>
            <a:lvl3pPr marL="1143000" indent="-228600" defTabSz="358775">
              <a:defRPr>
                <a:solidFill>
                  <a:schemeClr val="tx1"/>
                </a:solidFill>
                <a:latin typeface="Calibri" panose="020F0502020204030204" pitchFamily="34" charset="0"/>
              </a:defRPr>
            </a:lvl3pPr>
            <a:lvl4pPr marL="1600200" indent="-228600" defTabSz="358775">
              <a:defRPr>
                <a:solidFill>
                  <a:schemeClr val="tx1"/>
                </a:solidFill>
                <a:latin typeface="Calibri" panose="020F0502020204030204" pitchFamily="34" charset="0"/>
              </a:defRPr>
            </a:lvl4pPr>
            <a:lvl5pPr marL="2057400" indent="-228600" defTabSz="358775">
              <a:defRPr>
                <a:solidFill>
                  <a:schemeClr val="tx1"/>
                </a:solidFill>
                <a:latin typeface="Calibri" panose="020F0502020204030204" pitchFamily="34" charset="0"/>
              </a:defRPr>
            </a:lvl5pPr>
            <a:lvl6pPr marL="2514600" indent="-228600" defTabSz="358775" eaLnBrk="0" fontAlgn="base" hangingPunct="0">
              <a:spcBef>
                <a:spcPct val="0"/>
              </a:spcBef>
              <a:spcAft>
                <a:spcPct val="0"/>
              </a:spcAft>
              <a:defRPr>
                <a:solidFill>
                  <a:schemeClr val="tx1"/>
                </a:solidFill>
                <a:latin typeface="Calibri" panose="020F0502020204030204" pitchFamily="34" charset="0"/>
              </a:defRPr>
            </a:lvl6pPr>
            <a:lvl7pPr marL="2971800" indent="-228600" defTabSz="358775" eaLnBrk="0" fontAlgn="base" hangingPunct="0">
              <a:spcBef>
                <a:spcPct val="0"/>
              </a:spcBef>
              <a:spcAft>
                <a:spcPct val="0"/>
              </a:spcAft>
              <a:defRPr>
                <a:solidFill>
                  <a:schemeClr val="tx1"/>
                </a:solidFill>
                <a:latin typeface="Calibri" panose="020F0502020204030204" pitchFamily="34" charset="0"/>
              </a:defRPr>
            </a:lvl7pPr>
            <a:lvl8pPr marL="3429000" indent="-228600" defTabSz="358775" eaLnBrk="0" fontAlgn="base" hangingPunct="0">
              <a:spcBef>
                <a:spcPct val="0"/>
              </a:spcBef>
              <a:spcAft>
                <a:spcPct val="0"/>
              </a:spcAft>
              <a:defRPr>
                <a:solidFill>
                  <a:schemeClr val="tx1"/>
                </a:solidFill>
                <a:latin typeface="Calibri" panose="020F0502020204030204" pitchFamily="34" charset="0"/>
              </a:defRPr>
            </a:lvl8pPr>
            <a:lvl9pPr marL="3886200" indent="-228600" defTabSz="358775" eaLnBrk="0" fontAlgn="base" hangingPunct="0">
              <a:spcBef>
                <a:spcPct val="0"/>
              </a:spcBef>
              <a:spcAft>
                <a:spcPct val="0"/>
              </a:spcAft>
              <a:defRPr>
                <a:solidFill>
                  <a:schemeClr val="tx1"/>
                </a:solidFill>
                <a:latin typeface="Calibri" panose="020F0502020204030204" pitchFamily="34" charset="0"/>
              </a:defRPr>
            </a:lvl9pPr>
          </a:lstStyle>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CVA</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الطريقة</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آلية التسليم</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قيمة التحويل </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MPG أو MPC (نقد متعدد الأغراض)</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مقدم الخدمة المالية (FSP)</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النموذج التشغيلي (مثل النقد التعاوني)</a:t>
            </a:r>
          </a:p>
          <a:p>
            <a:pPr algn="r" rtl="1">
              <a:spcAft>
                <a:spcPts val="1800"/>
              </a:spcAft>
              <a:buFont typeface="Arial" panose="020B0604020202020204" pitchFamily="34" charset="0"/>
              <a:buChar char="•"/>
            </a:pPr>
            <a:r>
              <a:rPr lang="ar" altLang="en-CH" sz="4000" b="1">
                <a:solidFill>
                  <a:srgbClr val="011E41"/>
                </a:solidFill>
                <a:latin typeface="Simplified Arabic" panose="00000500000000000000" pitchFamily="2" charset="0"/>
                <a:cs typeface="Simplified Arabic" panose="020B0606030504020204" pitchFamily="34" charset="0"/>
              </a:rPr>
              <a:t>المنصات التكنولوجية أو البرمجيات (مثل RedRose و ODK)</a:t>
            </a:r>
          </a:p>
        </p:txBody>
      </p:sp>
      <p:pic>
        <p:nvPicPr>
          <p:cNvPr id="53252" name="Content Placeholder 5" descr="Terminology.jpg">
            <a:extLst>
              <a:ext uri="{FF2B5EF4-FFF2-40B4-BE49-F238E27FC236}">
                <a16:creationId xmlns:a16="http://schemas.microsoft.com/office/drawing/2014/main" id="{8F27D663-64EF-5B61-6DAA-257AC04F0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29" r="24329"/>
          <a:stretch>
            <a:fillRect/>
          </a:stretch>
        </p:blipFill>
        <p:spPr bwMode="auto">
          <a:xfrm>
            <a:off x="703263" y="2143125"/>
            <a:ext cx="4437062" cy="769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1" descr="A red cross on a black background&#10;&#10;Description automatically generated">
            <a:extLst>
              <a:ext uri="{FF2B5EF4-FFF2-40B4-BE49-F238E27FC236}">
                <a16:creationId xmlns:a16="http://schemas.microsoft.com/office/drawing/2014/main" id="{06277DF3-D98B-9745-0FE4-3F301CCC8CE6}"/>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16="http://schemas.microsoft.com/office/drawing/2014/main" xmlns:a14="http://schemas.microsoft.com/office/drawing/2010/main"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Box 6">
            <a:extLst>
              <a:ext uri="{FF2B5EF4-FFF2-40B4-BE49-F238E27FC236}">
                <a16:creationId xmlns:a16="http://schemas.microsoft.com/office/drawing/2014/main" id="{764BD09F-7590-8CAD-F76F-7413235EA0DE}"/>
              </a:ext>
            </a:extLst>
          </p:cNvPr>
          <p:cNvSpPr txBox="1">
            <a:spLocks noChangeArrowheads="1"/>
          </p:cNvSpPr>
          <p:nvPr/>
        </p:nvSpPr>
        <p:spPr bwMode="auto">
          <a:xfrm>
            <a:off x="703263" y="768350"/>
            <a:ext cx="147335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CH" sz="5400" b="1">
                <a:solidFill>
                  <a:srgbClr val="F5333F"/>
                </a:solidFill>
                <a:latin typeface="Simplified Arabic" panose="00000500000000000000" pitchFamily="2" charset="0"/>
                <a:ea typeface="Simplified Arabic" pitchFamily="2" charset="0"/>
                <a:cs typeface="Simplified Arabic" panose="020B0306030504020204" pitchFamily="34" charset="0"/>
              </a:rPr>
              <a:t>آليات التسليم</a:t>
            </a:r>
            <a:endParaRPr lang="ru-RU" altLang="en-CH" sz="5400" b="1">
              <a:solidFill>
                <a:srgbClr val="F5333F"/>
              </a:solidFill>
              <a:latin typeface="Simplified Arabic" panose="00000500000000000000" pitchFamily="2" charset="0"/>
              <a:ea typeface="Simplified Arabic" pitchFamily="2" charset="0"/>
              <a:cs typeface="Simplified Arabic" panose="020B0306030504020204" pitchFamily="34" charset="0"/>
            </a:endParaRPr>
          </a:p>
        </p:txBody>
      </p:sp>
      <p:grpSp>
        <p:nvGrpSpPr>
          <p:cNvPr id="55299" name="Group 22">
            <a:extLst>
              <a:ext uri="{FF2B5EF4-FFF2-40B4-BE49-F238E27FC236}">
                <a16:creationId xmlns:a16="http://schemas.microsoft.com/office/drawing/2014/main" id="{16F5B8C4-861B-D06C-5F1A-FB33142C606D}"/>
              </a:ext>
            </a:extLst>
          </p:cNvPr>
          <p:cNvGrpSpPr>
            <a:grpSpLocks/>
          </p:cNvGrpSpPr>
          <p:nvPr/>
        </p:nvGrpSpPr>
        <p:grpSpPr bwMode="auto">
          <a:xfrm>
            <a:off x="3744913" y="2292350"/>
            <a:ext cx="11471275" cy="7227888"/>
            <a:chOff x="1938345" y="2163762"/>
            <a:chExt cx="12725400" cy="7868243"/>
          </a:xfrm>
        </p:grpSpPr>
        <p:pic>
          <p:nvPicPr>
            <p:cNvPr id="55302" name="Picture 9">
              <a:extLst>
                <a:ext uri="{FF2B5EF4-FFF2-40B4-BE49-F238E27FC236}">
                  <a16:creationId xmlns:a16="http://schemas.microsoft.com/office/drawing/2014/main" id="{8B927F53-C350-A7C2-5548-4DCE9FD4CC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8345" y="2163762"/>
              <a:ext cx="12725400" cy="7868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3" name="Picture 12">
              <a:extLst>
                <a:ext uri="{FF2B5EF4-FFF2-40B4-BE49-F238E27FC236}">
                  <a16:creationId xmlns:a16="http://schemas.microsoft.com/office/drawing/2014/main" id="{5838F0C1-1D13-C2AB-1C0E-63EBFD876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233" y="3958606"/>
              <a:ext cx="1762602"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4" name="Picture 13">
              <a:extLst>
                <a:ext uri="{FF2B5EF4-FFF2-40B4-BE49-F238E27FC236}">
                  <a16:creationId xmlns:a16="http://schemas.microsoft.com/office/drawing/2014/main" id="{48E08453-2CD0-F16A-4AED-392FB3B106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2296" y="3942823"/>
              <a:ext cx="1747434" cy="1610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5" name="Picture 14">
              <a:extLst>
                <a:ext uri="{FF2B5EF4-FFF2-40B4-BE49-F238E27FC236}">
                  <a16:creationId xmlns:a16="http://schemas.microsoft.com/office/drawing/2014/main" id="{63E26128-F6AD-D5F4-ED2B-2DF920B8437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6882" y="3937728"/>
              <a:ext cx="1765635"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6" name="Picture 16">
              <a:extLst>
                <a:ext uri="{FF2B5EF4-FFF2-40B4-BE49-F238E27FC236}">
                  <a16:creationId xmlns:a16="http://schemas.microsoft.com/office/drawing/2014/main" id="{3D9F233F-5E9D-A932-CA5B-C8642A23A9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56027" y="3936211"/>
              <a:ext cx="1747434" cy="1604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7" name="Picture 17">
              <a:extLst>
                <a:ext uri="{FF2B5EF4-FFF2-40B4-BE49-F238E27FC236}">
                  <a16:creationId xmlns:a16="http://schemas.microsoft.com/office/drawing/2014/main" id="{DA493BF0-D227-3EE0-A818-BEEDD5E79D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18004" y="3936211"/>
              <a:ext cx="1601813" cy="1565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8" name="Picture 18">
              <a:extLst>
                <a:ext uri="{FF2B5EF4-FFF2-40B4-BE49-F238E27FC236}">
                  <a16:creationId xmlns:a16="http://schemas.microsoft.com/office/drawing/2014/main" id="{5D62298A-6B1C-253A-3D23-732360E8B2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825379" y="3899806"/>
              <a:ext cx="1601813" cy="16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38">
              <a:extLst>
                <a:ext uri="{FF2B5EF4-FFF2-40B4-BE49-F238E27FC236}">
                  <a16:creationId xmlns:a16="http://schemas.microsoft.com/office/drawing/2014/main" id="{56C8D18A-3750-BE42-9666-1ADF7D36B020}"/>
                </a:ext>
              </a:extLst>
            </p:cNvPr>
            <p:cNvSpPr/>
            <p:nvPr/>
          </p:nvSpPr>
          <p:spPr>
            <a:xfrm>
              <a:off x="8456017"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rtl="1">
                <a:defRPr/>
              </a:pPr>
              <a:r>
                <a:rPr lang="ar" sz="1600" dirty="0">
                  <a:solidFill>
                    <a:srgbClr val="CF1C21"/>
                  </a:solidFill>
                  <a:latin typeface="Simplified Arabic"/>
                </a:rPr>
                <a:t>بطاقة بلاستيكية مزودة بشريحة، قابلة للاستخدام مع أجهزة نقاط البيع </a:t>
              </a:r>
              <a:r>
                <a:rPr lang="ar" sz="1600" dirty="0" err="1">
                  <a:solidFill>
                    <a:srgbClr val="CF1C21"/>
                  </a:solidFill>
                  <a:latin typeface="Simplified Arabic"/>
                </a:rPr>
                <a:t>وأجهزة الصراف الآلي، </a:t>
              </a:r>
              <a:r>
                <a:rPr lang="ar" sz="1600" dirty="0">
                  <a:solidFill>
                    <a:srgbClr val="CF1C21"/>
                  </a:solidFill>
                  <a:latin typeface="Simplified Arabic"/>
                </a:rPr>
                <a:t>لتحويل الأموال النقدية، والقسائم الإلكترونية/المشتريات من المتاجر </a:t>
              </a:r>
              <a:endParaRPr lang="en-US" sz="1600" dirty="0">
                <a:solidFill>
                  <a:srgbClr val="CF1C21"/>
                </a:solidFill>
              </a:endParaRPr>
            </a:p>
          </p:txBody>
        </p:sp>
        <p:sp>
          <p:nvSpPr>
            <p:cNvPr id="16" name="Rectangle: Rounded Corners 38">
              <a:extLst>
                <a:ext uri="{FF2B5EF4-FFF2-40B4-BE49-F238E27FC236}">
                  <a16:creationId xmlns:a16="http://schemas.microsoft.com/office/drawing/2014/main" id="{568C02FA-9DA3-F928-5125-CA22FE6365C1}"/>
                </a:ext>
              </a:extLst>
            </p:cNvPr>
            <p:cNvSpPr/>
            <p:nvPr/>
          </p:nvSpPr>
          <p:spPr>
            <a:xfrm>
              <a:off x="10606269" y="5772128"/>
              <a:ext cx="174872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rtl="1">
                <a:defRPr/>
              </a:pPr>
              <a:r>
                <a:rPr lang="ar" sz="1600" dirty="0">
                  <a:solidFill>
                    <a:srgbClr val="CF1C21"/>
                  </a:solidFill>
                  <a:latin typeface="Simplified Arabic"/>
                </a:rPr>
                <a:t>رمز مشفر يمكن صرفه في العديد من متاجر البيع بالتجزئة أو منافذ البيع الأخرى، ويستخدم</a:t>
              </a:r>
            </a:p>
            <a:p>
              <a:pPr algn="ctr" rtl="1">
                <a:defRPr/>
              </a:pPr>
              <a:r>
                <a:rPr lang="ar" sz="1600" dirty="0">
                  <a:solidFill>
                    <a:srgbClr val="CF1C21"/>
                  </a:solidFill>
                  <a:latin typeface="Simplified Arabic"/>
                </a:rPr>
                <a:t>للحصول على منح نقدية وقسائم</a:t>
              </a:r>
              <a:endParaRPr lang="en-CA" sz="1600" dirty="0">
                <a:solidFill>
                  <a:srgbClr val="CF1C21"/>
                </a:solidFill>
              </a:endParaRPr>
            </a:p>
          </p:txBody>
        </p:sp>
        <p:sp>
          <p:nvSpPr>
            <p:cNvPr id="17" name="Rectangle: Rounded Corners 38">
              <a:extLst>
                <a:ext uri="{FF2B5EF4-FFF2-40B4-BE49-F238E27FC236}">
                  <a16:creationId xmlns:a16="http://schemas.microsoft.com/office/drawing/2014/main" id="{F45543FF-F961-4BD1-12F4-6EA2C855A6D8}"/>
                </a:ext>
              </a:extLst>
            </p:cNvPr>
            <p:cNvSpPr/>
            <p:nvPr/>
          </p:nvSpPr>
          <p:spPr>
            <a:xfrm>
              <a:off x="12791741" y="5772128"/>
              <a:ext cx="1746969" cy="283934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rtl="1">
                <a:defRPr/>
              </a:pPr>
              <a:r>
                <a:rPr lang="ar" sz="1600">
                  <a:solidFill>
                    <a:srgbClr val="CF1C21"/>
                  </a:solidFill>
                  <a:latin typeface="Simplified Arabic"/>
                </a:rPr>
                <a:t>حسابات بنكية شخصية أو حسابات بنكية فرعية تُستخدم لإيداع النقد. تتطلب بطاقة هوية رسمية (ID)</a:t>
              </a:r>
              <a:endParaRPr lang="en-CA" sz="4400">
                <a:solidFill>
                  <a:srgbClr val="CF1C21"/>
                </a:solidFill>
              </a:endParaRPr>
            </a:p>
            <a:p>
              <a:pPr algn="ctr" rtl="1">
                <a:defRPr/>
              </a:pPr>
              <a:endParaRPr lang="en-CA" sz="1600">
                <a:solidFill>
                  <a:srgbClr val="CF1C21"/>
                </a:solidFill>
              </a:endParaRPr>
            </a:p>
          </p:txBody>
        </p:sp>
        <p:sp>
          <p:nvSpPr>
            <p:cNvPr id="18" name="Rectangle: Rounded Corners 38">
              <a:extLst>
                <a:ext uri="{FF2B5EF4-FFF2-40B4-BE49-F238E27FC236}">
                  <a16:creationId xmlns:a16="http://schemas.microsoft.com/office/drawing/2014/main" id="{01461E0B-2560-A990-1341-6BD0F3F6D284}"/>
                </a:ext>
              </a:extLst>
            </p:cNvPr>
            <p:cNvSpPr/>
            <p:nvPr/>
          </p:nvSpPr>
          <p:spPr>
            <a:xfrm>
              <a:off x="8413752" y="8825760"/>
              <a:ext cx="1748730"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rtl="1">
                <a:defRPr/>
              </a:pPr>
              <a:r>
                <a:rPr lang="ar" sz="1600">
                  <a:solidFill>
                    <a:srgbClr val="CF1C21"/>
                  </a:solidFill>
                </a:rPr>
                <a:t>مثل البنوك ومكاتب البريد ومقدمي الخدمات المالية غير المصرفية</a:t>
              </a:r>
            </a:p>
            <a:p>
              <a:pPr algn="ctr" rtl="1">
                <a:defRPr/>
              </a:pPr>
              <a:endParaRPr lang="en-CA" sz="1600" b="1">
                <a:solidFill>
                  <a:srgbClr val="CF1C21"/>
                </a:solidFill>
              </a:endParaRPr>
            </a:p>
          </p:txBody>
        </p:sp>
        <p:sp>
          <p:nvSpPr>
            <p:cNvPr id="19" name="Rectangle: Rounded Corners 38">
              <a:extLst>
                <a:ext uri="{FF2B5EF4-FFF2-40B4-BE49-F238E27FC236}">
                  <a16:creationId xmlns:a16="http://schemas.microsoft.com/office/drawing/2014/main" id="{D98BD603-22C1-A1CB-3AE4-42540D953E98}"/>
                </a:ext>
              </a:extLst>
            </p:cNvPr>
            <p:cNvSpPr/>
            <p:nvPr/>
          </p:nvSpPr>
          <p:spPr>
            <a:xfrm>
              <a:off x="10606269" y="8805022"/>
              <a:ext cx="1748729" cy="1078362"/>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rtl="1">
                <a:lnSpc>
                  <a:spcPct val="90000"/>
                </a:lnSpc>
                <a:spcAft>
                  <a:spcPct val="35000"/>
                </a:spcAft>
                <a:defRPr/>
              </a:pPr>
              <a:r>
                <a:rPr lang="ar" sz="1600">
                  <a:solidFill>
                    <a:srgbClr val="CF1C21"/>
                  </a:solidFill>
                </a:rPr>
                <a:t>مثل مشغلي شبكات الهاتف المحمول (MNOs) والبنوك</a:t>
              </a:r>
            </a:p>
          </p:txBody>
        </p:sp>
        <p:sp>
          <p:nvSpPr>
            <p:cNvPr id="20" name="Rectangle: Rounded Corners 38">
              <a:extLst>
                <a:ext uri="{FF2B5EF4-FFF2-40B4-BE49-F238E27FC236}">
                  <a16:creationId xmlns:a16="http://schemas.microsoft.com/office/drawing/2014/main" id="{6B3D9061-AD82-06C1-E182-C263C67F6D41}"/>
                </a:ext>
              </a:extLst>
            </p:cNvPr>
            <p:cNvSpPr/>
            <p:nvPr/>
          </p:nvSpPr>
          <p:spPr>
            <a:xfrm>
              <a:off x="12798785" y="8867236"/>
              <a:ext cx="1748730" cy="959120"/>
            </a:xfrm>
            <a:prstGeom prst="roundRect">
              <a:avLst>
                <a:gd name="adj" fmla="val 10000"/>
              </a:avLst>
            </a:prstGeom>
            <a:solidFill>
              <a:srgbClr val="FFFFFF"/>
            </a:solidFill>
            <a:ln w="57150">
              <a:solidFill>
                <a:srgbClr val="B10101"/>
              </a:solidFill>
            </a:ln>
          </p:spPr>
          <p:style>
            <a:lnRef idx="3">
              <a:schemeClr val="lt1"/>
            </a:lnRef>
            <a:fillRef idx="1">
              <a:schemeClr val="accent2"/>
            </a:fillRef>
            <a:effectRef idx="1">
              <a:schemeClr val="accent2"/>
            </a:effectRef>
            <a:fontRef idx="minor">
              <a:schemeClr val="lt1"/>
            </a:fontRef>
          </p:style>
          <p:txBody>
            <a:bodyPr/>
            <a:lstStyle/>
            <a:p>
              <a:pPr algn="ctr" defTabSz="488950" rtl="1">
                <a:lnSpc>
                  <a:spcPct val="90000"/>
                </a:lnSpc>
                <a:spcAft>
                  <a:spcPct val="35000"/>
                </a:spcAft>
                <a:defRPr/>
              </a:pPr>
              <a:endParaRPr lang="en-US" sz="1600">
                <a:solidFill>
                  <a:srgbClr val="CF1C21"/>
                </a:solidFill>
              </a:endParaRPr>
            </a:p>
            <a:p>
              <a:pPr algn="ctr" defTabSz="488950" rtl="1">
                <a:lnSpc>
                  <a:spcPct val="90000"/>
                </a:lnSpc>
                <a:spcAft>
                  <a:spcPct val="35000"/>
                </a:spcAft>
                <a:defRPr/>
              </a:pPr>
              <a:r>
                <a:rPr lang="ar" sz="1600">
                  <a:solidFill>
                    <a:srgbClr val="CF1C21"/>
                  </a:solidFill>
                </a:rPr>
                <a:t>مثل البنوك</a:t>
              </a:r>
            </a:p>
          </p:txBody>
        </p:sp>
      </p:grpSp>
      <p:sp>
        <p:nvSpPr>
          <p:cNvPr id="55300" name="TextBox 36">
            <a:extLst>
              <a:ext uri="{FF2B5EF4-FFF2-40B4-BE49-F238E27FC236}">
                <a16:creationId xmlns:a16="http://schemas.microsoft.com/office/drawing/2014/main" id="{7FF56080-B63C-AD2F-7C5D-7EC097AB8F1A}"/>
              </a:ext>
            </a:extLst>
          </p:cNvPr>
          <p:cNvSpPr txBox="1">
            <a:spLocks noChangeArrowheads="1"/>
          </p:cNvSpPr>
          <p:nvPr/>
        </p:nvSpPr>
        <p:spPr bwMode="auto">
          <a:xfrm>
            <a:off x="3744913" y="9629775"/>
            <a:ext cx="88138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rtl="1"/>
            <a:r>
              <a:rPr lang="ar" altLang="en-US" sz="1200">
                <a:ea typeface="Simplified Arabic" panose="020B0600070205080204" pitchFamily="34" charset="-128"/>
              </a:rPr>
              <a:t>مقتبس من </a:t>
            </a:r>
            <a:r>
              <a:rPr lang="ar" altLang="en-US" sz="1200" i="1">
                <a:ea typeface="Simplified Arabic" panose="020B0600070205080204" pitchFamily="34" charset="-128"/>
              </a:rPr>
              <a:t>أداة تقييم آلية تسليم النقد التابعة للمفوضية السامية للأمم المتحدة لشؤون اللاجئين</a:t>
            </a:r>
            <a:endParaRPr lang="en-CA" altLang="en-US" i="1">
              <a:latin typeface="Simplified Arabic" panose="020B0604020202020204" pitchFamily="34" charset="0"/>
              <a:ea typeface="Simplified Arabic" panose="020B0600070205080204" pitchFamily="34" charset="-128"/>
            </a:endParaRPr>
          </a:p>
        </p:txBody>
      </p:sp>
      <p:pic>
        <p:nvPicPr>
          <p:cNvPr id="55301" name="Picture 1" descr="A red cross on a black background&#10;&#10;Description automatically generated">
            <a:extLst>
              <a:ext uri="{FF2B5EF4-FFF2-40B4-BE49-F238E27FC236}">
                <a16:creationId xmlns:a16="http://schemas.microsoft.com/office/drawing/2014/main" id="{1F2FA429-7E0A-97FF-EB7E-06E7293C802A}"/>
              </a:ext>
            </a:extLst>
          </p:cNvPr>
          <p:cNvPicPr>
            <a:picLocks noGrp="1" noRot="1" noChangeAspect="1" noMove="1" noResize="1" noEditPoints="1" noAdjustHandles="1" noChangeArrowheads="1" noChangeShapeType="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14701838" y="546100"/>
            <a:ext cx="1227137" cy="15827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thm15="http://schemas.microsoft.com/office/thememl/2012/main" xmlns:a="http://schemas.openxmlformats.org/drawingml/2006/main" name="Office Theme">
  <a:themeElements>
    <a:clrScheme name="Custom 1">
      <a:dk1>
        <a:srgbClr val="000000"/>
      </a:dk1>
      <a:lt1>
        <a:srgbClr val="3F3F3F"/>
      </a:lt1>
      <a:dk2>
        <a:srgbClr val="33394B"/>
      </a:dk2>
      <a:lt2>
        <a:srgbClr val="FFFFFF"/>
      </a:lt2>
      <a:accent1>
        <a:srgbClr val="001D41"/>
      </a:accent1>
      <a:accent2>
        <a:srgbClr val="E8E8E8"/>
      </a:accent2>
      <a:accent3>
        <a:srgbClr val="F5333F"/>
      </a:accent3>
      <a:accent4>
        <a:srgbClr val="F5333F"/>
      </a:accent4>
      <a:accent5>
        <a:srgbClr val="001D41"/>
      </a:accent5>
      <a:accent6>
        <a:srgbClr val="FF4E51"/>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Simplified Arabic"/>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Simplified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232B36"/>
        </a:solidFill>
        <a:ln>
          <a:noFill/>
        </a:ln>
        <a:effectLst/>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041CBEE5444AC4294686EA8E7761EF7" ma:contentTypeVersion="14" ma:contentTypeDescription="Create a new document." ma:contentTypeScope="" ma:versionID="604a6a96af103908af6777cdd2526e0d">
  <xsd:schema xmlns:xsd="http://www.w3.org/2001/XMLSchema" xmlns:xs="http://www.w3.org/2001/XMLSchema" xmlns:p="http://schemas.microsoft.com/office/2006/metadata/properties" xmlns:ns2="1f0e0d46-bfc3-4fcf-89a2-869473193083" xmlns:ns3="2022f264-a01a-479c-9a1f-db50914a6761" targetNamespace="http://schemas.microsoft.com/office/2006/metadata/properties" ma:root="true" ma:fieldsID="c2e176ba61fa24234a2357b9a6519e7d" ns2:_="" ns3:_="">
    <xsd:import namespace="1f0e0d46-bfc3-4fcf-89a2-869473193083"/>
    <xsd:import namespace="2022f264-a01a-479c-9a1f-db50914a676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0e0d46-bfc3-4fcf-89a2-869473193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14f832c-f6f1-485d-8901-6765a4832c5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022f264-a01a-479c-9a1f-db50914a676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fb4525b-e024-493e-b786-78cbbff08576}" ma:internalName="TaxCatchAll" ma:showField="CatchAllData" ma:web="2022f264-a01a-479c-9a1f-db50914a676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022f264-a01a-479c-9a1f-db50914a6761" xsi:nil="true"/>
    <lcf76f155ced4ddcb4097134ff3c332f xmlns="1f0e0d46-bfc3-4fcf-89a2-8694731930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820E0E-98D3-43B7-A831-696FFCAADB00}"/>
</file>

<file path=customXml/itemProps2.xml><?xml version="1.0" encoding="utf-8"?>
<ds:datastoreItem xmlns:ds="http://schemas.openxmlformats.org/officeDocument/2006/customXml" ds:itemID="{45215005-2CCF-41F3-944C-05EA26FB9675}">
  <ds:schemaRefs>
    <ds:schemaRef ds:uri="http://schemas.microsoft.com/office/2006/metadata/properties"/>
    <ds:schemaRef ds:uri="http://schemas.microsoft.com/office/infopath/2007/PartnerControls"/>
    <ds:schemaRef ds:uri="2022f264-a01a-479c-9a1f-db50914a6761"/>
    <ds:schemaRef ds:uri="1f0e0d46-bfc3-4fcf-89a2-869473193083"/>
  </ds:schemaRefs>
</ds:datastoreItem>
</file>

<file path=customXml/itemProps3.xml><?xml version="1.0" encoding="utf-8"?>
<ds:datastoreItem xmlns:ds="http://schemas.openxmlformats.org/officeDocument/2006/customXml" ds:itemID="{5ED4D1A2-A549-4190-86A5-9FA2DBECCB8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2049</TotalTime>
  <Words>9088</Words>
  <Application>Microsoft Office PowerPoint</Application>
  <PresentationFormat>Custom</PresentationFormat>
  <Paragraphs>584</Paragraphs>
  <Slides>43</Slides>
  <Notes>36</Notes>
  <HiddenSlides>1</HiddenSlides>
  <MMClips>1</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7" baseType="lpstr">
      <vt:lpstr>Open Sans</vt:lpstr>
      <vt:lpstr>Montserrat Medium</vt:lpstr>
      <vt:lpstr>Wingdings</vt:lpstr>
      <vt:lpstr>Montserrat</vt:lpstr>
      <vt:lpstr>ProximaNova-Light</vt:lpstr>
      <vt:lpstr>Calibri Light</vt:lpstr>
      <vt:lpstr>Calibri</vt:lpstr>
      <vt:lpstr>Montserrat SemiBold</vt:lpstr>
      <vt:lpstr>Mangal</vt:lpstr>
      <vt:lpstr>Gill Sans SemiBold</vt:lpstr>
      <vt:lpstr>Arial</vt:lpstr>
      <vt:lpstr>Office Theme</vt:lpstr>
      <vt:lpstr>Microsoft Excel Chart</vt:lpstr>
      <vt:lpstr>Chart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PowerPoint Presentation</dc:title>
  <dc:creator>Microsoft account</dc:creator>
  <lastModifiedBy>Moosa SHIFAZ</lastModifiedBy>
  <revision>63</revision>
  <dcterms:created xsi:type="dcterms:W3CDTF">2015-02-25T15:20:40.0000000Z</dcterms:created>
  <dcterms:modified xsi:type="dcterms:W3CDTF">2023-09-08T09:12:05.0000000Z</dcterms:modified>
  <keywords>, docId:1FE0741E706F94E10D53CCEFEA98062D</keywords>
</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af3f7fd-5cd4-4287-9002-aceb9af13c42_Enabled">
    <vt:lpwstr>true</vt:lpwstr>
  </property>
  <property fmtid="{D5CDD505-2E9C-101B-9397-08002B2CF9AE}" pid="3" name="MSIP_Label_caf3f7fd-5cd4-4287-9002-aceb9af13c42_SetDate">
    <vt:lpwstr>2023-03-13T14:30:14Z</vt:lpwstr>
  </property>
  <property fmtid="{D5CDD505-2E9C-101B-9397-08002B2CF9AE}" pid="4" name="MSIP_Label_caf3f7fd-5cd4-4287-9002-aceb9af13c42_Method">
    <vt:lpwstr>Privileged</vt:lpwstr>
  </property>
  <property fmtid="{D5CDD505-2E9C-101B-9397-08002B2CF9AE}" pid="5" name="MSIP_Label_caf3f7fd-5cd4-4287-9002-aceb9af13c42_Name">
    <vt:lpwstr>Public</vt:lpwstr>
  </property>
  <property fmtid="{D5CDD505-2E9C-101B-9397-08002B2CF9AE}" pid="6" name="MSIP_Label_caf3f7fd-5cd4-4287-9002-aceb9af13c42_SiteId">
    <vt:lpwstr>a2b53be5-734e-4e6c-ab0d-d184f60fd917</vt:lpwstr>
  </property>
  <property fmtid="{D5CDD505-2E9C-101B-9397-08002B2CF9AE}" pid="7" name="MSIP_Label_caf3f7fd-5cd4-4287-9002-aceb9af13c42_ActionId">
    <vt:lpwstr>600d0358-a665-46e1-88cc-015b225c8a23</vt:lpwstr>
  </property>
  <property fmtid="{D5CDD505-2E9C-101B-9397-08002B2CF9AE}" pid="8" name="MSIP_Label_caf3f7fd-5cd4-4287-9002-aceb9af13c42_ContentBits">
    <vt:lpwstr>2</vt:lpwstr>
  </property>
  <property fmtid="{D5CDD505-2E9C-101B-9397-08002B2CF9AE}" pid="9" name="ContentTypeId">
    <vt:lpwstr>0x010100E041CBEE5444AC4294686EA8E7761EF7</vt:lpwstr>
  </property>
  <property fmtid="{D5CDD505-2E9C-101B-9397-08002B2CF9AE}" pid="10" name="MediaServiceImageTags">
    <vt:lpwstr/>
  </property>
</Properties>
</file>