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48" r:id="rId3"/>
  </p:sldMasterIdLst>
  <p:notesMasterIdLst>
    <p:notesMasterId r:id="rId49"/>
  </p:notesMasterIdLst>
  <p:handoutMasterIdLst>
    <p:handoutMasterId r:id="rId50"/>
  </p:handoutMasterIdLst>
  <p:sldIdLst>
    <p:sldId id="4013" r:id="rId4"/>
    <p:sldId id="4087" r:id="rId5"/>
    <p:sldId id="4074" r:id="rId6"/>
    <p:sldId id="427" r:id="rId7"/>
    <p:sldId id="4086" r:id="rId8"/>
    <p:sldId id="4115" r:id="rId9"/>
    <p:sldId id="4092" r:id="rId10"/>
    <p:sldId id="4093" r:id="rId11"/>
    <p:sldId id="4103" r:id="rId12"/>
    <p:sldId id="4095" r:id="rId13"/>
    <p:sldId id="312" r:id="rId14"/>
    <p:sldId id="4120" r:id="rId15"/>
    <p:sldId id="303" r:id="rId16"/>
    <p:sldId id="4116" r:id="rId17"/>
    <p:sldId id="4117" r:id="rId18"/>
    <p:sldId id="315" r:id="rId19"/>
    <p:sldId id="316" r:id="rId20"/>
    <p:sldId id="317" r:id="rId21"/>
    <p:sldId id="318" r:id="rId22"/>
    <p:sldId id="319" r:id="rId23"/>
    <p:sldId id="320" r:id="rId24"/>
    <p:sldId id="4109" r:id="rId25"/>
    <p:sldId id="4098" r:id="rId26"/>
    <p:sldId id="329" r:id="rId27"/>
    <p:sldId id="4106" r:id="rId28"/>
    <p:sldId id="257" r:id="rId29"/>
    <p:sldId id="4100" r:id="rId30"/>
    <p:sldId id="4129" r:id="rId31"/>
    <p:sldId id="4130" r:id="rId32"/>
    <p:sldId id="4110" r:id="rId33"/>
    <p:sldId id="4099" r:id="rId34"/>
    <p:sldId id="4131" r:id="rId35"/>
    <p:sldId id="4101" r:id="rId36"/>
    <p:sldId id="4108" r:id="rId37"/>
    <p:sldId id="4118" r:id="rId38"/>
    <p:sldId id="264" r:id="rId39"/>
    <p:sldId id="265" r:id="rId40"/>
    <p:sldId id="286" r:id="rId41"/>
    <p:sldId id="293" r:id="rId42"/>
    <p:sldId id="4113" r:id="rId43"/>
    <p:sldId id="260" r:id="rId44"/>
    <p:sldId id="261" r:id="rId45"/>
    <p:sldId id="262" r:id="rId46"/>
    <p:sldId id="4128" r:id="rId47"/>
    <p:sldId id="3999" r:id="rId48"/>
  </p:sldIdLst>
  <p:sldSz cx="18288000" cy="10288588"/>
  <p:notesSz cx="6858000" cy="9144000"/>
  <p:embeddedFontLst>
    <p:embeddedFont>
      <p:font typeface="ＭＳ Ｐゴシック" panose="020B0600070205080204" pitchFamily="34" charset="-128"/>
      <p:regular r:id="rId51"/>
    </p:embeddedFont>
    <p:embeddedFont>
      <p:font typeface="Bebas" panose="020B0604020202020204" charset="0"/>
      <p:regular r:id="rId52"/>
    </p:embeddedFont>
    <p:embeddedFont>
      <p:font typeface="Montserrat" panose="00000500000000000000" pitchFamily="2" charset="0"/>
      <p:regular r:id="rId53"/>
      <p:bold r:id="rId54"/>
      <p:italic r:id="rId55"/>
      <p:boldItalic r:id="rId56"/>
    </p:embeddedFont>
    <p:embeddedFont>
      <p:font typeface="Montserrat Medium" panose="00000600000000000000" pitchFamily="2" charset="0"/>
      <p:regular r:id="rId57"/>
      <p:italic r:id="rId58"/>
    </p:embeddedFont>
    <p:embeddedFont>
      <p:font typeface="Montserrat SemiBold" panose="00000700000000000000" pitchFamily="2" charset="0"/>
      <p:regular r:id="rId59"/>
      <p:bold r:id="rId60"/>
      <p:italic r:id="rId61"/>
      <p:boldItalic r:id="rId62"/>
    </p:embeddedFont>
    <p:embeddedFont>
      <p:font typeface="Open Sans" panose="020B0606030504020204" pitchFamily="34" charset="0"/>
      <p:regular r:id="rId63"/>
      <p:bold r:id="rId64"/>
      <p:italic r:id="rId65"/>
      <p:boldItalic r:id="rId66"/>
    </p:embeddedFont>
    <p:embeddedFont>
      <p:font typeface="Short Stack" panose="020B0604020202020204" charset="0"/>
      <p:regular r:id="rId67"/>
      <p:bold r:id="rId68"/>
      <p:italic r:id="rId69"/>
      <p:boldItalic r:id="rId70"/>
    </p:embeddedFont>
  </p:embeddedFontLst>
  <p:defaultTextStyle>
    <a:defPPr>
      <a:defRPr lang="a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44A6A5-F9E3-EADC-99BE-632C43DF6114}" name="Lisbet M. Elvekjær" initials="LE" userId="S::limae_rodekors.dk#ext#@ifrcorg.onmicrosoft.com::0f8e3c40-b18d-4bf9-b917-1159725ede35" providerId="AD"/>
  <p188:author id="{A11863D6-FB7C-AE30-31C4-ED2A0EE535F2}" name="Ines Dalmau Gutsens" initials="IG" userId="S::idalmau_redcross.org.uk#ext#@ifrcorg.onmicrosoft.com::3a99f684-13f8-423c-9e76-e1ac88ffc4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ew Hui LIEW" initials="SHL" lastIdx="7" clrIdx="0">
    <p:extLst>
      <p:ext uri="{19B8F6BF-5375-455C-9EA6-DF929625EA0E}">
        <p15:presenceInfo xmlns:p15="http://schemas.microsoft.com/office/powerpoint/2012/main" userId="S::SiewHui.LIEW@ifrc.org::b50c533f-de2f-4a2e-95e9-429f302426d5" providerId="AD"/>
      </p:ext>
    </p:extLst>
  </p:cmAuthor>
  <p:cmAuthor id="2" name="Wai Siong SEE THO" initials="WT" lastIdx="3" clrIdx="1">
    <p:extLst>
      <p:ext uri="{19B8F6BF-5375-455C-9EA6-DF929625EA0E}">
        <p15:presenceInfo xmlns:p15="http://schemas.microsoft.com/office/powerpoint/2012/main" userId="S::audrey.seetho@ifrc.org::6a035509-197e-4090-abd3-58894bc46d01" providerId="AD"/>
      </p:ext>
    </p:extLst>
  </p:cmAuthor>
  <p:cmAuthor id="3" name="Audrey SEE THO" initials="WSST" lastIdx="3" clrIdx="2">
    <p:extLst>
      <p:ext uri="{19B8F6BF-5375-455C-9EA6-DF929625EA0E}">
        <p15:presenceInfo xmlns:p15="http://schemas.microsoft.com/office/powerpoint/2012/main" userId="Audrey SEE T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81E"/>
    <a:srgbClr val="4F81BD"/>
    <a:srgbClr val="011E41"/>
    <a:srgbClr val="F5333F"/>
    <a:srgbClr val="452250"/>
    <a:srgbClr val="5E3670"/>
    <a:srgbClr val="6B2BAA"/>
    <a:srgbClr val="242D38"/>
    <a:srgbClr val="1A90D5"/>
    <a:srgbClr val="01C8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899" autoAdjust="0"/>
  </p:normalViewPr>
  <p:slideViewPr>
    <p:cSldViewPr snapToGrid="0">
      <p:cViewPr>
        <p:scale>
          <a:sx n="66" d="100"/>
          <a:sy n="66" d="100"/>
        </p:scale>
        <p:origin x="29" y="-840"/>
      </p:cViewPr>
      <p:guideLst/>
    </p:cSldViewPr>
  </p:slideViewPr>
  <p:notesTextViewPr>
    <p:cViewPr>
      <p:scale>
        <a:sx n="3" d="2"/>
        <a:sy n="3" d="2"/>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6" Type="http://schemas.microsoft.com/office/2018/10/relationships/authors" Target="authors.xml"/><Relationship Id="rId7" Type="http://schemas.openxmlformats.org/officeDocument/2006/relationships/slide" Target="slides/slide4.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5.xml"/><Relationship Id="rId51" Type="http://schemas.openxmlformats.org/officeDocument/2006/relationships/font" Target="fonts/font1.fntdata"/><Relationship Id="rId72"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09.08.2025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8/9/2025</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a:t>
            </a:fld>
            <a:endParaRPr lang="en-US" altLang="ru-RU"/>
          </a:p>
        </p:txBody>
      </p:sp>
    </p:spTree>
    <p:extLst>
      <p:ext uri="{BB962C8B-B14F-4D97-AF65-F5344CB8AC3E}">
        <p14:creationId xmlns:p14="http://schemas.microsoft.com/office/powerpoint/2010/main" val="246053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 sz="1400" dirty="0">
                <a:cs typeface="Calibri" panose="020F0502020204030204" pitchFamily="34" charset="0"/>
              </a:rPr>
              <a:t>شرائح اختيارية إذا كان لدى الجمعية الوطنية إجراءات التشغيل الموحدة ( SOPs)</a:t>
            </a:r>
            <a:r>
              <a:rPr lang="ar-SA" sz="1400" dirty="0">
                <a:cs typeface="Calibri" panose="020F0502020204030204" pitchFamily="34" charset="0"/>
              </a:rPr>
              <a:t> قائمة </a:t>
            </a:r>
            <a:r>
              <a:rPr lang="ar" sz="1400" dirty="0">
                <a:cs typeface="Calibri" panose="020F0502020204030204" pitchFamily="34" charset="0"/>
              </a:rPr>
              <a:t>بالفعل أو إرشادات مطبقة يمكنها البناء عليها/مراجعتها.</a:t>
            </a:r>
          </a:p>
          <a:p>
            <a:pPr marL="0" marR="0" lvl="0" indent="0" algn="r" defTabSz="914400" rtl="1" eaLnBrk="0" fontAlgn="base" latinLnBrk="0" hangingPunct="0">
              <a:lnSpc>
                <a:spcPct val="100000"/>
              </a:lnSpc>
              <a:spcBef>
                <a:spcPct val="30000"/>
              </a:spcBef>
              <a:spcAft>
                <a:spcPct val="0"/>
              </a:spcAft>
              <a:buClrTx/>
              <a:buSzTx/>
              <a:buFontTx/>
              <a:buNone/>
              <a:tabLst/>
              <a:defRPr/>
            </a:pPr>
            <a:endParaRPr lang="en-US" sz="1400" dirty="0"/>
          </a:p>
          <a:p>
            <a:pPr marL="0" marR="0" lvl="0" indent="0" algn="r" defTabSz="914400" rtl="1" eaLnBrk="0" fontAlgn="base" latinLnBrk="0" hangingPunct="0">
              <a:lnSpc>
                <a:spcPct val="100000"/>
              </a:lnSpc>
              <a:spcBef>
                <a:spcPct val="30000"/>
              </a:spcBef>
              <a:spcAft>
                <a:spcPct val="0"/>
              </a:spcAft>
              <a:buClrTx/>
              <a:buSzTx/>
              <a:buFontTx/>
              <a:buNone/>
              <a:tabLst/>
              <a:defRPr/>
            </a:pPr>
            <a:r>
              <a:rPr lang="ar" sz="1400" dirty="0">
                <a:cs typeface="Calibri" panose="020F0502020204030204" pitchFamily="34" charset="0"/>
              </a:rPr>
              <a:t>أدر</a:t>
            </a:r>
            <a:r>
              <a:rPr lang="ar-SA" sz="1400" dirty="0">
                <a:cs typeface="Calibri" panose="020F0502020204030204" pitchFamily="34" charset="0"/>
              </a:rPr>
              <a:t>ا</a:t>
            </a:r>
            <a:r>
              <a:rPr lang="ar" sz="1400" dirty="0">
                <a:cs typeface="Calibri" panose="020F0502020204030204" pitchFamily="34" charset="0"/>
              </a:rPr>
              <a:t>ج ما تحتويه.</a:t>
            </a:r>
            <a:endParaRPr lang="en-GB" sz="1400" dirty="0"/>
          </a:p>
          <a:p>
            <a:pPr marL="0" marR="0" lvl="0" indent="0" algn="r" defTabSz="914400" rtl="1" eaLnBrk="0" fontAlgn="base" latinLnBrk="0" hangingPunct="0">
              <a:lnSpc>
                <a:spcPct val="100000"/>
              </a:lnSpc>
              <a:spcBef>
                <a:spcPct val="30000"/>
              </a:spcBef>
              <a:spcAft>
                <a:spcPct val="0"/>
              </a:spcAft>
              <a:buClrTx/>
              <a:buSzTx/>
              <a:buFontTx/>
              <a:buNone/>
              <a:tabLst/>
              <a:defRPr/>
            </a:pPr>
            <a:endParaRPr lang="en-GB" sz="1400" dirty="0"/>
          </a:p>
        </p:txBody>
      </p:sp>
      <p:sp>
        <p:nvSpPr>
          <p:cNvPr id="608" name="Google Shape;6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66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JO" dirty="0"/>
              <a:t>اسأل المشاركين ما ي</a:t>
            </a:r>
            <a:r>
              <a:rPr lang="ar-SA" dirty="0"/>
              <a:t>ن</a:t>
            </a:r>
            <a:r>
              <a:rPr lang="ar-JO" dirty="0"/>
              <a:t>قص إجراءات التشغيل الموحدة (</a:t>
            </a:r>
            <a:r>
              <a:rPr lang="en-GB" dirty="0"/>
              <a:t>SOPs</a:t>
            </a:r>
            <a:r>
              <a:rPr lang="ar-SA" dirty="0"/>
              <a:t>) القائمة</a:t>
            </a:r>
            <a:r>
              <a:rPr lang="en-GB" dirty="0"/>
              <a:t> /</a:t>
            </a:r>
            <a:r>
              <a:rPr lang="ar-JO" dirty="0"/>
              <a:t> إرشادات</a:t>
            </a:r>
            <a:r>
              <a:rPr lang="en-GB" dirty="0"/>
              <a:t> </a:t>
            </a:r>
            <a:r>
              <a:rPr lang="ar-JO" dirty="0"/>
              <a:t>تقديم المساعدات النقدية والقسائم الحالية</a:t>
            </a:r>
            <a:r>
              <a:rPr lang="ar-SA" dirty="0"/>
              <a:t> ل</a:t>
            </a:r>
            <a:r>
              <a:rPr lang="ar-JO" dirty="0"/>
              <a:t>لجمعية الوطنية ثم قم بعرض الإجابات….</a:t>
            </a:r>
          </a:p>
          <a:p>
            <a:pPr marL="0" lvl="0" indent="0" algn="r" rtl="1">
              <a:spcBef>
                <a:spcPts val="0"/>
              </a:spcBef>
              <a:spcAft>
                <a:spcPts val="0"/>
              </a:spcAft>
              <a:buNone/>
            </a:pPr>
            <a:endParaRPr lang="en-GB" dirty="0"/>
          </a:p>
          <a:p>
            <a:pPr algn="r" rtl="1"/>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14</a:t>
            </a:fld>
            <a:endParaRPr lang="en-US" altLang="ru-RU"/>
          </a:p>
        </p:txBody>
      </p:sp>
    </p:spTree>
    <p:extLst>
      <p:ext uri="{BB962C8B-B14F-4D97-AF65-F5344CB8AC3E}">
        <p14:creationId xmlns:p14="http://schemas.microsoft.com/office/powerpoint/2010/main" val="260903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 dirty="0">
                <a:cs typeface="Calibri" panose="020F0502020204030204" pitchFamily="34" charset="0"/>
              </a:rPr>
              <a:t>قسّم المشاركين إلى ثلاث مجموعات، واشرح لهم ما يلي:</a:t>
            </a:r>
          </a:p>
          <a:p>
            <a:pPr marL="0" lvl="0" indent="0" algn="r" rtl="1">
              <a:spcBef>
                <a:spcPts val="0"/>
              </a:spcBef>
              <a:spcAft>
                <a:spcPts val="0"/>
              </a:spcAft>
              <a:buNone/>
            </a:pPr>
            <a:endParaRPr dirty="0"/>
          </a:p>
          <a:p>
            <a:pPr marL="171450" lvl="0" indent="-171450" algn="r" rtl="1">
              <a:spcBef>
                <a:spcPts val="0"/>
              </a:spcBef>
              <a:spcAft>
                <a:spcPts val="0"/>
              </a:spcAft>
              <a:buFontTx/>
              <a:buChar char="-"/>
            </a:pPr>
            <a:r>
              <a:rPr lang="ar" dirty="0">
                <a:cs typeface="Calibri" panose="020F0502020204030204" pitchFamily="34" charset="0"/>
              </a:rPr>
              <a:t>المجموعة الأولى ستكون النجوم الزرقاء</a:t>
            </a:r>
          </a:p>
          <a:p>
            <a:pPr marL="171450" lvl="0" indent="-171450" algn="r" rtl="1">
              <a:spcBef>
                <a:spcPts val="0"/>
              </a:spcBef>
              <a:spcAft>
                <a:spcPts val="0"/>
              </a:spcAft>
              <a:buFontTx/>
              <a:buChar char="-"/>
            </a:pPr>
            <a:r>
              <a:rPr lang="ar" dirty="0">
                <a:cs typeface="Calibri" panose="020F0502020204030204" pitchFamily="34" charset="0"/>
              </a:rPr>
              <a:t>المجموعة الثانية ستكون البرق البرتقالي</a:t>
            </a:r>
          </a:p>
          <a:p>
            <a:pPr marL="171450" lvl="0" indent="-171450" algn="r" rtl="1">
              <a:spcBef>
                <a:spcPts val="0"/>
              </a:spcBef>
              <a:spcAft>
                <a:spcPts val="0"/>
              </a:spcAft>
              <a:buFontTx/>
              <a:buChar char="-"/>
            </a:pPr>
            <a:r>
              <a:rPr lang="ar" dirty="0">
                <a:cs typeface="Calibri" panose="020F0502020204030204" pitchFamily="34" charset="0"/>
              </a:rPr>
              <a:t>المجموعة الثالثة ستكون الابتسامات الخضراء</a:t>
            </a:r>
            <a:endParaRPr dirty="0"/>
          </a:p>
          <a:p>
            <a:pPr marL="0" lvl="0" indent="0" algn="r" rtl="1">
              <a:spcBef>
                <a:spcPts val="0"/>
              </a:spcBef>
              <a:spcAft>
                <a:spcPts val="0"/>
              </a:spcAft>
              <a:buClr>
                <a:schemeClr val="dk1"/>
              </a:buClr>
              <a:buSzPts val="1200"/>
              <a:buFont typeface="Calibri"/>
              <a:buNone/>
            </a:pPr>
            <a:endParaRPr dirty="0"/>
          </a:p>
          <a:p>
            <a:pPr marL="0" lvl="0" indent="0" algn="r" rtl="1">
              <a:spcBef>
                <a:spcPts val="0"/>
              </a:spcBef>
              <a:spcAft>
                <a:spcPts val="0"/>
              </a:spcAft>
              <a:buNone/>
            </a:pPr>
            <a:endParaRPr lang="en-GB" dirty="0"/>
          </a:p>
          <a:p>
            <a:pPr marL="0" lvl="0" indent="0" algn="r" rtl="1">
              <a:spcBef>
                <a:spcPts val="0"/>
              </a:spcBef>
              <a:spcAft>
                <a:spcPts val="0"/>
              </a:spcAft>
              <a:buNone/>
            </a:pPr>
            <a:r>
              <a:rPr lang="ar" dirty="0">
                <a:cs typeface="Calibri" panose="020F0502020204030204" pitchFamily="34" charset="0"/>
              </a:rPr>
              <a:t>عرض الشريحة النموذجية التالية</a:t>
            </a:r>
          </a:p>
          <a:p>
            <a:pPr marL="0" lvl="0" indent="0" algn="r" rtl="1">
              <a:spcBef>
                <a:spcPts val="0"/>
              </a:spcBef>
              <a:spcAft>
                <a:spcPts val="0"/>
              </a:spcAft>
              <a:buNone/>
            </a:pPr>
            <a:endParaRPr lang="en-GB" dirty="0"/>
          </a:p>
          <a:p>
            <a:pPr marL="0" lvl="0" indent="0" algn="r" rtl="1">
              <a:spcBef>
                <a:spcPts val="0"/>
              </a:spcBef>
              <a:spcAft>
                <a:spcPts val="0"/>
              </a:spcAft>
              <a:buClr>
                <a:schemeClr val="dk1"/>
              </a:buClr>
              <a:buSzPts val="1200"/>
              <a:buFont typeface="Calibri"/>
              <a:buNone/>
            </a:pPr>
            <a:endParaRPr dirty="0"/>
          </a:p>
        </p:txBody>
      </p:sp>
      <p:sp>
        <p:nvSpPr>
          <p:cNvPr id="685" name="Google Shape;6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3563018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r" rtl="1">
              <a:lnSpc>
                <a:spcPct val="100000"/>
              </a:lnSpc>
              <a:spcBef>
                <a:spcPts val="0"/>
              </a:spcBef>
              <a:spcAft>
                <a:spcPts val="0"/>
              </a:spcAft>
              <a:buClr>
                <a:srgbClr val="000000"/>
              </a:buClr>
              <a:buSzPts val="1100"/>
              <a:buFont typeface="Arial"/>
              <a:buNone/>
            </a:pPr>
            <a:r>
              <a:rPr lang="ar" sz="1100" dirty="0">
                <a:latin typeface="Calibri" panose="020F0502020204030204" pitchFamily="34" charset="0"/>
                <a:ea typeface="Arial"/>
                <a:cs typeface="Calibri" panose="020F0502020204030204" pitchFamily="34" charset="0"/>
                <a:sym typeface="Arial"/>
              </a:rPr>
              <a:t>في هذا المثال، يمكنك أن ترى أن المجموعتين 1 و2 قدمتا اقتراحات جديدة</a:t>
            </a:r>
            <a:r>
              <a:rPr lang="ar-SA" sz="1100" dirty="0">
                <a:latin typeface="Calibri" panose="020F0502020204030204" pitchFamily="34" charset="0"/>
                <a:ea typeface="Arial"/>
                <a:cs typeface="Calibri" panose="020F0502020204030204" pitchFamily="34" charset="0"/>
                <a:sym typeface="Arial"/>
              </a:rPr>
              <a:t>، في حين </a:t>
            </a:r>
            <a:r>
              <a:rPr lang="ar" sz="1100" dirty="0">
                <a:latin typeface="Calibri" panose="020F0502020204030204" pitchFamily="34" charset="0"/>
                <a:ea typeface="Arial"/>
                <a:cs typeface="Calibri" panose="020F0502020204030204" pitchFamily="34" charset="0"/>
                <a:sym typeface="Arial"/>
              </a:rPr>
              <a:t>أن المجموعات 2 و3 و4 وافقت على بعض الملاحظات التي تركتها المجموعات السابقة.</a:t>
            </a:r>
            <a:endParaRPr sz="1100" dirty="0">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2761089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753" name="Google Shape;75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109281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0" name="Google Shape;76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sz="1100" dirty="0">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104748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0" name="Google Shape;7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sz="1100" dirty="0">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25752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0" name="Google Shape;82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sz="1100" dirty="0">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3948223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2457198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cs typeface="Calibri" panose="020F0502020204030204" pitchFamily="34" charset="0"/>
              </a:rPr>
              <a:t>فكر في دمج المجموعات لضمان وجود المتخصصين ذوي ال</a:t>
            </a:r>
            <a:r>
              <a:rPr lang="ar-SA" dirty="0">
                <a:cs typeface="Calibri" panose="020F0502020204030204" pitchFamily="34" charset="0"/>
              </a:rPr>
              <a:t>علاقة</a:t>
            </a:r>
            <a:r>
              <a:rPr lang="ar" dirty="0">
                <a:cs typeface="Calibri" panose="020F0502020204030204" pitchFamily="34" charset="0"/>
              </a:rPr>
              <a:t> في كل مجموعة، على سبيل المثال، اللوجستيات في الإعداد والتنفيذ، والرصد والتقييم في المراقبة والتقييم</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23</a:t>
            </a:fld>
            <a:endParaRPr lang="en-US" altLang="ru-RU"/>
          </a:p>
        </p:txBody>
      </p:sp>
    </p:spTree>
    <p:extLst>
      <p:ext uri="{BB962C8B-B14F-4D97-AF65-F5344CB8AC3E}">
        <p14:creationId xmlns:p14="http://schemas.microsoft.com/office/powerpoint/2010/main" val="204398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a:t>
            </a:fld>
            <a:endParaRPr lang="en-US" altLang="ru-RU" dirty="0"/>
          </a:p>
        </p:txBody>
      </p:sp>
    </p:spTree>
    <p:extLst>
      <p:ext uri="{BB962C8B-B14F-4D97-AF65-F5344CB8AC3E}">
        <p14:creationId xmlns:p14="http://schemas.microsoft.com/office/powerpoint/2010/main" val="3721473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r" rtl="1">
              <a:lnSpc>
                <a:spcPct val="100000"/>
              </a:lnSpc>
              <a:spcBef>
                <a:spcPts val="0"/>
              </a:spcBef>
              <a:spcAft>
                <a:spcPts val="0"/>
              </a:spcAft>
              <a:buClr>
                <a:srgbClr val="000000"/>
              </a:buClr>
              <a:buSzPts val="1100"/>
              <a:buFont typeface="Arial"/>
              <a:buNone/>
            </a:pPr>
            <a:r>
              <a:rPr lang="ar" sz="1100" dirty="0">
                <a:latin typeface="Calibri" panose="020F0502020204030204" pitchFamily="34" charset="0"/>
                <a:ea typeface="Arial"/>
                <a:cs typeface="Calibri" panose="020F0502020204030204" pitchFamily="34" charset="0"/>
                <a:sym typeface="Arial"/>
              </a:rPr>
              <a:t>اسحب أي ملاحظات ذات صلة من تمرين المراجعة على الخطوات….</a:t>
            </a:r>
          </a:p>
          <a:p>
            <a:pPr marL="158750" marR="0" lvl="0" indent="0" algn="l" rtl="0">
              <a:lnSpc>
                <a:spcPct val="100000"/>
              </a:lnSpc>
              <a:spcBef>
                <a:spcPts val="0"/>
              </a:spcBef>
              <a:spcAft>
                <a:spcPts val="0"/>
              </a:spcAft>
              <a:buClr>
                <a:srgbClr val="000000"/>
              </a:buClr>
              <a:buSzPts val="1100"/>
              <a:buFont typeface="Arial"/>
              <a:buNone/>
            </a:pPr>
            <a:endParaRPr sz="1100" dirty="0">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3175578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cs typeface="Calibri" panose="020F0502020204030204" pitchFamily="34" charset="0"/>
              </a:rPr>
              <a:t>يجب على كل مجموعة إكمال جدول لمرحلة المشروع الخاصة بها.</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25</a:t>
            </a:fld>
            <a:endParaRPr lang="en-US" altLang="ru-RU"/>
          </a:p>
        </p:txBody>
      </p:sp>
    </p:spTree>
    <p:extLst>
      <p:ext uri="{BB962C8B-B14F-4D97-AF65-F5344CB8AC3E}">
        <p14:creationId xmlns:p14="http://schemas.microsoft.com/office/powerpoint/2010/main" val="2163763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 dirty="0">
                <a:cs typeface="Calibri" panose="020F0502020204030204" pitchFamily="34" charset="0"/>
              </a:rPr>
              <a:t>تجول حول الغرفة، واسأل كل مشارك عن شيء واحد لفت انتباهه في اليوم السابق/</a:t>
            </a:r>
            <a:r>
              <a:rPr lang="ar-SA" dirty="0">
                <a:cs typeface="Calibri" panose="020F0502020204030204" pitchFamily="34" charset="0"/>
              </a:rPr>
              <a:t>يتوجب التطرق إلى </a:t>
            </a:r>
            <a:r>
              <a:rPr lang="ar" dirty="0">
                <a:cs typeface="Calibri" panose="020F0502020204030204" pitchFamily="34" charset="0"/>
              </a:rPr>
              <a:t>شيء واحد يتذكره.</a:t>
            </a:r>
          </a:p>
          <a:p>
            <a:pPr marL="0" lvl="0" indent="0" algn="l" rtl="0">
              <a:spcBef>
                <a:spcPts val="0"/>
              </a:spcBef>
              <a:spcAft>
                <a:spcPts val="0"/>
              </a:spcAft>
              <a:buNone/>
            </a:pPr>
            <a:endParaRPr lang="en-GB" dirty="0"/>
          </a:p>
        </p:txBody>
      </p:sp>
      <p:sp>
        <p:nvSpPr>
          <p:cNvPr id="102" name="Google Shape;10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cs typeface="Calibri" panose="020F0502020204030204" pitchFamily="34" charset="0"/>
              </a:rPr>
              <a:t>خطوات المسودة والمسؤوليات الرئيسية</a:t>
            </a:r>
          </a:p>
          <a:p>
            <a:pPr algn="r" rtl="1"/>
            <a:r>
              <a:rPr lang="ar" dirty="0">
                <a:cs typeface="Calibri" panose="020F0502020204030204" pitchFamily="34" charset="0"/>
              </a:rPr>
              <a:t>مراجعة القرارات والموافقات</a:t>
            </a:r>
          </a:p>
          <a:p>
            <a:pPr algn="r" rtl="1"/>
            <a:endParaRPr lang="en-US" dirty="0"/>
          </a:p>
          <a:p>
            <a:pPr algn="r" rtl="1"/>
            <a:r>
              <a:rPr lang="ar" dirty="0">
                <a:cs typeface="Calibri" panose="020F0502020204030204" pitchFamily="34" charset="0"/>
              </a:rPr>
              <a:t>لا تحتوي هذه </a:t>
            </a:r>
            <a:r>
              <a:rPr lang="ar-SA" dirty="0">
                <a:cs typeface="Calibri" panose="020F0502020204030204" pitchFamily="34" charset="0"/>
              </a:rPr>
              <a:t>الشريحة </a:t>
            </a:r>
            <a:r>
              <a:rPr lang="ar" dirty="0">
                <a:cs typeface="Calibri" panose="020F0502020204030204" pitchFamily="34" charset="0"/>
              </a:rPr>
              <a:t>على عرض تقديمي - تأكد من أن ملاحظات الميسر تحتوي على </a:t>
            </a:r>
            <a:r>
              <a:rPr lang="ar-SA" dirty="0" err="1">
                <a:cs typeface="Calibri" panose="020F0502020204030204" pitchFamily="34" charset="0"/>
              </a:rPr>
              <a:t>ال</a:t>
            </a:r>
            <a:r>
              <a:rPr lang="ar" dirty="0">
                <a:cs typeface="Calibri" panose="020F0502020204030204" pitchFamily="34" charset="0"/>
              </a:rPr>
              <a:t>تعليمات</a:t>
            </a:r>
            <a:r>
              <a:rPr lang="ar-SA" dirty="0">
                <a:cs typeface="Calibri" panose="020F0502020204030204" pitchFamily="34" charset="0"/>
              </a:rPr>
              <a:t> المطلوبة</a:t>
            </a:r>
            <a:endParaRPr lang="ar" dirty="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27</a:t>
            </a:fld>
            <a:endParaRPr lang="en-US" altLang="ru-RU" dirty="0"/>
          </a:p>
        </p:txBody>
      </p:sp>
    </p:spTree>
    <p:extLst>
      <p:ext uri="{BB962C8B-B14F-4D97-AF65-F5344CB8AC3E}">
        <p14:creationId xmlns:p14="http://schemas.microsoft.com/office/powerpoint/2010/main" val="3696876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a:cs typeface="Calibri" panose="020F0502020204030204" pitchFamily="34" charset="0"/>
              </a:rPr>
              <a:t>تقسيم المجموعات ب</a:t>
            </a:r>
            <a:r>
              <a:rPr lang="ar" dirty="0">
                <a:cs typeface="Calibri" panose="020F0502020204030204" pitchFamily="34" charset="0"/>
              </a:rPr>
              <a:t>نفس</a:t>
            </a:r>
            <a:r>
              <a:rPr lang="ar-SA" dirty="0">
                <a:cs typeface="Calibri" panose="020F0502020204030204" pitchFamily="34" charset="0"/>
              </a:rPr>
              <a:t> التقسيم السابق </a:t>
            </a:r>
            <a:endParaRPr lang="ar" dirty="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31</a:t>
            </a:fld>
            <a:endParaRPr lang="en-US" altLang="ru-RU" dirty="0"/>
          </a:p>
        </p:txBody>
      </p:sp>
    </p:spTree>
    <p:extLst>
      <p:ext uri="{BB962C8B-B14F-4D97-AF65-F5344CB8AC3E}">
        <p14:creationId xmlns:p14="http://schemas.microsoft.com/office/powerpoint/2010/main" val="687182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cs typeface="Calibri" panose="020F0502020204030204" pitchFamily="34" charset="0"/>
              </a:rPr>
              <a:t>تصميم مخططات التدفق إذا </a:t>
            </a:r>
            <a:r>
              <a:rPr lang="ar-SA" dirty="0">
                <a:cs typeface="Calibri" panose="020F0502020204030204" pitchFamily="34" charset="0"/>
              </a:rPr>
              <a:t>سمح وقت الجلسة بذلك</a:t>
            </a:r>
            <a:endParaRPr lang="ar" dirty="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33</a:t>
            </a:fld>
            <a:endParaRPr lang="en-US" altLang="ru-RU" dirty="0"/>
          </a:p>
        </p:txBody>
      </p:sp>
    </p:spTree>
    <p:extLst>
      <p:ext uri="{BB962C8B-B14F-4D97-AF65-F5344CB8AC3E}">
        <p14:creationId xmlns:p14="http://schemas.microsoft.com/office/powerpoint/2010/main" val="2485336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 sz="2000" dirty="0">
                <a:latin typeface="Montserrat" panose="00000500000000000000" pitchFamily="2" charset="0"/>
                <a:ea typeface="ＭＳ Ｐゴシック" panose="020B0600070205080204" pitchFamily="34" charset="-128"/>
                <a:cs typeface="Calibri" panose="020F0502020204030204" pitchFamily="34" charset="0"/>
              </a:rPr>
              <a:t>انظر ص7-8 </a:t>
            </a:r>
            <a:r>
              <a:rPr lang="ar-SA" sz="2000" dirty="0">
                <a:latin typeface="Montserrat" panose="00000500000000000000" pitchFamily="2" charset="0"/>
                <a:ea typeface="ＭＳ Ｐゴシック" panose="020B0600070205080204" pitchFamily="34" charset="-128"/>
                <a:cs typeface="Calibri" panose="020F0502020204030204" pitchFamily="34" charset="0"/>
              </a:rPr>
              <a:t>من </a:t>
            </a:r>
            <a:r>
              <a:rPr lang="ar" sz="2000" dirty="0">
                <a:latin typeface="Montserrat" panose="00000500000000000000" pitchFamily="2" charset="0"/>
                <a:ea typeface="ＭＳ Ｐゴシック" panose="020B0600070205080204" pitchFamily="34" charset="-128"/>
                <a:cs typeface="Calibri" panose="020F0502020204030204" pitchFamily="34" charset="0"/>
              </a:rPr>
              <a:t>نموذج إجراءات التشغيل الموحدة ( SOPs)</a:t>
            </a:r>
            <a:r>
              <a:rPr lang="ar-SA" sz="2000" dirty="0">
                <a:latin typeface="Montserrat" panose="00000500000000000000" pitchFamily="2" charset="0"/>
                <a:ea typeface="ＭＳ Ｐゴシック" panose="020B0600070205080204" pitchFamily="34" charset="-128"/>
                <a:cs typeface="Calibri" panose="020F0502020204030204" pitchFamily="34" charset="0"/>
              </a:rPr>
              <a:t> لتقديم </a:t>
            </a:r>
            <a:r>
              <a:rPr lang="ar-JO" sz="2000" dirty="0">
                <a:latin typeface="Montserrat" panose="00000500000000000000" pitchFamily="2" charset="0"/>
                <a:ea typeface="ＭＳ Ｐゴシック" panose="020B0600070205080204" pitchFamily="34" charset="-128"/>
                <a:cs typeface="Calibri" panose="020F0502020204030204" pitchFamily="34" charset="0"/>
              </a:rPr>
              <a:t>المساعدات النقدية والقسائم</a:t>
            </a:r>
            <a:r>
              <a:rPr lang="ar" sz="2000" dirty="0">
                <a:latin typeface="Montserrat" panose="00000500000000000000" pitchFamily="2" charset="0"/>
                <a:ea typeface="ＭＳ Ｐゴシック" panose="020B0600070205080204" pitchFamily="34" charset="-128"/>
                <a:cs typeface="Calibri" panose="020F0502020204030204" pitchFamily="34" charset="0"/>
              </a:rPr>
              <a:t>.</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34</a:t>
            </a:fld>
            <a:endParaRPr lang="en-US" altLang="ru-RU"/>
          </a:p>
        </p:txBody>
      </p:sp>
    </p:spTree>
    <p:extLst>
      <p:ext uri="{BB962C8B-B14F-4D97-AF65-F5344CB8AC3E}">
        <p14:creationId xmlns:p14="http://schemas.microsoft.com/office/powerpoint/2010/main" val="2515740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35</a:t>
            </a:fld>
            <a:endParaRPr lang="en-US" altLang="ru-RU"/>
          </a:p>
        </p:txBody>
      </p:sp>
    </p:spTree>
    <p:extLst>
      <p:ext uri="{BB962C8B-B14F-4D97-AF65-F5344CB8AC3E}">
        <p14:creationId xmlns:p14="http://schemas.microsoft.com/office/powerpoint/2010/main" val="3346179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dirty="0">
                <a:cs typeface="Calibri" panose="020F0502020204030204" pitchFamily="34" charset="0"/>
              </a:rPr>
              <a:t>تمثل الشريحة أعلاه</a:t>
            </a:r>
            <a:r>
              <a:rPr lang="ar" dirty="0">
                <a:cs typeface="Calibri" panose="020F0502020204030204" pitchFamily="34" charset="0"/>
              </a:rPr>
              <a:t> </a:t>
            </a:r>
            <a:r>
              <a:rPr lang="ar-SA" dirty="0">
                <a:cs typeface="Calibri" panose="020F0502020204030204" pitchFamily="34" charset="0"/>
              </a:rPr>
              <a:t>كافة الأدوات </a:t>
            </a:r>
            <a:r>
              <a:rPr lang="ar-SA" dirty="0" err="1">
                <a:cs typeface="Calibri" panose="020F0502020204030204" pitchFamily="34" charset="0"/>
              </a:rPr>
              <a:t>ال</a:t>
            </a:r>
            <a:r>
              <a:rPr lang="ar" dirty="0">
                <a:cs typeface="Calibri" panose="020F0502020204030204" pitchFamily="34" charset="0"/>
              </a:rPr>
              <a:t>مدرج</a:t>
            </a:r>
            <a:r>
              <a:rPr lang="ar-SA" dirty="0">
                <a:cs typeface="Calibri" panose="020F0502020204030204" pitchFamily="34" charset="0"/>
              </a:rPr>
              <a:t>ة</a:t>
            </a:r>
            <a:r>
              <a:rPr lang="ar" dirty="0">
                <a:cs typeface="Calibri" panose="020F0502020204030204" pitchFamily="34" charset="0"/>
              </a:rPr>
              <a:t> في مجموعة أدوات </a:t>
            </a:r>
            <a:r>
              <a:rPr lang="ar-JO" dirty="0">
                <a:cs typeface="Calibri" panose="020F0502020204030204" pitchFamily="34" charset="0"/>
              </a:rPr>
              <a:t>الحركة الدولية للصليب الأحمر والهلال الأحمر</a:t>
            </a:r>
            <a:r>
              <a:rPr lang="ar-SA" dirty="0">
                <a:cs typeface="Calibri" panose="020F0502020204030204" pitchFamily="34" charset="0"/>
              </a:rPr>
              <a:t> المستخدمة لتقديم </a:t>
            </a:r>
            <a:r>
              <a:rPr lang="ar" dirty="0">
                <a:cs typeface="Calibri" panose="020F0502020204030204" pitchFamily="34" charset="0"/>
              </a:rPr>
              <a:t>المساعدات النقدية في حالات الطوارئ - كما ترون، هناك أدوات لكل خطوة من خطوات </a:t>
            </a:r>
            <a:r>
              <a:rPr lang="ar-SA" dirty="0">
                <a:cs typeface="Calibri" panose="020F0502020204030204" pitchFamily="34" charset="0"/>
              </a:rPr>
              <a:t>ال</a:t>
            </a:r>
            <a:r>
              <a:rPr lang="ar" dirty="0">
                <a:cs typeface="Calibri" panose="020F0502020204030204" pitchFamily="34" charset="0"/>
              </a:rPr>
              <a:t>تدخل</a:t>
            </a:r>
            <a:r>
              <a:rPr lang="ar-SA" dirty="0">
                <a:cs typeface="Calibri" panose="020F0502020204030204" pitchFamily="34" charset="0"/>
              </a:rPr>
              <a:t> لتقديم</a:t>
            </a:r>
            <a:r>
              <a:rPr lang="ar" dirty="0">
                <a:cs typeface="Calibri" panose="020F0502020204030204" pitchFamily="34" charset="0"/>
              </a:rPr>
              <a:t> </a:t>
            </a:r>
            <a:r>
              <a:rPr lang="ar-JO" dirty="0">
                <a:cs typeface="Calibri" panose="020F0502020204030204" pitchFamily="34" charset="0"/>
              </a:rPr>
              <a:t>المساعدات النقدية والقسائم </a:t>
            </a:r>
            <a:r>
              <a:rPr lang="ar" dirty="0">
                <a:cs typeface="Calibri" panose="020F0502020204030204" pitchFamily="34" charset="0"/>
              </a:rPr>
              <a:t>.</a:t>
            </a:r>
          </a:p>
          <a:p>
            <a:pPr marL="0" lvl="0" indent="0" algn="r" rtl="1">
              <a:spcBef>
                <a:spcPts val="0"/>
              </a:spcBef>
              <a:spcAft>
                <a:spcPts val="0"/>
              </a:spcAft>
              <a:buNone/>
            </a:pPr>
            <a:endParaRPr lang="en-GB" dirty="0"/>
          </a:p>
          <a:p>
            <a:pPr marL="0" lvl="0" indent="0" algn="r" rtl="1">
              <a:spcBef>
                <a:spcPts val="0"/>
              </a:spcBef>
              <a:spcAft>
                <a:spcPts val="0"/>
              </a:spcAft>
              <a:buNone/>
            </a:pPr>
            <a:r>
              <a:rPr lang="ar-SA" dirty="0">
                <a:cs typeface="Calibri" panose="020F0502020204030204" pitchFamily="34" charset="0"/>
              </a:rPr>
              <a:t>ستحتاج </a:t>
            </a:r>
            <a:r>
              <a:rPr lang="ar" dirty="0">
                <a:cs typeface="Calibri" panose="020F0502020204030204" pitchFamily="34" charset="0"/>
              </a:rPr>
              <a:t>الجمعية الوطنية إلى مجموعة </a:t>
            </a:r>
            <a:r>
              <a:rPr lang="ar-SA" dirty="0">
                <a:cs typeface="Calibri" panose="020F0502020204030204" pitchFamily="34" charset="0"/>
              </a:rPr>
              <a:t>من ال</a:t>
            </a:r>
            <a:r>
              <a:rPr lang="ar" dirty="0">
                <a:cs typeface="Calibri" panose="020F0502020204030204" pitchFamily="34" charset="0"/>
              </a:rPr>
              <a:t>أدوات </a:t>
            </a:r>
            <a:r>
              <a:rPr lang="ar-SA" dirty="0">
                <a:cs typeface="Calibri" panose="020F0502020204030204" pitchFamily="34" charset="0"/>
              </a:rPr>
              <a:t>ال</a:t>
            </a:r>
            <a:r>
              <a:rPr lang="ar" dirty="0">
                <a:cs typeface="Calibri" panose="020F0502020204030204" pitchFamily="34" charset="0"/>
              </a:rPr>
              <a:t>خاصة بها ل</a:t>
            </a:r>
            <a:r>
              <a:rPr lang="ar-SA" dirty="0">
                <a:cs typeface="Calibri" panose="020F0502020204030204" pitchFamily="34" charset="0"/>
              </a:rPr>
              <a:t>تقديم</a:t>
            </a:r>
            <a:r>
              <a:rPr lang="ar" dirty="0">
                <a:cs typeface="Calibri" panose="020F0502020204030204" pitchFamily="34" charset="0"/>
              </a:rPr>
              <a:t> المساعدات النقدية وا</a:t>
            </a:r>
            <a:r>
              <a:rPr lang="ar-SA" dirty="0">
                <a:cs typeface="Calibri" panose="020F0502020204030204" pitchFamily="34" charset="0"/>
              </a:rPr>
              <a:t>لقسائم</a:t>
            </a:r>
            <a:r>
              <a:rPr lang="ar" dirty="0">
                <a:cs typeface="Calibri" panose="020F0502020204030204" pitchFamily="34" charset="0"/>
              </a:rPr>
              <a:t> ويجب تطويرها أو تكييفها جنبًا إلى جنب مع إجراءات التشغيل الموحدة ( SOPs).</a:t>
            </a:r>
          </a:p>
          <a:p>
            <a:pPr marL="0" lvl="0" indent="0" algn="r" rtl="1">
              <a:spcBef>
                <a:spcPts val="0"/>
              </a:spcBef>
              <a:spcAft>
                <a:spcPts val="0"/>
              </a:spcAft>
              <a:buNone/>
            </a:pPr>
            <a:endParaRPr lang="en-GB" dirty="0"/>
          </a:p>
        </p:txBody>
      </p:sp>
      <p:sp>
        <p:nvSpPr>
          <p:cNvPr id="173" name="Google Shape;17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1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marR="0" lvl="0" indent="0" algn="r" defTabSz="914400" rtl="1" eaLnBrk="0" fontAlgn="base" latinLnBrk="0" hangingPunct="0">
              <a:lnSpc>
                <a:spcPct val="100000"/>
              </a:lnSpc>
              <a:spcBef>
                <a:spcPts val="0"/>
              </a:spcBef>
              <a:spcAft>
                <a:spcPts val="0"/>
              </a:spcAft>
              <a:buClrTx/>
              <a:buSzTx/>
              <a:buFontTx/>
              <a:buNone/>
              <a:tabLst/>
              <a:defRPr/>
            </a:pPr>
            <a:r>
              <a:rPr lang="ar-JO" sz="1400" dirty="0">
                <a:effectLst/>
                <a:latin typeface="Calibri" panose="020F0502020204030204" pitchFamily="34" charset="0"/>
                <a:ea typeface="MS Mincho" panose="02020609040205080304" pitchFamily="49" charset="-128"/>
                <a:cs typeface="Calibri" panose="020F0502020204030204" pitchFamily="34" charset="0"/>
              </a:rPr>
              <a:t>إجراءات التشغيل الموحدة </a:t>
            </a:r>
            <a:r>
              <a:rPr lang="ar" sz="1400" dirty="0">
                <a:effectLst/>
                <a:latin typeface="Calibri" panose="020F0502020204030204" pitchFamily="34" charset="0"/>
                <a:ea typeface="MS Mincho" panose="02020609040205080304" pitchFamily="49" charset="-128"/>
                <a:cs typeface="Calibri" panose="020F0502020204030204" pitchFamily="34" charset="0"/>
              </a:rPr>
              <a:t>( SOPs) هي أداة </a:t>
            </a:r>
            <a:r>
              <a:rPr lang="ar-JO" sz="1400" dirty="0">
                <a:effectLst/>
                <a:latin typeface="Calibri" panose="020F0502020204030204" pitchFamily="34" charset="0"/>
                <a:ea typeface="MS Mincho" panose="02020609040205080304" pitchFamily="49" charset="-128"/>
                <a:cs typeface="Calibri" panose="020F0502020204030204" pitchFamily="34" charset="0"/>
              </a:rPr>
              <a:t>لدعم تنفيذ البرنامج على نحو فاعل</a:t>
            </a:r>
            <a:r>
              <a:rPr lang="ar" sz="1400" dirty="0">
                <a:effectLst/>
                <a:latin typeface="Calibri" panose="020F0502020204030204" pitchFamily="34" charset="0"/>
                <a:ea typeface="MS Mincho" panose="02020609040205080304" pitchFamily="49" charset="-128"/>
                <a:cs typeface="Calibri" panose="020F0502020204030204" pitchFamily="34" charset="0"/>
              </a:rPr>
              <a:t>. إن إعداد </a:t>
            </a:r>
            <a:r>
              <a:rPr lang="ar-JO" sz="1400" dirty="0">
                <a:effectLst/>
                <a:latin typeface="Calibri" panose="020F0502020204030204" pitchFamily="34" charset="0"/>
                <a:ea typeface="MS Mincho" panose="02020609040205080304" pitchFamily="49" charset="-128"/>
                <a:cs typeface="Calibri" panose="020F0502020204030204" pitchFamily="34" charset="0"/>
              </a:rPr>
              <a:t>إجراءات التشغيل الموحدة </a:t>
            </a:r>
            <a:r>
              <a:rPr lang="ar" sz="1400" dirty="0">
                <a:effectLst/>
                <a:latin typeface="Calibri" panose="020F0502020204030204" pitchFamily="34" charset="0"/>
                <a:ea typeface="MS Mincho" panose="02020609040205080304" pitchFamily="49" charset="-128"/>
                <a:cs typeface="Calibri" panose="020F0502020204030204" pitchFamily="34" charset="0"/>
              </a:rPr>
              <a:t>الخاصة ببر</a:t>
            </a:r>
            <a:r>
              <a:rPr lang="ar-SA" sz="1400" dirty="0" err="1">
                <a:effectLst/>
                <a:latin typeface="Calibri" panose="020F0502020204030204" pitchFamily="34" charset="0"/>
                <a:ea typeface="MS Mincho" panose="02020609040205080304" pitchFamily="49" charset="-128"/>
                <a:cs typeface="Calibri" panose="020F0502020204030204" pitchFamily="34" charset="0"/>
              </a:rPr>
              <a:t>نا</a:t>
            </a:r>
            <a:r>
              <a:rPr lang="ar" sz="1400" dirty="0">
                <a:effectLst/>
                <a:latin typeface="Calibri" panose="020F0502020204030204" pitchFamily="34" charset="0"/>
                <a:ea typeface="MS Mincho" panose="02020609040205080304" pitchFamily="49" charset="-128"/>
                <a:cs typeface="Calibri" panose="020F0502020204030204" pitchFamily="34" charset="0"/>
              </a:rPr>
              <a:t>مج التحويلات النقدية كجزء من أنشطة الاستعداد، سيسمح ب</a:t>
            </a:r>
            <a:r>
              <a:rPr lang="ar-SA" sz="1400" dirty="0">
                <a:effectLst/>
                <a:latin typeface="Calibri" panose="020F0502020204030204" pitchFamily="34" charset="0"/>
                <a:ea typeface="MS Mincho" panose="02020609040205080304" pitchFamily="49" charset="-128"/>
                <a:cs typeface="Calibri" panose="020F0502020204030204" pitchFamily="34" charset="0"/>
              </a:rPr>
              <a:t>تنسيق الاستجابة على نحو </a:t>
            </a:r>
            <a:r>
              <a:rPr lang="ar" sz="1400" dirty="0">
                <a:effectLst/>
                <a:latin typeface="Calibri" panose="020F0502020204030204" pitchFamily="34" charset="0"/>
                <a:ea typeface="MS Mincho" panose="02020609040205080304" pitchFamily="49" charset="-128"/>
                <a:cs typeface="Calibri" panose="020F0502020204030204" pitchFamily="34" charset="0"/>
              </a:rPr>
              <a:t>أفضل حيث سيتضح دور كل فرد في حركة الصليب الأحمر والهلال الأحمر ومسؤولياته. إن عملية إعداد </a:t>
            </a:r>
            <a:r>
              <a:rPr lang="ar-JO" sz="1400" dirty="0">
                <a:effectLst/>
                <a:latin typeface="Calibri" panose="020F0502020204030204" pitchFamily="34" charset="0"/>
                <a:ea typeface="MS Mincho" panose="02020609040205080304" pitchFamily="49" charset="-128"/>
                <a:cs typeface="Calibri" panose="020F0502020204030204" pitchFamily="34" charset="0"/>
              </a:rPr>
              <a:t>إجراءات التشغيل الموحدة </a:t>
            </a:r>
            <a:r>
              <a:rPr lang="ar" sz="1400" dirty="0">
                <a:effectLst/>
                <a:latin typeface="Calibri" panose="020F0502020204030204" pitchFamily="34" charset="0"/>
                <a:ea typeface="MS Mincho" panose="02020609040205080304" pitchFamily="49" charset="-128"/>
                <a:cs typeface="Calibri" panose="020F0502020204030204" pitchFamily="34" charset="0"/>
              </a:rPr>
              <a:t>(SOPs) مهمة بقدر أهمية الوثيقة النهائية. وفي حين أن تقييم وتصميم البرنامج وتنفيذه </a:t>
            </a:r>
            <a:r>
              <a:rPr lang="ar-SA" sz="1400" dirty="0">
                <a:effectLst/>
                <a:latin typeface="Calibri" panose="020F0502020204030204" pitchFamily="34" charset="0"/>
                <a:ea typeface="MS Mincho" panose="02020609040205080304" pitchFamily="49" charset="-128"/>
                <a:cs typeface="Calibri" panose="020F0502020204030204" pitchFamily="34" charset="0"/>
              </a:rPr>
              <a:t>سيتولى مسؤولياتهما </a:t>
            </a:r>
            <a:r>
              <a:rPr lang="ar" sz="1400" dirty="0">
                <a:effectLst/>
                <a:latin typeface="Calibri" panose="020F0502020204030204" pitchFamily="34" charset="0"/>
                <a:ea typeface="MS Mincho" panose="02020609040205080304" pitchFamily="49" charset="-128"/>
                <a:cs typeface="Calibri" panose="020F0502020204030204" pitchFamily="34" charset="0"/>
              </a:rPr>
              <a:t>بشكل أساسي إدارة الكوارث أو </a:t>
            </a:r>
            <a:r>
              <a:rPr lang="ar-SA" sz="1400" dirty="0">
                <a:effectLst/>
                <a:latin typeface="Calibri" panose="020F0502020204030204" pitchFamily="34" charset="0"/>
                <a:ea typeface="MS Mincho" panose="02020609040205080304" pitchFamily="49" charset="-128"/>
                <a:cs typeface="Calibri" panose="020F0502020204030204" pitchFamily="34" charset="0"/>
              </a:rPr>
              <a:t>أي </a:t>
            </a:r>
            <a:r>
              <a:rPr lang="ar" sz="1400" dirty="0">
                <a:effectLst/>
                <a:latin typeface="Calibri" panose="020F0502020204030204" pitchFamily="34" charset="0"/>
                <a:ea typeface="MS Mincho" panose="02020609040205080304" pitchFamily="49" charset="-128"/>
                <a:cs typeface="Calibri" panose="020F0502020204030204" pitchFamily="34" charset="0"/>
              </a:rPr>
              <a:t>فريق </a:t>
            </a:r>
            <a:r>
              <a:rPr lang="ar-SA" sz="1400" dirty="0">
                <a:effectLst/>
                <a:latin typeface="Calibri" panose="020F0502020204030204" pitchFamily="34" charset="0"/>
                <a:ea typeface="MS Mincho" panose="02020609040205080304" pitchFamily="49" charset="-128"/>
                <a:cs typeface="Calibri" panose="020F0502020204030204" pitchFamily="34" charset="0"/>
              </a:rPr>
              <a:t>مكافئ يتولى ا</a:t>
            </a:r>
            <a:r>
              <a:rPr lang="ar" sz="1400" dirty="0">
                <a:effectLst/>
                <a:latin typeface="Calibri" panose="020F0502020204030204" pitchFamily="34" charset="0"/>
                <a:ea typeface="MS Mincho" panose="02020609040205080304" pitchFamily="49" charset="-128"/>
                <a:cs typeface="Calibri" panose="020F0502020204030204" pitchFamily="34" charset="0"/>
              </a:rPr>
              <a:t>لاستجابة للطوارئ، </a:t>
            </a:r>
            <a:r>
              <a:rPr lang="ar-SA" sz="1400" dirty="0">
                <a:effectLst/>
                <a:latin typeface="Calibri" panose="020F0502020204030204" pitchFamily="34" charset="0"/>
                <a:ea typeface="MS Mincho" panose="02020609040205080304" pitchFamily="49" charset="-128"/>
                <a:cs typeface="Calibri" panose="020F0502020204030204" pitchFamily="34" charset="0"/>
              </a:rPr>
              <a:t>إلا إن</a:t>
            </a:r>
            <a:r>
              <a:rPr lang="ar" sz="1400" dirty="0">
                <a:effectLst/>
                <a:latin typeface="Calibri" panose="020F0502020204030204" pitchFamily="34" charset="0"/>
                <a:ea typeface="MS Mincho" panose="02020609040205080304" pitchFamily="49" charset="-128"/>
                <a:cs typeface="Calibri" panose="020F0502020204030204" pitchFamily="34" charset="0"/>
              </a:rPr>
              <a:t> المهارات والمسؤوليات الخاصة </a:t>
            </a:r>
            <a:r>
              <a:rPr lang="ar-SA" sz="1400" dirty="0">
                <a:effectLst/>
                <a:latin typeface="Calibri" panose="020F0502020204030204" pitchFamily="34" charset="0"/>
                <a:ea typeface="MS Mincho" panose="02020609040205080304" pitchFamily="49" charset="-128"/>
                <a:cs typeface="Calibri" panose="020F0502020204030204" pitchFamily="34" charset="0"/>
              </a:rPr>
              <a:t>ب</a:t>
            </a:r>
            <a:r>
              <a:rPr lang="ar" sz="1400" dirty="0">
                <a:effectLst/>
                <a:latin typeface="Calibri" panose="020F0502020204030204" pitchFamily="34" charset="0"/>
                <a:ea typeface="MS Mincho" panose="02020609040205080304" pitchFamily="49" charset="-128"/>
                <a:cs typeface="Calibri" panose="020F0502020204030204" pitchFamily="34" charset="0"/>
              </a:rPr>
              <a:t>أقسام </a:t>
            </a:r>
            <a:r>
              <a:rPr lang="ar-JO" sz="1400" dirty="0" err="1">
                <a:effectLst/>
                <a:latin typeface="Calibri" panose="020F0502020204030204" pitchFamily="34" charset="0"/>
                <a:ea typeface="MS Mincho" panose="02020609040205080304" pitchFamily="49" charset="-128"/>
                <a:cs typeface="Calibri" panose="020F0502020204030204" pitchFamily="34" charset="0"/>
              </a:rPr>
              <a:t>ال</a:t>
            </a:r>
            <a:r>
              <a:rPr lang="ar-SA" sz="1400" dirty="0">
                <a:effectLst/>
                <a:latin typeface="Calibri" panose="020F0502020204030204" pitchFamily="34" charset="0"/>
                <a:ea typeface="MS Mincho" panose="02020609040205080304" pitchFamily="49" charset="-128"/>
                <a:cs typeface="Calibri" panose="020F0502020204030204" pitchFamily="34" charset="0"/>
              </a:rPr>
              <a:t>تحويل</a:t>
            </a:r>
            <a:r>
              <a:rPr lang="ar-JO" sz="1400" dirty="0">
                <a:effectLst/>
                <a:latin typeface="Calibri" panose="020F0502020204030204" pitchFamily="34" charset="0"/>
                <a:ea typeface="MS Mincho" panose="02020609040205080304" pitchFamily="49" charset="-128"/>
                <a:cs typeface="Calibri" panose="020F0502020204030204" pitchFamily="34" charset="0"/>
              </a:rPr>
              <a:t> والإمداد</a:t>
            </a:r>
            <a:r>
              <a:rPr lang="ar" sz="1400" dirty="0">
                <a:effectLst/>
                <a:latin typeface="Calibri" panose="020F0502020204030204" pitchFamily="34" charset="0"/>
                <a:ea typeface="MS Mincho" panose="02020609040205080304" pitchFamily="49" charset="-128"/>
                <a:cs typeface="Calibri" panose="020F0502020204030204" pitchFamily="34" charset="0"/>
              </a:rPr>
              <a:t> والمالية ستكون مطلوبة في برنامج التحويلات النقدية. وهذا يعني أن تطوير </a:t>
            </a:r>
            <a:r>
              <a:rPr lang="ar-JO" sz="1400" dirty="0">
                <a:effectLst/>
                <a:latin typeface="Calibri" panose="020F0502020204030204" pitchFamily="34" charset="0"/>
                <a:ea typeface="MS Mincho" panose="02020609040205080304" pitchFamily="49" charset="-128"/>
                <a:cs typeface="Calibri" panose="020F0502020204030204" pitchFamily="34" charset="0"/>
              </a:rPr>
              <a:t>إجراءات التشغيل الموحدة </a:t>
            </a:r>
            <a:r>
              <a:rPr lang="ar" sz="1400" dirty="0">
                <a:effectLst/>
                <a:latin typeface="Calibri" panose="020F0502020204030204" pitchFamily="34" charset="0"/>
                <a:ea typeface="MS Mincho" panose="02020609040205080304" pitchFamily="49" charset="-128"/>
                <a:cs typeface="Calibri" panose="020F0502020204030204" pitchFamily="34" charset="0"/>
              </a:rPr>
              <a:t>(SOPs) لبرنامج التحويلات النقدية يحتاج إلى توجيه من مجموعة عمل برنامج التحويلات النقدية التي تمثل جميع الوظائف الرئيسية ذات الصلة داخل الجمعية الوطنية. ويجب على أعضاء مجموعة عمل برنامج التحويلات النقدية مناقشة طرق العمل والاتفاق عليها معًا، وإعداد إجراءات التحويلات النقدية التي أقرها الجميع. سيكون نشر إجراءات التشغيل الموحدة لبرنامج التحويلات النقدية ( SOPs) جزءًا مهمًا من أنشطة الاستعداد للجمعية الوطنية أيضًا.</a:t>
            </a:r>
            <a:endParaRPr lang="en-MY" sz="1400" dirty="0">
              <a:effectLst/>
              <a:latin typeface="Calibri" panose="020F0502020204030204" pitchFamily="34" charset="0"/>
              <a:ea typeface="MS Mincho" panose="02020609040205080304" pitchFamily="49" charset="-128"/>
            </a:endParaRPr>
          </a:p>
          <a:p>
            <a:pPr marL="0" lvl="0" indent="0" algn="l" rtl="0">
              <a:spcBef>
                <a:spcPts val="0"/>
              </a:spcBef>
              <a:spcAft>
                <a:spcPts val="0"/>
              </a:spcAft>
              <a:buNone/>
            </a:pPr>
            <a:endParaRPr dirty="0"/>
          </a:p>
        </p:txBody>
      </p:sp>
      <p:sp>
        <p:nvSpPr>
          <p:cNvPr id="933" name="Google Shape;933;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642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r" defTabSz="914400" rtl="1" eaLnBrk="0" fontAlgn="base" latinLnBrk="0" hangingPunct="0">
              <a:lnSpc>
                <a:spcPct val="100000"/>
              </a:lnSpc>
              <a:spcBef>
                <a:spcPts val="0"/>
              </a:spcBef>
              <a:spcAft>
                <a:spcPts val="0"/>
              </a:spcAft>
              <a:buClr>
                <a:srgbClr val="000000"/>
              </a:buClr>
              <a:buSzPts val="1100"/>
              <a:buFont typeface="Arial"/>
              <a:buNone/>
              <a:tabLst/>
              <a:defRPr/>
            </a:pPr>
            <a:r>
              <a:rPr lang="ar-SA" sz="1100" dirty="0">
                <a:latin typeface="Calibri" panose="020F0502020204030204" pitchFamily="34" charset="0"/>
                <a:ea typeface="Arial"/>
                <a:cs typeface="Calibri" panose="020F0502020204030204" pitchFamily="34" charset="0"/>
                <a:sym typeface="Arial"/>
              </a:rPr>
              <a:t>قسم المشاركين </a:t>
            </a:r>
            <a:r>
              <a:rPr lang="ar" sz="1100" dirty="0">
                <a:latin typeface="Calibri" panose="020F0502020204030204" pitchFamily="34" charset="0"/>
                <a:ea typeface="Arial"/>
                <a:cs typeface="Calibri" panose="020F0502020204030204" pitchFamily="34" charset="0"/>
                <a:sym typeface="Arial"/>
              </a:rPr>
              <a:t>في 4 مجموعات، </a:t>
            </a:r>
            <a:r>
              <a:rPr lang="ar-SA" sz="1100" dirty="0">
                <a:latin typeface="Calibri" panose="020F0502020204030204" pitchFamily="34" charset="0"/>
                <a:ea typeface="Arial"/>
                <a:cs typeface="Calibri" panose="020F0502020204030204" pitchFamily="34" charset="0"/>
                <a:sym typeface="Arial"/>
              </a:rPr>
              <a:t>تبحث</a:t>
            </a:r>
            <a:r>
              <a:rPr lang="ar" sz="1100" dirty="0">
                <a:latin typeface="Calibri" panose="020F0502020204030204" pitchFamily="34" charset="0"/>
                <a:ea typeface="Arial"/>
                <a:cs typeface="Calibri" panose="020F0502020204030204" pitchFamily="34" charset="0"/>
                <a:sym typeface="Arial"/>
              </a:rPr>
              <a:t> كل مجموعة </a:t>
            </a:r>
            <a:r>
              <a:rPr lang="ar-SA" sz="1100" dirty="0">
                <a:latin typeface="Calibri" panose="020F0502020204030204" pitchFamily="34" charset="0"/>
                <a:ea typeface="Arial"/>
                <a:cs typeface="Calibri" panose="020F0502020204030204" pitchFamily="34" charset="0"/>
                <a:sym typeface="Arial"/>
              </a:rPr>
              <a:t>في الأدوات المستخدمة في تقديم </a:t>
            </a:r>
            <a:r>
              <a:rPr lang="ar-SA" sz="1100" dirty="0" err="1">
                <a:latin typeface="Calibri" panose="020F0502020204030204" pitchFamily="34" charset="0"/>
                <a:ea typeface="Arial"/>
                <a:cs typeface="Calibri" panose="020F0502020204030204" pitchFamily="34" charset="0"/>
                <a:sym typeface="Arial"/>
              </a:rPr>
              <a:t>ال</a:t>
            </a:r>
            <a:r>
              <a:rPr lang="ar" sz="1100" dirty="0">
                <a:latin typeface="Calibri" panose="020F0502020204030204" pitchFamily="34" charset="0"/>
                <a:ea typeface="Arial"/>
                <a:cs typeface="Calibri" panose="020F0502020204030204" pitchFamily="34" charset="0"/>
                <a:sym typeface="Arial"/>
              </a:rPr>
              <a:t>مساعدات </a:t>
            </a:r>
            <a:r>
              <a:rPr lang="ar-SA" sz="1100" dirty="0" err="1">
                <a:latin typeface="Calibri" panose="020F0502020204030204" pitchFamily="34" charset="0"/>
                <a:ea typeface="Arial"/>
                <a:cs typeface="Calibri" panose="020F0502020204030204" pitchFamily="34" charset="0"/>
                <a:sym typeface="Arial"/>
              </a:rPr>
              <a:t>ال</a:t>
            </a:r>
            <a:r>
              <a:rPr lang="ar" sz="1100" dirty="0">
                <a:latin typeface="Calibri" panose="020F0502020204030204" pitchFamily="34" charset="0"/>
                <a:ea typeface="Arial"/>
                <a:cs typeface="Calibri" panose="020F0502020204030204" pitchFamily="34" charset="0"/>
                <a:sym typeface="Arial"/>
              </a:rPr>
              <a:t>نقدية و</a:t>
            </a:r>
            <a:r>
              <a:rPr lang="ar-SA" sz="1100" dirty="0" err="1">
                <a:latin typeface="Calibri" panose="020F0502020204030204" pitchFamily="34" charset="0"/>
                <a:ea typeface="Arial"/>
                <a:cs typeface="Calibri" panose="020F0502020204030204" pitchFamily="34" charset="0"/>
                <a:sym typeface="Arial"/>
              </a:rPr>
              <a:t>ال</a:t>
            </a:r>
            <a:r>
              <a:rPr lang="ar" sz="1100" dirty="0">
                <a:latin typeface="Calibri" panose="020F0502020204030204" pitchFamily="34" charset="0"/>
                <a:ea typeface="Arial"/>
                <a:cs typeface="Calibri" panose="020F0502020204030204" pitchFamily="34" charset="0"/>
                <a:sym typeface="Arial"/>
              </a:rPr>
              <a:t>قسائم </a:t>
            </a:r>
            <a:r>
              <a:rPr lang="ar-SA" sz="1100" dirty="0">
                <a:latin typeface="Calibri" panose="020F0502020204030204" pitchFamily="34" charset="0"/>
                <a:ea typeface="Arial"/>
                <a:cs typeface="Calibri" panose="020F0502020204030204" pitchFamily="34" charset="0"/>
                <a:sym typeface="Arial"/>
              </a:rPr>
              <a:t>وبحسب كل مرحلة من مراحل</a:t>
            </a:r>
            <a:r>
              <a:rPr lang="ar" sz="1100" dirty="0">
                <a:latin typeface="Calibri" panose="020F0502020204030204" pitchFamily="34" charset="0"/>
                <a:ea typeface="Arial"/>
                <a:cs typeface="Calibri" panose="020F0502020204030204" pitchFamily="34" charset="0"/>
                <a:sym typeface="Arial"/>
              </a:rPr>
              <a:t> المشروع.</a:t>
            </a:r>
          </a:p>
          <a:p>
            <a:pPr marL="158750" marR="0" lvl="0" indent="0" algn="r" defTabSz="914400" rtl="1" eaLnBrk="0" fontAlgn="base" latinLnBrk="0" hangingPunct="0">
              <a:lnSpc>
                <a:spcPct val="100000"/>
              </a:lnSpc>
              <a:spcBef>
                <a:spcPts val="0"/>
              </a:spcBef>
              <a:spcAft>
                <a:spcPts val="0"/>
              </a:spcAft>
              <a:buClr>
                <a:srgbClr val="000000"/>
              </a:buClr>
              <a:buSzPts val="1100"/>
              <a:buFont typeface="Arial"/>
              <a:buNone/>
              <a:tabLst/>
              <a:defRPr/>
            </a:pPr>
            <a:endParaRPr lang="en-GB" sz="1100" dirty="0">
              <a:latin typeface="Calibri" panose="020F0502020204030204" pitchFamily="34" charset="0"/>
              <a:ea typeface="Arial"/>
              <a:cs typeface="Calibri" panose="020F0502020204030204" pitchFamily="34" charset="0"/>
              <a:sym typeface="Arial"/>
            </a:endParaRPr>
          </a:p>
          <a:p>
            <a:pPr marL="330200" marR="0" lvl="0" indent="-171450" algn="r" defTabSz="914400" rtl="1" eaLnBrk="0" fontAlgn="base" latinLnBrk="0" hangingPunct="0">
              <a:lnSpc>
                <a:spcPct val="100000"/>
              </a:lnSpc>
              <a:spcBef>
                <a:spcPts val="0"/>
              </a:spcBef>
              <a:spcAft>
                <a:spcPts val="0"/>
              </a:spcAft>
              <a:buClr>
                <a:srgbClr val="000000"/>
              </a:buClr>
              <a:buSzPts val="1100"/>
              <a:buFontTx/>
              <a:buChar char="-"/>
              <a:tabLst/>
              <a:defRPr/>
            </a:pPr>
            <a:r>
              <a:rPr lang="ar" sz="1100" dirty="0">
                <a:latin typeface="Calibri" panose="020F0502020204030204" pitchFamily="34" charset="0"/>
                <a:ea typeface="Arial"/>
                <a:cs typeface="Calibri" panose="020F0502020204030204" pitchFamily="34" charset="0"/>
                <a:sym typeface="Arial"/>
              </a:rPr>
              <a:t>الاتفاق على الأدوات المتوفرة لدى الجمعية الوطنية (استنادًا إلى </a:t>
            </a:r>
            <a:r>
              <a:rPr lang="ar-SA" sz="1100" dirty="0">
                <a:latin typeface="Calibri" panose="020F0502020204030204" pitchFamily="34" charset="0"/>
                <a:ea typeface="Arial"/>
                <a:cs typeface="Calibri" panose="020F0502020204030204" pitchFamily="34" charset="0"/>
                <a:sym typeface="Arial"/>
              </a:rPr>
              <a:t>تحديد </a:t>
            </a:r>
            <a:r>
              <a:rPr lang="ar" sz="1100" dirty="0">
                <a:latin typeface="Calibri" panose="020F0502020204030204" pitchFamily="34" charset="0"/>
                <a:ea typeface="Arial"/>
                <a:cs typeface="Calibri" panose="020F0502020204030204" pitchFamily="34" charset="0"/>
                <a:sym typeface="Arial"/>
              </a:rPr>
              <a:t>الأدوات الذي تم </a:t>
            </a:r>
            <a:r>
              <a:rPr lang="ar-SA" sz="1100" dirty="0">
                <a:latin typeface="Calibri" panose="020F0502020204030204" pitchFamily="34" charset="0"/>
                <a:ea typeface="Arial"/>
                <a:cs typeface="Calibri" panose="020F0502020204030204" pitchFamily="34" charset="0"/>
                <a:sym typeface="Arial"/>
              </a:rPr>
              <a:t>تجريبها</a:t>
            </a:r>
            <a:r>
              <a:rPr lang="ar" sz="1100" dirty="0">
                <a:latin typeface="Calibri" panose="020F0502020204030204" pitchFamily="34" charset="0"/>
                <a:ea typeface="Arial"/>
                <a:cs typeface="Calibri" panose="020F0502020204030204" pitchFamily="34" charset="0"/>
                <a:sym typeface="Arial"/>
              </a:rPr>
              <a:t> مسبقًا </a:t>
            </a:r>
            <a:r>
              <a:rPr lang="ar-SA" sz="1100" dirty="0">
                <a:latin typeface="Calibri" panose="020F0502020204030204" pitchFamily="34" charset="0"/>
                <a:ea typeface="Arial"/>
                <a:cs typeface="Calibri" panose="020F0502020204030204" pitchFamily="34" charset="0"/>
                <a:sym typeface="Arial"/>
              </a:rPr>
              <a:t>- منسق برنامج</a:t>
            </a:r>
            <a:r>
              <a:rPr lang="ar" sz="1100" dirty="0">
                <a:latin typeface="Calibri" panose="020F0502020204030204" pitchFamily="34" charset="0"/>
                <a:ea typeface="Arial"/>
                <a:cs typeface="Calibri" panose="020F0502020204030204" pitchFamily="34" charset="0"/>
                <a:sym typeface="Arial"/>
              </a:rPr>
              <a:t> </a:t>
            </a:r>
            <a:r>
              <a:rPr lang="ar-JO" sz="1100" dirty="0">
                <a:latin typeface="Calibri" panose="020F0502020204030204" pitchFamily="34" charset="0"/>
                <a:ea typeface="Arial"/>
                <a:cs typeface="Calibri" panose="020F0502020204030204" pitchFamily="34" charset="0"/>
                <a:sym typeface="Arial"/>
              </a:rPr>
              <a:t>المساعدات النقدية والقسائم</a:t>
            </a:r>
            <a:r>
              <a:rPr lang="ar" sz="1100" dirty="0">
                <a:latin typeface="Calibri" panose="020F0502020204030204" pitchFamily="34" charset="0"/>
                <a:ea typeface="Arial"/>
                <a:cs typeface="Calibri" panose="020F0502020204030204" pitchFamily="34" charset="0"/>
                <a:sym typeface="Arial"/>
              </a:rPr>
              <a:t>)</a:t>
            </a:r>
          </a:p>
          <a:p>
            <a:pPr marL="330200" marR="0" lvl="0" indent="-171450" algn="r" defTabSz="914400" rtl="1" eaLnBrk="0" fontAlgn="base" latinLnBrk="0" hangingPunct="0">
              <a:lnSpc>
                <a:spcPct val="100000"/>
              </a:lnSpc>
              <a:spcBef>
                <a:spcPts val="0"/>
              </a:spcBef>
              <a:spcAft>
                <a:spcPts val="0"/>
              </a:spcAft>
              <a:buClr>
                <a:srgbClr val="000000"/>
              </a:buClr>
              <a:buSzPts val="1100"/>
              <a:buFontTx/>
              <a:buChar char="-"/>
              <a:tabLst/>
              <a:defRPr/>
            </a:pPr>
            <a:r>
              <a:rPr lang="ar" sz="1100" dirty="0">
                <a:latin typeface="Calibri" panose="020F0502020204030204" pitchFamily="34" charset="0"/>
                <a:ea typeface="Arial"/>
                <a:cs typeface="Calibri" panose="020F0502020204030204" pitchFamily="34" charset="0"/>
                <a:sym typeface="Arial"/>
              </a:rPr>
              <a:t>الاتفاق على ما يحتاج إلى التعديل</a:t>
            </a:r>
          </a:p>
          <a:p>
            <a:pPr marL="330200" marR="0" lvl="0" indent="-171450" algn="r" defTabSz="914400" rtl="1" eaLnBrk="0" fontAlgn="base" latinLnBrk="0" hangingPunct="0">
              <a:lnSpc>
                <a:spcPct val="100000"/>
              </a:lnSpc>
              <a:spcBef>
                <a:spcPts val="0"/>
              </a:spcBef>
              <a:spcAft>
                <a:spcPts val="0"/>
              </a:spcAft>
              <a:buClr>
                <a:srgbClr val="000000"/>
              </a:buClr>
              <a:buSzPts val="1100"/>
              <a:buFontTx/>
              <a:buChar char="-"/>
              <a:tabLst/>
              <a:defRPr/>
            </a:pPr>
            <a:r>
              <a:rPr lang="ar" sz="1100" dirty="0">
                <a:latin typeface="Calibri" panose="020F0502020204030204" pitchFamily="34" charset="0"/>
                <a:ea typeface="Arial"/>
                <a:cs typeface="Calibri" panose="020F0502020204030204" pitchFamily="34" charset="0"/>
                <a:sym typeface="Arial"/>
              </a:rPr>
              <a:t>الاتفاق على ما يحتاج إلى التطوير</a:t>
            </a:r>
          </a:p>
          <a:p>
            <a:pPr marL="330200" marR="0" lvl="0" indent="-171450" algn="r" defTabSz="914400" rtl="1" eaLnBrk="0" fontAlgn="base" latinLnBrk="0" hangingPunct="0">
              <a:lnSpc>
                <a:spcPct val="100000"/>
              </a:lnSpc>
              <a:spcBef>
                <a:spcPts val="0"/>
              </a:spcBef>
              <a:spcAft>
                <a:spcPts val="0"/>
              </a:spcAft>
              <a:buClr>
                <a:srgbClr val="000000"/>
              </a:buClr>
              <a:buSzPts val="1100"/>
              <a:buFontTx/>
              <a:buChar char="-"/>
              <a:tabLst/>
              <a:defRPr/>
            </a:pPr>
            <a:r>
              <a:rPr lang="ar" sz="1100" dirty="0">
                <a:latin typeface="Calibri" panose="020F0502020204030204" pitchFamily="34" charset="0"/>
                <a:ea typeface="Arial"/>
                <a:cs typeface="Calibri" panose="020F0502020204030204" pitchFamily="34" charset="0"/>
                <a:sym typeface="Arial"/>
              </a:rPr>
              <a:t>تعيين المسؤوليات </a:t>
            </a:r>
            <a:r>
              <a:rPr lang="ar-SA" sz="1100" dirty="0">
                <a:latin typeface="Calibri" panose="020F0502020204030204" pitchFamily="34" charset="0"/>
                <a:ea typeface="Arial"/>
                <a:cs typeface="Calibri" panose="020F0502020204030204" pitchFamily="34" charset="0"/>
                <a:sym typeface="Arial"/>
              </a:rPr>
              <a:t>(</a:t>
            </a:r>
            <a:r>
              <a:rPr lang="ar" sz="1100" dirty="0">
                <a:latin typeface="Calibri" panose="020F0502020204030204" pitchFamily="34" charset="0"/>
                <a:ea typeface="Arial"/>
                <a:cs typeface="Calibri" panose="020F0502020204030204" pitchFamily="34" charset="0"/>
                <a:sym typeface="Arial"/>
              </a:rPr>
              <a:t>من سيعمل على ماذا</a:t>
            </a:r>
            <a:r>
              <a:rPr lang="ar-SA" sz="1100" dirty="0">
                <a:latin typeface="Calibri" panose="020F0502020204030204" pitchFamily="34" charset="0"/>
                <a:ea typeface="Arial"/>
                <a:cs typeface="Calibri" panose="020F0502020204030204" pitchFamily="34" charset="0"/>
                <a:sym typeface="Arial"/>
              </a:rPr>
              <a:t>)</a:t>
            </a:r>
            <a:endParaRPr lang="ar" sz="1100" dirty="0">
              <a:latin typeface="Calibri" panose="020F0502020204030204" pitchFamily="34" charset="0"/>
              <a:ea typeface="Arial"/>
              <a:cs typeface="Calibri" panose="020F0502020204030204" pitchFamily="34" charset="0"/>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0" fontAlgn="base" latinLnBrk="0" hangingPunct="0">
              <a:lnSpc>
                <a:spcPct val="100000"/>
              </a:lnSpc>
              <a:spcBef>
                <a:spcPts val="0"/>
              </a:spcBef>
              <a:spcAft>
                <a:spcPts val="0"/>
              </a:spcAft>
              <a:buClr>
                <a:srgbClr val="000000"/>
              </a:buClr>
              <a:buSzPts val="1100"/>
              <a:buFont typeface="Arial"/>
              <a:buNone/>
              <a:tabLst/>
              <a:defRPr/>
            </a:pPr>
            <a:endParaRPr lang="en-GB" sz="1100" dirty="0">
              <a:latin typeface="Calibri" panose="020F0502020204030204" pitchFamily="34" charset="0"/>
              <a:ea typeface="Arial"/>
              <a:cs typeface="Calibri" panose="020F0502020204030204" pitchFamily="34" charset="0"/>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ar" dirty="0">
                <a:cs typeface="Calibri" panose="020F0502020204030204" pitchFamily="34" charset="0"/>
              </a:rPr>
              <a:t>قد يتساءل المشاركون عما سيحدث بعد </a:t>
            </a:r>
            <a:r>
              <a:rPr lang="ar-SA" dirty="0">
                <a:cs typeface="Calibri" panose="020F0502020204030204" pitchFamily="34" charset="0"/>
              </a:rPr>
              <a:t>تطوير </a:t>
            </a:r>
            <a:r>
              <a:rPr lang="ar" dirty="0">
                <a:cs typeface="Calibri" panose="020F0502020204030204" pitchFamily="34" charset="0"/>
              </a:rPr>
              <a:t>مستندات الإجراءات التشغيلية ال</a:t>
            </a:r>
            <a:r>
              <a:rPr lang="ar-SA" dirty="0">
                <a:cs typeface="Calibri" panose="020F0502020204030204" pitchFamily="34" charset="0"/>
              </a:rPr>
              <a:t>موحدة</a:t>
            </a:r>
            <a:r>
              <a:rPr lang="ar" dirty="0">
                <a:cs typeface="Calibri" panose="020F0502020204030204" pitchFamily="34" charset="0"/>
              </a:rPr>
              <a:t>.</a:t>
            </a:r>
          </a:p>
          <a:p>
            <a:pPr marL="0" lvl="0" indent="0" algn="r" rtl="1">
              <a:spcBef>
                <a:spcPts val="0"/>
              </a:spcBef>
              <a:spcAft>
                <a:spcPts val="0"/>
              </a:spcAft>
              <a:buNone/>
            </a:pPr>
            <a:endParaRPr lang="en-GB" dirty="0"/>
          </a:p>
          <a:p>
            <a:pPr marL="0" lvl="0" indent="0" algn="r" rtl="1">
              <a:spcBef>
                <a:spcPts val="0"/>
              </a:spcBef>
              <a:spcAft>
                <a:spcPts val="0"/>
              </a:spcAft>
              <a:buNone/>
            </a:pPr>
            <a:r>
              <a:rPr lang="ar-SA" dirty="0">
                <a:cs typeface="Calibri" panose="020F0502020204030204" pitchFamily="34" charset="0"/>
              </a:rPr>
              <a:t>يقوم منسق </a:t>
            </a:r>
            <a:r>
              <a:rPr lang="ar-JO" dirty="0">
                <a:cs typeface="Calibri" panose="020F0502020204030204" pitchFamily="34" charset="0"/>
              </a:rPr>
              <a:t>المساعدات النقدية والقسائم </a:t>
            </a:r>
            <a:r>
              <a:rPr lang="ar" dirty="0">
                <a:cs typeface="Calibri" panose="020F0502020204030204" pitchFamily="34" charset="0"/>
              </a:rPr>
              <a:t>بدعم من شريك الجمعية الوطنية </a:t>
            </a:r>
            <a:r>
              <a:rPr lang="ar-SA" dirty="0">
                <a:cs typeface="Calibri" panose="020F0502020204030204" pitchFamily="34" charset="0"/>
              </a:rPr>
              <a:t>بتطوير </a:t>
            </a:r>
            <a:r>
              <a:rPr lang="ar" dirty="0">
                <a:cs typeface="Calibri" panose="020F0502020204030204" pitchFamily="34" charset="0"/>
              </a:rPr>
              <a:t>مدخلات ورشة العمل </a:t>
            </a:r>
            <a:r>
              <a:rPr lang="ar-SA" dirty="0">
                <a:cs typeface="Calibri" panose="020F0502020204030204" pitchFamily="34" charset="0"/>
              </a:rPr>
              <a:t>و</a:t>
            </a:r>
            <a:r>
              <a:rPr lang="ar" dirty="0">
                <a:cs typeface="Calibri" panose="020F0502020204030204" pitchFamily="34" charset="0"/>
              </a:rPr>
              <a:t>وضع اللمسات الأخيرة على مسودة </a:t>
            </a:r>
            <a:r>
              <a:rPr lang="ar-JO" dirty="0">
                <a:cs typeface="Calibri" panose="020F0502020204030204" pitchFamily="34" charset="0"/>
              </a:rPr>
              <a:t>الإجراءات التشغيلية الموحدة</a:t>
            </a:r>
            <a:r>
              <a:rPr lang="ar" dirty="0">
                <a:cs typeface="Calibri" panose="020F0502020204030204" pitchFamily="34" charset="0"/>
              </a:rPr>
              <a:t> ومصفوفة التوزيع المسؤول والأدوار ( RACI). ستتم مشاركة </a:t>
            </a:r>
            <a:r>
              <a:rPr lang="ar-SA" dirty="0">
                <a:cs typeface="Calibri" panose="020F0502020204030204" pitchFamily="34" charset="0"/>
              </a:rPr>
              <a:t>ذلك</a:t>
            </a:r>
            <a:r>
              <a:rPr lang="ar" dirty="0">
                <a:cs typeface="Calibri" panose="020F0502020204030204" pitchFamily="34" charset="0"/>
              </a:rPr>
              <a:t> مع قيادة الجمعية الوطنية وسيلزم التوقيع عليه قبل أن </a:t>
            </a:r>
            <a:r>
              <a:rPr lang="ar-SA" dirty="0">
                <a:cs typeface="Calibri" panose="020F0502020204030204" pitchFamily="34" charset="0"/>
              </a:rPr>
              <a:t>ت</a:t>
            </a:r>
            <a:r>
              <a:rPr lang="ar" dirty="0">
                <a:cs typeface="Calibri" panose="020F0502020204030204" pitchFamily="34" charset="0"/>
              </a:rPr>
              <a:t>صبح </a:t>
            </a:r>
            <a:r>
              <a:rPr lang="ar-SA" dirty="0">
                <a:cs typeface="Calibri" panose="020F0502020204030204" pitchFamily="34" charset="0"/>
              </a:rPr>
              <a:t>هذه ال</a:t>
            </a:r>
            <a:r>
              <a:rPr lang="ar" dirty="0">
                <a:cs typeface="Calibri" panose="020F0502020204030204" pitchFamily="34" charset="0"/>
              </a:rPr>
              <a:t>وثيقة رسمية </a:t>
            </a:r>
            <a:r>
              <a:rPr lang="ar-SA" dirty="0">
                <a:cs typeface="Calibri" panose="020F0502020204030204" pitchFamily="34" charset="0"/>
              </a:rPr>
              <a:t>و</a:t>
            </a:r>
            <a:r>
              <a:rPr lang="ar" dirty="0">
                <a:cs typeface="Calibri" panose="020F0502020204030204" pitchFamily="34" charset="0"/>
              </a:rPr>
              <a:t>معتمدة. </a:t>
            </a:r>
            <a:r>
              <a:rPr lang="ar-SA" dirty="0">
                <a:cs typeface="Calibri" panose="020F0502020204030204" pitchFamily="34" charset="0"/>
              </a:rPr>
              <a:t>يجدر الذكر أن هذا التمرين ليس </a:t>
            </a:r>
            <a:r>
              <a:rPr lang="ar" dirty="0">
                <a:cs typeface="Calibri" panose="020F0502020204030204" pitchFamily="34" charset="0"/>
              </a:rPr>
              <a:t>تمريناً </a:t>
            </a:r>
            <a:r>
              <a:rPr lang="ar-SA" dirty="0">
                <a:cs typeface="Calibri" panose="020F0502020204030204" pitchFamily="34" charset="0"/>
              </a:rPr>
              <a:t>يقام </a:t>
            </a:r>
            <a:r>
              <a:rPr lang="ar" dirty="0">
                <a:cs typeface="Calibri" panose="020F0502020204030204" pitchFamily="34" charset="0"/>
              </a:rPr>
              <a:t>لمرة واحدة....</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40</a:t>
            </a:fld>
            <a:endParaRPr lang="en-US" altLang="ru-RU"/>
          </a:p>
        </p:txBody>
      </p:sp>
    </p:spTree>
    <p:extLst>
      <p:ext uri="{BB962C8B-B14F-4D97-AF65-F5344CB8AC3E}">
        <p14:creationId xmlns:p14="http://schemas.microsoft.com/office/powerpoint/2010/main" val="3931060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 dirty="0">
                <a:cs typeface="Calibri" panose="020F0502020204030204" pitchFamily="34" charset="0"/>
              </a:rPr>
              <a:t>بالعودة إلى الصفحة الأولى من إجراءات التشغيل الموحدة ( SOPs)، يجب أن يكون هناك إشارة إلى رقم الإصدار وتاريخ التفويض. </a:t>
            </a:r>
            <a:r>
              <a:rPr lang="ar-SA" dirty="0">
                <a:cs typeface="Calibri" panose="020F0502020204030204" pitchFamily="34" charset="0"/>
              </a:rPr>
              <a:t>تعتبر وثيقة </a:t>
            </a:r>
            <a:r>
              <a:rPr lang="ar" dirty="0">
                <a:cs typeface="Calibri" panose="020F0502020204030204" pitchFamily="34" charset="0"/>
              </a:rPr>
              <a:t>إجراءات التشغيل الموحدة ( SOPs) </a:t>
            </a:r>
            <a:r>
              <a:rPr lang="ar-SA" dirty="0">
                <a:cs typeface="Calibri" panose="020F0502020204030204" pitchFamily="34" charset="0"/>
              </a:rPr>
              <a:t>بمثابة</a:t>
            </a:r>
            <a:r>
              <a:rPr lang="ar" dirty="0">
                <a:cs typeface="Calibri" panose="020F0502020204030204" pitchFamily="34" charset="0"/>
              </a:rPr>
              <a:t> وثيقة حية سيتم تحديثها بشكل منتظم. وقد يكون ذلك سنويًا، أو بعد كل تدخل كبير. في كل حالة من هذه الحالات، ستتم مراجعة الإجراءات التشغيلية الموحدة ( SOPs) وإعادة تقديمها إلى الإدارة </a:t>
            </a:r>
            <a:r>
              <a:rPr lang="ar-SA" dirty="0">
                <a:cs typeface="Calibri" panose="020F0502020204030204" pitchFamily="34" charset="0"/>
              </a:rPr>
              <a:t>ل</a:t>
            </a:r>
            <a:r>
              <a:rPr lang="ar" dirty="0">
                <a:cs typeface="Calibri" panose="020F0502020204030204" pitchFamily="34" charset="0"/>
              </a:rPr>
              <a:t>توقيع</a:t>
            </a:r>
            <a:r>
              <a:rPr lang="ar-SA" dirty="0">
                <a:cs typeface="Calibri" panose="020F0502020204030204" pitchFamily="34" charset="0"/>
              </a:rPr>
              <a:t>ها حسب الأصول</a:t>
            </a:r>
            <a:r>
              <a:rPr lang="ar" dirty="0">
                <a:cs typeface="Calibri" panose="020F0502020204030204" pitchFamily="34" charset="0"/>
              </a:rPr>
              <a:t>.</a:t>
            </a:r>
            <a:endParaRPr dirty="0"/>
          </a:p>
        </p:txBody>
      </p:sp>
      <p:sp>
        <p:nvSpPr>
          <p:cNvPr id="133" name="Google Shape;13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 dirty="0">
                <a:cs typeface="Calibri" panose="020F0502020204030204" pitchFamily="34" charset="0"/>
              </a:rPr>
              <a:t>إذًا، ماذا يحدث إذا </a:t>
            </a:r>
            <a:r>
              <a:rPr lang="ar-SA" dirty="0">
                <a:cs typeface="Calibri" panose="020F0502020204030204" pitchFamily="34" charset="0"/>
              </a:rPr>
              <a:t>تعرضت ل</a:t>
            </a:r>
            <a:r>
              <a:rPr lang="ar" dirty="0">
                <a:cs typeface="Calibri" panose="020F0502020204030204" pitchFamily="34" charset="0"/>
              </a:rPr>
              <a:t>موقف</a:t>
            </a:r>
            <a:r>
              <a:rPr lang="ar-SA" dirty="0">
                <a:cs typeface="Calibri" panose="020F0502020204030204" pitchFamily="34" charset="0"/>
              </a:rPr>
              <a:t> تضطر فيه للتعامل مع </a:t>
            </a:r>
            <a:r>
              <a:rPr lang="ar" dirty="0">
                <a:cs typeface="Calibri" panose="020F0502020204030204" pitchFamily="34" charset="0"/>
              </a:rPr>
              <a:t>مشروع</a:t>
            </a:r>
            <a:r>
              <a:rPr lang="ar-SA" dirty="0">
                <a:cs typeface="Calibri" panose="020F0502020204030204" pitchFamily="34" charset="0"/>
              </a:rPr>
              <a:t> لا يتوفر عنه أية</a:t>
            </a:r>
            <a:r>
              <a:rPr lang="ar" dirty="0">
                <a:cs typeface="Calibri" panose="020F0502020204030204" pitchFamily="34" charset="0"/>
              </a:rPr>
              <a:t> معلومات</a:t>
            </a:r>
            <a:r>
              <a:rPr lang="ar-SA" dirty="0">
                <a:cs typeface="Calibri" panose="020F0502020204030204" pitchFamily="34" charset="0"/>
              </a:rPr>
              <a:t> يمكن الرجوع لها عبر </a:t>
            </a:r>
            <a:r>
              <a:rPr lang="ar" dirty="0">
                <a:cs typeface="Calibri" panose="020F0502020204030204" pitchFamily="34" charset="0"/>
              </a:rPr>
              <a:t>إجراءات التشغيل الموحدة (SOPs)؟</a:t>
            </a:r>
            <a:endParaRPr dirty="0"/>
          </a:p>
          <a:p>
            <a:pPr marL="0" lvl="0" indent="0" algn="r" rtl="1">
              <a:spcBef>
                <a:spcPts val="0"/>
              </a:spcBef>
              <a:spcAft>
                <a:spcPts val="0"/>
              </a:spcAft>
              <a:buNone/>
            </a:pPr>
            <a:endParaRPr dirty="0"/>
          </a:p>
          <a:p>
            <a:pPr marL="0" lvl="0" indent="0" algn="r" rtl="1">
              <a:spcBef>
                <a:spcPts val="0"/>
              </a:spcBef>
              <a:spcAft>
                <a:spcPts val="0"/>
              </a:spcAft>
              <a:buNone/>
            </a:pPr>
            <a:r>
              <a:rPr lang="ar" dirty="0">
                <a:cs typeface="Calibri" panose="020F0502020204030204" pitchFamily="34" charset="0"/>
              </a:rPr>
              <a:t>في هذه الحالة، قد يحتاج موظفو المشروع إلى إنشاء عمليات أو أدوات جديدة للتعامل مع الموقف الحالي.</a:t>
            </a:r>
          </a:p>
          <a:p>
            <a:pPr marL="0" lvl="0" indent="0" algn="r" rtl="1">
              <a:spcBef>
                <a:spcPts val="0"/>
              </a:spcBef>
              <a:spcAft>
                <a:spcPts val="0"/>
              </a:spcAft>
              <a:buNone/>
            </a:pPr>
            <a:endParaRPr lang="en-GB" dirty="0"/>
          </a:p>
          <a:p>
            <a:pPr marL="0" lvl="0" indent="0" algn="r" rtl="1">
              <a:spcBef>
                <a:spcPts val="0"/>
              </a:spcBef>
              <a:spcAft>
                <a:spcPts val="0"/>
              </a:spcAft>
              <a:buNone/>
            </a:pPr>
            <a:r>
              <a:rPr lang="ar" dirty="0">
                <a:cs typeface="Calibri" panose="020F0502020204030204" pitchFamily="34" charset="0"/>
              </a:rPr>
              <a:t>ولكن يجب وضع الكلمات المشابهة للفقرة أعلاه في الإجراءات الموحدة ( SOPs) والالتزام بها – إظهار النص أعلاه</a:t>
            </a:r>
            <a:endParaRPr dirty="0"/>
          </a:p>
        </p:txBody>
      </p:sp>
      <p:sp>
        <p:nvSpPr>
          <p:cNvPr id="142" name="Google Shape;14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52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pPr>
              <a:defRPr/>
            </a:pPr>
            <a:fld id="{13174689-BECC-4390-B3B9-306A17FD432A}" type="slidenum">
              <a:rPr lang="en-US" altLang="ru-RU" smtClean="0"/>
              <a:pPr>
                <a:defRPr/>
              </a:pPr>
              <a:t>45</a:t>
            </a:fld>
            <a:endParaRPr lang="en-US" altLang="ru-RU"/>
          </a:p>
        </p:txBody>
      </p:sp>
    </p:spTree>
    <p:extLst>
      <p:ext uri="{BB962C8B-B14F-4D97-AF65-F5344CB8AC3E}">
        <p14:creationId xmlns:p14="http://schemas.microsoft.com/office/powerpoint/2010/main" val="36421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5</a:t>
            </a:fld>
            <a:endParaRPr lang="en-US" altLang="ru-RU" dirty="0"/>
          </a:p>
        </p:txBody>
      </p:sp>
    </p:spTree>
    <p:extLst>
      <p:ext uri="{BB962C8B-B14F-4D97-AF65-F5344CB8AC3E}">
        <p14:creationId xmlns:p14="http://schemas.microsoft.com/office/powerpoint/2010/main" val="284843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8</a:t>
            </a:fld>
            <a:endParaRPr lang="en-US" altLang="ru-RU" dirty="0"/>
          </a:p>
        </p:txBody>
      </p:sp>
    </p:spTree>
    <p:extLst>
      <p:ext uri="{BB962C8B-B14F-4D97-AF65-F5344CB8AC3E}">
        <p14:creationId xmlns:p14="http://schemas.microsoft.com/office/powerpoint/2010/main" val="421831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a:cs typeface="Calibri" panose="020F0502020204030204" pitchFamily="34" charset="0"/>
              </a:rPr>
              <a:t>اشرح</a:t>
            </a:r>
            <a:r>
              <a:rPr lang="ar" dirty="0">
                <a:cs typeface="Calibri" panose="020F0502020204030204" pitchFamily="34" charset="0"/>
              </a:rPr>
              <a:t> كمثال –</a:t>
            </a:r>
            <a:r>
              <a:rPr lang="ar-SA" dirty="0">
                <a:cs typeface="Calibri" panose="020F0502020204030204" pitchFamily="34" charset="0"/>
              </a:rPr>
              <a:t>نموذج </a:t>
            </a:r>
            <a:r>
              <a:rPr lang="ar" dirty="0">
                <a:cs typeface="Calibri" panose="020F0502020204030204" pitchFamily="34" charset="0"/>
              </a:rPr>
              <a:t>إجراءات التشغيل الموحدة ( SOPs) </a:t>
            </a:r>
            <a:r>
              <a:rPr lang="ar-SA" dirty="0">
                <a:cs typeface="Calibri" panose="020F0502020204030204" pitchFamily="34" charset="0"/>
              </a:rPr>
              <a:t>لبرنامج</a:t>
            </a:r>
            <a:r>
              <a:rPr lang="en-US" dirty="0">
                <a:cs typeface="Calibri" panose="020F0502020204030204" pitchFamily="34" charset="0"/>
              </a:rPr>
              <a:t> </a:t>
            </a:r>
            <a:r>
              <a:rPr lang="ar-SA" dirty="0">
                <a:cs typeface="Calibri" panose="020F0502020204030204" pitchFamily="34" charset="0"/>
              </a:rPr>
              <a:t> الاستعداد ل</a:t>
            </a:r>
            <a:r>
              <a:rPr lang="ar-JO" dirty="0">
                <a:cs typeface="Calibri" panose="020F0502020204030204" pitchFamily="34" charset="0"/>
              </a:rPr>
              <a:t>لمساعدات النقدية </a:t>
            </a:r>
            <a:r>
              <a:rPr lang="ar-SA" dirty="0">
                <a:cs typeface="Calibri" panose="020F0502020204030204" pitchFamily="34" charset="0"/>
              </a:rPr>
              <a:t>ص 7 </a:t>
            </a:r>
            <a:r>
              <a:rPr lang="ar-SA" dirty="0" err="1">
                <a:cs typeface="Calibri" panose="020F0502020204030204" pitchFamily="34" charset="0"/>
              </a:rPr>
              <a:t>وص</a:t>
            </a:r>
            <a:r>
              <a:rPr lang="ar-SA" dirty="0">
                <a:cs typeface="Calibri" panose="020F0502020204030204" pitchFamily="34" charset="0"/>
              </a:rPr>
              <a:t> 8</a:t>
            </a:r>
            <a:endParaRPr lang="ar" dirty="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9</a:t>
            </a:fld>
            <a:endParaRPr lang="en-US" altLang="ru-RU" dirty="0"/>
          </a:p>
        </p:txBody>
      </p:sp>
    </p:spTree>
    <p:extLst>
      <p:ext uri="{BB962C8B-B14F-4D97-AF65-F5344CB8AC3E}">
        <p14:creationId xmlns:p14="http://schemas.microsoft.com/office/powerpoint/2010/main" val="1227568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a:cs typeface="Calibri" panose="020F0502020204030204" pitchFamily="34" charset="0"/>
              </a:rPr>
              <a:t>تستهدف </a:t>
            </a:r>
            <a:r>
              <a:rPr lang="ar" dirty="0">
                <a:cs typeface="Calibri" panose="020F0502020204030204" pitchFamily="34" charset="0"/>
              </a:rPr>
              <a:t>جلسة التكيف </a:t>
            </a:r>
            <a:r>
              <a:rPr lang="ar-SA" dirty="0">
                <a:cs typeface="Calibri" panose="020F0502020204030204" pitchFamily="34" charset="0"/>
              </a:rPr>
              <a:t>ا</a:t>
            </a:r>
            <a:r>
              <a:rPr lang="ar" dirty="0">
                <a:cs typeface="Calibri" panose="020F0502020204030204" pitchFamily="34" charset="0"/>
              </a:rPr>
              <a:t>لجمعي</a:t>
            </a:r>
            <a:r>
              <a:rPr lang="ar-SA" dirty="0" err="1">
                <a:cs typeface="Calibri" panose="020F0502020204030204" pitchFamily="34" charset="0"/>
              </a:rPr>
              <a:t>ات</a:t>
            </a:r>
            <a:r>
              <a:rPr lang="ar" dirty="0">
                <a:cs typeface="Calibri" panose="020F0502020204030204" pitchFamily="34" charset="0"/>
              </a:rPr>
              <a:t> الوطنية التي لديها إجراءات التشغيل الموحدة ( SOPs) المعمول بها</a:t>
            </a:r>
            <a:r>
              <a:rPr lang="ar-SA" dirty="0">
                <a:cs typeface="Calibri" panose="020F0502020204030204" pitchFamily="34" charset="0"/>
              </a:rPr>
              <a:t> والقائم في منظومتها الحالية، أ</a:t>
            </a:r>
            <a:r>
              <a:rPr lang="ar" dirty="0">
                <a:cs typeface="Calibri" panose="020F0502020204030204" pitchFamily="34" charset="0"/>
              </a:rPr>
              <a:t>و</a:t>
            </a:r>
            <a:r>
              <a:rPr lang="ar-SA" dirty="0">
                <a:cs typeface="Calibri" panose="020F0502020204030204" pitchFamily="34" charset="0"/>
              </a:rPr>
              <a:t> الجمعيات </a:t>
            </a:r>
            <a:r>
              <a:rPr lang="ar" dirty="0">
                <a:cs typeface="Calibri" panose="020F0502020204030204" pitchFamily="34" charset="0"/>
              </a:rPr>
              <a:t>التي تحتاج إلى مراجعة</a:t>
            </a:r>
            <a:r>
              <a:rPr lang="ar-SA" dirty="0">
                <a:cs typeface="Calibri" panose="020F0502020204030204" pitchFamily="34" charset="0"/>
              </a:rPr>
              <a:t> </a:t>
            </a:r>
            <a:r>
              <a:rPr lang="ar" dirty="0">
                <a:cs typeface="Calibri" panose="020F0502020204030204" pitchFamily="34" charset="0"/>
              </a:rPr>
              <a:t> إجراءات</a:t>
            </a:r>
            <a:r>
              <a:rPr lang="ar-SA" dirty="0">
                <a:cs typeface="Calibri" panose="020F0502020204030204" pitchFamily="34" charset="0"/>
              </a:rPr>
              <a:t>ها</a:t>
            </a:r>
            <a:r>
              <a:rPr lang="ar" dirty="0">
                <a:cs typeface="Calibri" panose="020F0502020204030204" pitchFamily="34" charset="0"/>
              </a:rPr>
              <a:t> ، أو</a:t>
            </a:r>
            <a:r>
              <a:rPr lang="ar-SA" dirty="0">
                <a:cs typeface="Calibri" panose="020F0502020204030204" pitchFamily="34" charset="0"/>
              </a:rPr>
              <a:t> الجمعيات</a:t>
            </a:r>
            <a:r>
              <a:rPr lang="ar" dirty="0">
                <a:cs typeface="Calibri" panose="020F0502020204030204" pitchFamily="34" charset="0"/>
              </a:rPr>
              <a:t> التي تصمم إجراءات التشغيل الموحدة ( SOPs) لأول مرة.</a:t>
            </a:r>
          </a:p>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10</a:t>
            </a:fld>
            <a:endParaRPr lang="en-US" altLang="ru-RU" dirty="0"/>
          </a:p>
        </p:txBody>
      </p:sp>
    </p:spTree>
    <p:extLst>
      <p:ext uri="{BB962C8B-B14F-4D97-AF65-F5344CB8AC3E}">
        <p14:creationId xmlns:p14="http://schemas.microsoft.com/office/powerpoint/2010/main" val="365190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 dirty="0">
                <a:cs typeface="Calibri" panose="020F0502020204030204" pitchFamily="34" charset="0"/>
              </a:rPr>
              <a:t>تتماشى إجراءات التشغيل الموحدة (SOPs) مع المرحلة الرابعة من دورة المشروع - انظر </a:t>
            </a:r>
            <a:r>
              <a:rPr lang="ar-SA" dirty="0">
                <a:cs typeface="Calibri" panose="020F0502020204030204" pitchFamily="34" charset="0"/>
              </a:rPr>
              <a:t>إلى </a:t>
            </a:r>
            <a:r>
              <a:rPr lang="ar" dirty="0">
                <a:cs typeface="Calibri" panose="020F0502020204030204" pitchFamily="34" charset="0"/>
              </a:rPr>
              <a:t>الرسم البياني .</a:t>
            </a:r>
          </a:p>
          <a:p>
            <a:pPr marL="0" lvl="0" indent="0" algn="r" rtl="1">
              <a:spcBef>
                <a:spcPts val="0"/>
              </a:spcBef>
              <a:spcAft>
                <a:spcPts val="0"/>
              </a:spcAft>
              <a:buNone/>
            </a:pPr>
            <a:endParaRPr lang="en-GB" dirty="0"/>
          </a:p>
          <a:p>
            <a:pPr marL="0" lvl="0" indent="0" algn="r" rtl="1">
              <a:spcBef>
                <a:spcPts val="0"/>
              </a:spcBef>
              <a:spcAft>
                <a:spcPts val="0"/>
              </a:spcAft>
              <a:buNone/>
            </a:pPr>
            <a:r>
              <a:rPr lang="ar" dirty="0">
                <a:cs typeface="Calibri" panose="020F0502020204030204" pitchFamily="34" charset="0"/>
              </a:rPr>
              <a:t>وستركز ورشة العمل على تطوير خطوات تنفيذ </a:t>
            </a:r>
            <a:r>
              <a:rPr lang="ar-JO" dirty="0">
                <a:cs typeface="Calibri" panose="020F0502020204030204" pitchFamily="34" charset="0"/>
              </a:rPr>
              <a:t>المساعدات النقدية والقسائم </a:t>
            </a:r>
            <a:r>
              <a:rPr lang="ar" dirty="0">
                <a:cs typeface="Calibri" panose="020F0502020204030204" pitchFamily="34" charset="0"/>
              </a:rPr>
              <a:t>بعد </a:t>
            </a:r>
            <a:r>
              <a:rPr lang="ar-SA" dirty="0">
                <a:cs typeface="Calibri" panose="020F0502020204030204" pitchFamily="34" charset="0"/>
              </a:rPr>
              <a:t>الاستجابة إلى </a:t>
            </a:r>
            <a:r>
              <a:rPr lang="ar" dirty="0">
                <a:cs typeface="Calibri" panose="020F0502020204030204" pitchFamily="34" charset="0"/>
              </a:rPr>
              <a:t>الطوارئ في كل مرحلة.</a:t>
            </a:r>
          </a:p>
          <a:p>
            <a:pPr marL="0" lvl="0" indent="0" algn="r" rtl="1">
              <a:spcBef>
                <a:spcPts val="0"/>
              </a:spcBef>
              <a:spcAft>
                <a:spcPts val="0"/>
              </a:spcAft>
              <a:buNone/>
            </a:pPr>
            <a:endParaRPr lang="en-GB" dirty="0"/>
          </a:p>
          <a:p>
            <a:pPr marL="0" lvl="0" indent="0" algn="r" rtl="1">
              <a:spcBef>
                <a:spcPts val="0"/>
              </a:spcBef>
              <a:spcAft>
                <a:spcPts val="0"/>
              </a:spcAft>
              <a:buNone/>
            </a:pPr>
            <a:endParaRPr lang="en-GB" dirty="0"/>
          </a:p>
        </p:txBody>
      </p:sp>
      <p:sp>
        <p:nvSpPr>
          <p:cNvPr id="675" name="Google Shape;67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62383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 sz="2000" dirty="0">
                <a:cs typeface="Calibri" panose="020F0502020204030204" pitchFamily="34" charset="0"/>
              </a:rPr>
              <a:t>شرائح اختيارية </a:t>
            </a:r>
            <a:r>
              <a:rPr lang="ar-SA" sz="2000" dirty="0">
                <a:cs typeface="Calibri" panose="020F0502020204030204" pitchFamily="34" charset="0"/>
              </a:rPr>
              <a:t>في حال أن</a:t>
            </a:r>
            <a:r>
              <a:rPr lang="ar" sz="2000" dirty="0">
                <a:cs typeface="Calibri" panose="020F0502020204030204" pitchFamily="34" charset="0"/>
              </a:rPr>
              <a:t> كان لدى الجمعية الوطنية إجراءات التشغيل الموحدة ( SOPs) </a:t>
            </a:r>
            <a:r>
              <a:rPr lang="ar-SA" sz="2000" dirty="0">
                <a:cs typeface="Calibri" panose="020F0502020204030204" pitchFamily="34" charset="0"/>
              </a:rPr>
              <a:t>قائمة </a:t>
            </a:r>
            <a:r>
              <a:rPr lang="ar" sz="2000" dirty="0">
                <a:cs typeface="Calibri" panose="020F0502020204030204" pitchFamily="34" charset="0"/>
              </a:rPr>
              <a:t>بالفعل أو إرشادات مطبقة يمكنها البناء عليها/مراجعتها.</a:t>
            </a:r>
          </a:p>
          <a:p>
            <a:pPr marL="0" marR="0" lvl="0" indent="0" algn="r" defTabSz="914400" rtl="1" eaLnBrk="0" fontAlgn="base" latinLnBrk="0" hangingPunct="0">
              <a:lnSpc>
                <a:spcPct val="100000"/>
              </a:lnSpc>
              <a:spcBef>
                <a:spcPct val="30000"/>
              </a:spcBef>
              <a:spcAft>
                <a:spcPct val="0"/>
              </a:spcAft>
              <a:buClrTx/>
              <a:buSzTx/>
              <a:buFontTx/>
              <a:buNone/>
              <a:tabLst/>
              <a:defRPr/>
            </a:pPr>
            <a:endParaRPr lang="en-US" sz="2000" dirty="0"/>
          </a:p>
          <a:p>
            <a:pPr marL="0" marR="0" lvl="0" indent="0" algn="r" defTabSz="914400" rtl="1" eaLnBrk="0" fontAlgn="base" latinLnBrk="0" hangingPunct="0">
              <a:lnSpc>
                <a:spcPct val="100000"/>
              </a:lnSpc>
              <a:spcBef>
                <a:spcPct val="30000"/>
              </a:spcBef>
              <a:spcAft>
                <a:spcPct val="0"/>
              </a:spcAft>
              <a:buClrTx/>
              <a:buSzTx/>
              <a:buFontTx/>
              <a:buNone/>
              <a:tabLst/>
              <a:defRPr/>
            </a:pPr>
            <a:r>
              <a:rPr lang="ar" sz="2000" dirty="0">
                <a:cs typeface="Calibri" panose="020F0502020204030204" pitchFamily="34" charset="0"/>
              </a:rPr>
              <a:t>تلخيص </a:t>
            </a:r>
            <a:r>
              <a:rPr lang="ar-SA" sz="2000" dirty="0">
                <a:cs typeface="Calibri" panose="020F0502020204030204" pitchFamily="34" charset="0"/>
              </a:rPr>
              <a:t>للمواد المتاحة</a:t>
            </a:r>
            <a:r>
              <a:rPr lang="ar" sz="2000" dirty="0">
                <a:cs typeface="Calibri" panose="020F0502020204030204" pitchFamily="34" charset="0"/>
              </a:rPr>
              <a:t>.</a:t>
            </a:r>
            <a:endParaRPr lang="en-GB" sz="2000" dirty="0"/>
          </a:p>
          <a:p>
            <a:pPr algn="r" rtl="1"/>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12</a:t>
            </a:fld>
            <a:endParaRPr lang="en-US" altLang="ru-RU"/>
          </a:p>
        </p:txBody>
      </p:sp>
    </p:spTree>
    <p:extLst>
      <p:ext uri="{BB962C8B-B14F-4D97-AF65-F5344CB8AC3E}">
        <p14:creationId xmlns:p14="http://schemas.microsoft.com/office/powerpoint/2010/main" val="3529244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75842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383056" y="338143"/>
            <a:ext cx="17521895" cy="9625008"/>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351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935145" y="3120406"/>
            <a:ext cx="5715000" cy="5715000"/>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C6CE324C-3444-A14E-9C65-A01E60CA6D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056373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610782" y="2576586"/>
            <a:ext cx="6363725" cy="6363727"/>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F854286-77C0-0545-B91A-BA15C81563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97453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14712019" cy="4511040"/>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8981CBB9-A54F-F447-A3CC-2069B379AA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681372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553028" y="0"/>
            <a:ext cx="16734972" cy="5379495"/>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19894A57-3362-D845-9FF5-F2BF986B38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076459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96012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9D15A36-1805-AE45-B957-19C563F482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35727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6698918" cy="669891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279192" y="4287009"/>
            <a:ext cx="4798110" cy="479811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170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907700"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24384" y="0"/>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3441658"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24384"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3441658"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24384"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709996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1135917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9087336"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6815502"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4543668"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2271834"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9087336"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6815502"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4543668"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2271834"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4543668"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2271834"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6743703"/>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498689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076448"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6052354"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80835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545275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457449" y="0"/>
            <a:ext cx="5485374"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2457448"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72098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7942823"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8FEF8EAE-BD4D-BF4C-AAA9-45CC4C307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677020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8180310" y="0"/>
            <a:ext cx="10107690" cy="10288588"/>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6D695FF5-6267-0749-9705-3C35E824F8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450120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7841126" y="0"/>
            <a:ext cx="10446874" cy="10288588"/>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D8D9502D-82B4-9142-8BC1-1F68C1904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391153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14831526" cy="10288588"/>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60EF8A0-D67E-7B46-B510-8643BBC019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091393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1" y="0"/>
            <a:ext cx="11799269" cy="10288588"/>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B2BA02F9-D905-CA49-974B-30D992993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106522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0460736" y="2301970"/>
            <a:ext cx="7827263" cy="7986618"/>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6E3CB47-6ABA-C64F-AF91-871F96B1610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A9BD81C-2CA0-C04F-A1A9-739E33D1D657}"/>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DC96F45E-ECAD-804B-A941-D76D114546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97587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570720" y="1700378"/>
            <a:ext cx="8717279" cy="858821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B7D368AC-1436-E045-B5D1-9924496927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80297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8655168" y="3482292"/>
            <a:ext cx="5777441" cy="5788744"/>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11334720" y="0"/>
            <a:ext cx="6953280" cy="10288588"/>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557926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11334720" y="0"/>
            <a:ext cx="6953280" cy="10288588"/>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8937817" y="3459679"/>
            <a:ext cx="5212135" cy="5845278"/>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410215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590685" y="9416931"/>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dirty="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a:off x="0" y="9601887"/>
            <a:ext cx="86985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98F6A8E8-A439-E242-A384-AA001F0C3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124102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3279983" cy="10288588"/>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C6708BB-4E94-D842-84D9-C6091C7AA7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541326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008008" y="0"/>
            <a:ext cx="13279991" cy="10288588"/>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549394B-0516-4947-87DF-7818553CB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521658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7244" y="0"/>
            <a:ext cx="16075035" cy="10288588"/>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388512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4797506" y="0"/>
            <a:ext cx="16075035" cy="10288588"/>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079999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818975" y="0"/>
            <a:ext cx="6662002" cy="10288588"/>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43745EA1-1173-434E-876B-864FA4E6F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04901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1237024" y="1307392"/>
            <a:ext cx="7696540" cy="7673803"/>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768612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9401366" y="1401961"/>
            <a:ext cx="7507277" cy="7518587"/>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4EC0390E-8E7E-BC44-8A60-02729D35B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600745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311054" y="1311513"/>
            <a:ext cx="7687902" cy="7699484"/>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5EF87BB5-BEC8-A24A-854A-D8849FB4E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454345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188966" y="2589863"/>
            <a:ext cx="5107185" cy="510886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4100236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702734"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9411837"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D11E9A8C-2EE7-9146-ABD5-6FAE170016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42639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solidFill>
                  <a:schemeClr val="bg2"/>
                </a:solidFill>
                <a:latin typeface="Bebas" pitchFamily="2" charset="0"/>
                <a:ea typeface="Open Sans" panose="020B0606030504020204" pitchFamily="34" charset="0"/>
                <a:cs typeface="Open Sans" panose="020B0606030504020204" pitchFamily="34" charset="0"/>
              </a:rPr>
              <a:pPr algn="r"/>
              <a:t>‹#›</a:t>
            </a:fld>
            <a:endParaRPr lang="en-US" sz="1600" b="0">
              <a:solidFill>
                <a:schemeClr val="bg2"/>
              </a:solidFill>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95CDBC43-5708-7542-AEBD-02E226C16C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32171" y="0"/>
            <a:ext cx="2746587" cy="2683239"/>
          </a:xfrm>
          <a:prstGeom prst="rect">
            <a:avLst/>
          </a:prstGeom>
        </p:spPr>
      </p:pic>
    </p:spTree>
    <p:extLst>
      <p:ext uri="{BB962C8B-B14F-4D97-AF65-F5344CB8AC3E}">
        <p14:creationId xmlns:p14="http://schemas.microsoft.com/office/powerpoint/2010/main" val="3968771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5144294"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5144294"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10288588" y="0"/>
            <a:ext cx="7999412"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95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C621-D4C4-4527-BD06-87DAE4B3A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9F0C3F-223B-4803-8B78-79762C9CD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5F01C-CFB9-4B3B-B777-F5D24EF4C236}"/>
              </a:ext>
            </a:extLst>
          </p:cNvPr>
          <p:cNvSpPr>
            <a:spLocks noGrp="1"/>
          </p:cNvSpPr>
          <p:nvPr>
            <p:ph type="dt" sz="half" idx="10"/>
          </p:nvPr>
        </p:nvSpPr>
        <p:spPr/>
        <p:txBody>
          <a:bodyPr/>
          <a:lstStyle/>
          <a:p>
            <a:fld id="{97FF5BE7-6213-4565-B486-3807CA7A8668}" type="datetimeFigureOut">
              <a:rPr lang="en-GB" smtClean="0"/>
              <a:t>09/08/2025</a:t>
            </a:fld>
            <a:endParaRPr lang="en-GB"/>
          </a:p>
        </p:txBody>
      </p:sp>
      <p:sp>
        <p:nvSpPr>
          <p:cNvPr id="5" name="Footer Placeholder 4">
            <a:extLst>
              <a:ext uri="{FF2B5EF4-FFF2-40B4-BE49-F238E27FC236}">
                <a16:creationId xmlns:a16="http://schemas.microsoft.com/office/drawing/2014/main" id="{B5331644-023E-42D7-8E09-4E81FAD05F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AA15BD-35CC-41E0-95D4-34B41B8F158B}"/>
              </a:ext>
            </a:extLst>
          </p:cNvPr>
          <p:cNvSpPr>
            <a:spLocks noGrp="1"/>
          </p:cNvSpPr>
          <p:nvPr>
            <p:ph type="sldNum" sz="quarter" idx="12"/>
          </p:nvPr>
        </p:nvSpPr>
        <p:spPr/>
        <p:txBody>
          <a:bodyPr/>
          <a:lstStyle/>
          <a:p>
            <a:fld id="{882A1707-5504-464F-883D-A0050BD78441}" type="slidenum">
              <a:rPr lang="en-GB" smtClean="0"/>
              <a:t>‹#›</a:t>
            </a:fld>
            <a:endParaRPr lang="en-GB"/>
          </a:p>
        </p:txBody>
      </p:sp>
    </p:spTree>
    <p:extLst>
      <p:ext uri="{BB962C8B-B14F-4D97-AF65-F5344CB8AC3E}">
        <p14:creationId xmlns:p14="http://schemas.microsoft.com/office/powerpoint/2010/main" val="1079195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ullets ">
  <p:cSld name="Title and bullets ">
    <p:spTree>
      <p:nvGrpSpPr>
        <p:cNvPr id="1" name="Shape 17"/>
        <p:cNvGrpSpPr/>
        <p:nvPr/>
      </p:nvGrpSpPr>
      <p:grpSpPr>
        <a:xfrm>
          <a:off x="0" y="0"/>
          <a:ext cx="0" cy="0"/>
          <a:chOff x="0" y="0"/>
          <a:chExt cx="0" cy="0"/>
        </a:xfrm>
      </p:grpSpPr>
      <p:sp>
        <p:nvSpPr>
          <p:cNvPr id="18" name="Google Shape;18;p84"/>
          <p:cNvSpPr txBox="1">
            <a:spLocks noGrp="1"/>
          </p:cNvSpPr>
          <p:nvPr>
            <p:ph type="title"/>
          </p:nvPr>
        </p:nvSpPr>
        <p:spPr>
          <a:xfrm>
            <a:off x="935088" y="823149"/>
            <a:ext cx="2612976" cy="1130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267"/>
              <a:buFont typeface="Arial"/>
              <a:buNone/>
              <a:defRPr sz="6401" b="1">
                <a:latin typeface="Calibri" panose="020F0502020204030204" pitchFamily="34" charset="0"/>
                <a:ea typeface="Calibri" panose="020F0502020204030204" pitchFamily="34" charset="0"/>
                <a:cs typeface="Calibri" panose="020F0502020204030204" pitchFamily="34" charset="0"/>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84"/>
          <p:cNvSpPr txBox="1">
            <a:spLocks noGrp="1"/>
          </p:cNvSpPr>
          <p:nvPr>
            <p:ph type="body" idx="1"/>
          </p:nvPr>
        </p:nvSpPr>
        <p:spPr>
          <a:xfrm>
            <a:off x="914400" y="2551608"/>
            <a:ext cx="15142368" cy="6638262"/>
          </a:xfrm>
          <a:prstGeom prst="rect">
            <a:avLst/>
          </a:prstGeom>
          <a:noFill/>
          <a:ln>
            <a:noFill/>
          </a:ln>
        </p:spPr>
        <p:txBody>
          <a:bodyPr spcFirstLastPara="1" wrap="square" lIns="91425" tIns="45700" rIns="91425" bIns="45700" anchor="t" anchorCtr="0">
            <a:normAutofit/>
          </a:bodyPr>
          <a:lstStyle>
            <a:lvl1pPr marL="685800" lvl="0" indent="-571500" algn="l">
              <a:lnSpc>
                <a:spcPct val="90000"/>
              </a:lnSpc>
              <a:spcBef>
                <a:spcPts val="1500"/>
              </a:spcBef>
              <a:spcAft>
                <a:spcPts val="0"/>
              </a:spcAft>
              <a:buClr>
                <a:srgbClr val="EE2A24"/>
              </a:buClr>
              <a:buSzPts val="2400"/>
              <a:buFont typeface="Arial"/>
              <a:buChar char="­"/>
              <a:defRPr sz="3600"/>
            </a:lvl1pPr>
            <a:lvl2pPr marL="1371600" lvl="1" indent="-596931" algn="l">
              <a:lnSpc>
                <a:spcPct val="90000"/>
              </a:lnSpc>
              <a:spcBef>
                <a:spcPts val="750"/>
              </a:spcBef>
              <a:spcAft>
                <a:spcPts val="0"/>
              </a:spcAft>
              <a:buClr>
                <a:schemeClr val="dk1"/>
              </a:buClr>
              <a:buSzPts val="2667"/>
              <a:buChar char="•"/>
              <a:defRPr sz="4001"/>
            </a:lvl2pPr>
            <a:lvl3pPr marL="2057400" lvl="2" indent="-571500" algn="l">
              <a:lnSpc>
                <a:spcPct val="90000"/>
              </a:lnSpc>
              <a:spcBef>
                <a:spcPts val="750"/>
              </a:spcBef>
              <a:spcAft>
                <a:spcPts val="0"/>
              </a:spcAft>
              <a:buClr>
                <a:schemeClr val="dk1"/>
              </a:buClr>
              <a:buSzPts val="2400"/>
              <a:buChar char="•"/>
              <a:defRPr sz="3600"/>
            </a:lvl3pPr>
            <a:lvl4pPr marL="2743200" lvl="3" indent="-546068" algn="l">
              <a:lnSpc>
                <a:spcPct val="90000"/>
              </a:lnSpc>
              <a:spcBef>
                <a:spcPts val="750"/>
              </a:spcBef>
              <a:spcAft>
                <a:spcPts val="0"/>
              </a:spcAft>
              <a:buClr>
                <a:schemeClr val="dk1"/>
              </a:buClr>
              <a:buSzPts val="2133"/>
              <a:buChar char="•"/>
              <a:defRPr sz="3200"/>
            </a:lvl4pPr>
            <a:lvl5pPr marL="3429000" lvl="4" indent="-546068" algn="l">
              <a:lnSpc>
                <a:spcPct val="90000"/>
              </a:lnSpc>
              <a:spcBef>
                <a:spcPts val="750"/>
              </a:spcBef>
              <a:spcAft>
                <a:spcPts val="0"/>
              </a:spcAft>
              <a:buClr>
                <a:schemeClr val="dk1"/>
              </a:buClr>
              <a:buSzPts val="2133"/>
              <a:buChar char="•"/>
              <a:defRPr sz="3200"/>
            </a:lvl5pPr>
            <a:lvl6pPr marL="4114800" lvl="5" indent="-546068" algn="l">
              <a:lnSpc>
                <a:spcPct val="90000"/>
              </a:lnSpc>
              <a:spcBef>
                <a:spcPts val="750"/>
              </a:spcBef>
              <a:spcAft>
                <a:spcPts val="0"/>
              </a:spcAft>
              <a:buClr>
                <a:schemeClr val="dk1"/>
              </a:buClr>
              <a:buSzPts val="2133"/>
              <a:buChar char="•"/>
              <a:defRPr sz="3200"/>
            </a:lvl6pPr>
            <a:lvl7pPr marL="4800600" lvl="6" indent="-546068" algn="l">
              <a:lnSpc>
                <a:spcPct val="90000"/>
              </a:lnSpc>
              <a:spcBef>
                <a:spcPts val="750"/>
              </a:spcBef>
              <a:spcAft>
                <a:spcPts val="0"/>
              </a:spcAft>
              <a:buClr>
                <a:schemeClr val="dk1"/>
              </a:buClr>
              <a:buSzPts val="2133"/>
              <a:buChar char="•"/>
              <a:defRPr sz="3200"/>
            </a:lvl7pPr>
            <a:lvl8pPr marL="5486400" lvl="7" indent="-546068" algn="l">
              <a:lnSpc>
                <a:spcPct val="90000"/>
              </a:lnSpc>
              <a:spcBef>
                <a:spcPts val="750"/>
              </a:spcBef>
              <a:spcAft>
                <a:spcPts val="0"/>
              </a:spcAft>
              <a:buClr>
                <a:schemeClr val="dk1"/>
              </a:buClr>
              <a:buSzPts val="2133"/>
              <a:buChar char="•"/>
              <a:defRPr sz="3200"/>
            </a:lvl8pPr>
            <a:lvl9pPr marL="6172200" lvl="8" indent="-546068" algn="l">
              <a:lnSpc>
                <a:spcPct val="90000"/>
              </a:lnSpc>
              <a:spcBef>
                <a:spcPts val="750"/>
              </a:spcBef>
              <a:spcAft>
                <a:spcPts val="0"/>
              </a:spcAft>
              <a:buClr>
                <a:schemeClr val="dk1"/>
              </a:buClr>
              <a:buSzPts val="2133"/>
              <a:buChar char="•"/>
              <a:defRPr sz="3200"/>
            </a:lvl9pPr>
          </a:lstStyle>
          <a:p>
            <a:endParaRPr/>
          </a:p>
        </p:txBody>
      </p:sp>
    </p:spTree>
    <p:extLst>
      <p:ext uri="{BB962C8B-B14F-4D97-AF65-F5344CB8AC3E}">
        <p14:creationId xmlns:p14="http://schemas.microsoft.com/office/powerpoint/2010/main" val="3623526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2_Blank">
    <p:spTree>
      <p:nvGrpSpPr>
        <p:cNvPr id="1" name="Shape 26"/>
        <p:cNvGrpSpPr/>
        <p:nvPr/>
      </p:nvGrpSpPr>
      <p:grpSpPr>
        <a:xfrm>
          <a:off x="0" y="0"/>
          <a:ext cx="0" cy="0"/>
          <a:chOff x="0" y="0"/>
          <a:chExt cx="0" cy="0"/>
        </a:xfrm>
      </p:grpSpPr>
      <p:sp>
        <p:nvSpPr>
          <p:cNvPr id="27" name="Google Shape;27;p86"/>
          <p:cNvSpPr txBox="1">
            <a:spLocks noGrp="1"/>
          </p:cNvSpPr>
          <p:nvPr>
            <p:ph type="dt" idx="10"/>
          </p:nvPr>
        </p:nvSpPr>
        <p:spPr>
          <a:xfrm>
            <a:off x="1257300" y="9535998"/>
            <a:ext cx="4114800" cy="5477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6"/>
          <p:cNvSpPr txBox="1">
            <a:spLocks noGrp="1"/>
          </p:cNvSpPr>
          <p:nvPr>
            <p:ph type="ftr" idx="11"/>
          </p:nvPr>
        </p:nvSpPr>
        <p:spPr>
          <a:xfrm>
            <a:off x="6057900" y="9535998"/>
            <a:ext cx="6172200" cy="54777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6"/>
          <p:cNvSpPr txBox="1">
            <a:spLocks noGrp="1"/>
          </p:cNvSpPr>
          <p:nvPr>
            <p:ph type="sldNum" idx="12"/>
          </p:nvPr>
        </p:nvSpPr>
        <p:spPr>
          <a:xfrm>
            <a:off x="12915900" y="9535998"/>
            <a:ext cx="4114800" cy="54777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155919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2077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4856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9 August 2025</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362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9 August 2025</a:t>
            </a:fld>
            <a:endParaRPr lang="en-US" sz="2400" b="1" i="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251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4975069" y="2029188"/>
            <a:ext cx="17752544" cy="3778950"/>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5378" y="-7435166"/>
            <a:ext cx="20236810" cy="20236810"/>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descr="A picture containing drawing&#10;&#10;Description automatically generated">
            <a:extLst>
              <a:ext uri="{FF2B5EF4-FFF2-40B4-BE49-F238E27FC236}">
                <a16:creationId xmlns:a16="http://schemas.microsoft.com/office/drawing/2014/main" id="{CC7E1DF3-B6FE-1646-9E74-487807C74F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19" name="TextBox 18">
            <a:extLst>
              <a:ext uri="{FF2B5EF4-FFF2-40B4-BE49-F238E27FC236}">
                <a16:creationId xmlns:a16="http://schemas.microsoft.com/office/drawing/2014/main" id="{32F001F5-B0A3-2746-A0C0-5F5B163A1380}"/>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9 August 2025</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806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SIPCMContentMarking" descr="{&quot;HashCode&quot;:-1527489898,&quot;Placement&quot;:&quot;Footer&quot;,&quot;Top&quot;:789.467957,&quot;Left&quot;:0.0,&quot;SlideWidth&quot;:1440,&quot;SlideHeight&quot;:810}">
            <a:extLst>
              <a:ext uri="{FF2B5EF4-FFF2-40B4-BE49-F238E27FC236}">
                <a16:creationId xmlns:a16="http://schemas.microsoft.com/office/drawing/2014/main" id="{C0ED2E10-BAB7-48B4-8AF9-1B8C9D2F11D2}"/>
              </a:ext>
            </a:extLst>
          </p:cNvPr>
          <p:cNvSpPr txBox="1"/>
          <p:nvPr userDrawn="1"/>
        </p:nvSpPr>
        <p:spPr>
          <a:xfrm>
            <a:off x="0" y="10026243"/>
            <a:ext cx="800461" cy="262344"/>
          </a:xfrm>
          <a:prstGeom prst="rect">
            <a:avLst/>
          </a:prstGeom>
          <a:noFill/>
        </p:spPr>
        <p:txBody>
          <a:bodyPr vert="horz" wrap="square" lIns="0" tIns="0" rIns="0" bIns="0" rtlCol="0" anchor="ctr" anchorCtr="1">
            <a:spAutoFit/>
          </a:bodyPr>
          <a:lstStyle/>
          <a:p>
            <a:pPr algn="l">
              <a:spcBef>
                <a:spcPct val="0"/>
              </a:spcBef>
              <a:spcAft>
                <a:spcPct val="0"/>
              </a:spcAft>
            </a:pPr>
            <a:r>
              <a:rPr lang="en-MY" sz="1000">
                <a:solidFill>
                  <a:srgbClr val="000000"/>
                </a:solidFill>
                <a:latin typeface="Calibri" panose="020F0502020204030204" pitchFamily="34" charset="0"/>
              </a:rPr>
              <a:t>Restricted</a:t>
            </a:r>
          </a:p>
        </p:txBody>
      </p:sp>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465" r:id="rId1"/>
    <p:sldLayoutId id="2147484605" r:id="rId2"/>
    <p:sldLayoutId id="2147484599" r:id="rId3"/>
    <p:sldLayoutId id="2147484603" r:id="rId4"/>
    <p:sldLayoutId id="2147484601" r:id="rId5"/>
    <p:sldLayoutId id="2147484602" r:id="rId6"/>
    <p:sldLayoutId id="2147484467" r:id="rId7"/>
    <p:sldLayoutId id="2147484598" r:id="rId8"/>
    <p:sldLayoutId id="2147484600" r:id="rId9"/>
    <p:sldLayoutId id="2147484496" r:id="rId10"/>
    <p:sldLayoutId id="2147484470" r:id="rId11"/>
    <p:sldLayoutId id="2147484469" r:id="rId12"/>
    <p:sldLayoutId id="2147484471" r:id="rId13"/>
    <p:sldLayoutId id="2147484472" r:id="rId14"/>
    <p:sldLayoutId id="2147484473" r:id="rId15"/>
    <p:sldLayoutId id="2147484474" r:id="rId16"/>
    <p:sldLayoutId id="2147484475" r:id="rId17"/>
    <p:sldLayoutId id="2147484476" r:id="rId18"/>
    <p:sldLayoutId id="2147484477" r:id="rId19"/>
    <p:sldLayoutId id="2147484478" r:id="rId20"/>
    <p:sldLayoutId id="2147484604" r:id="rId21"/>
    <p:sldLayoutId id="2147484479" r:id="rId22"/>
    <p:sldLayoutId id="2147484480" r:id="rId23"/>
    <p:sldLayoutId id="2147484481" r:id="rId24"/>
    <p:sldLayoutId id="2147484482" r:id="rId25"/>
    <p:sldLayoutId id="2147484483" r:id="rId26"/>
    <p:sldLayoutId id="2147484484" r:id="rId27"/>
    <p:sldLayoutId id="2147484485" r:id="rId28"/>
    <p:sldLayoutId id="2147484486" r:id="rId29"/>
    <p:sldLayoutId id="2147484487" r:id="rId30"/>
    <p:sldLayoutId id="2147484488" r:id="rId31"/>
    <p:sldLayoutId id="2147484489" r:id="rId32"/>
    <p:sldLayoutId id="2147484490" r:id="rId33"/>
    <p:sldLayoutId id="2147484491" r:id="rId34"/>
    <p:sldLayoutId id="2147484492" r:id="rId35"/>
    <p:sldLayoutId id="2147484493" r:id="rId36"/>
    <p:sldLayoutId id="2147484494" r:id="rId37"/>
    <p:sldLayoutId id="2147484495" r:id="rId38"/>
    <p:sldLayoutId id="2147484594" r:id="rId39"/>
    <p:sldLayoutId id="2147484597" r:id="rId40"/>
    <p:sldLayoutId id="2147484606" r:id="rId41"/>
    <p:sldLayoutId id="2147484607" r:id="rId42"/>
    <p:sldLayoutId id="2147484608" r:id="rId43"/>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0DFA85-F05C-4D14-8485-19894E0E188F}"/>
              </a:ext>
            </a:extLst>
          </p:cNvPr>
          <p:cNvSpPr>
            <a:spLocks noGrp="1"/>
          </p:cNvSpPr>
          <p:nvPr>
            <p:ph type="title" idx="4294967295"/>
          </p:nvPr>
        </p:nvSpPr>
        <p:spPr>
          <a:xfrm>
            <a:off x="1892968" y="3625516"/>
            <a:ext cx="13218695" cy="3735216"/>
          </a:xfrm>
          <a:prstGeom prst="rect">
            <a:avLst/>
          </a:prstGeom>
        </p:spPr>
        <p:txBody>
          <a:bodyPr/>
          <a:lstStyle/>
          <a:p>
            <a:pPr algn="ctr" rtl="1"/>
            <a:r>
              <a:rPr lang="ar" dirty="0">
                <a:latin typeface="Montserrat" panose="00000500000000000000" pitchFamily="2" charset="0"/>
                <a:cs typeface="Segoe UI" panose="020B0502040204020203" pitchFamily="34" charset="0"/>
              </a:rPr>
              <a:t>ورشة عمل إجراءات التشغيل </a:t>
            </a:r>
            <a:r>
              <a:rPr lang="ar-SA" dirty="0">
                <a:latin typeface="Montserrat" panose="00000500000000000000" pitchFamily="2" charset="0"/>
                <a:cs typeface="Segoe UI" panose="020B0502040204020203" pitchFamily="34" charset="0"/>
              </a:rPr>
              <a:t>الموحدة</a:t>
            </a:r>
            <a:r>
              <a:rPr lang="ar" dirty="0">
                <a:latin typeface="Montserrat" panose="00000500000000000000" pitchFamily="2" charset="0"/>
                <a:cs typeface="Segoe UI" panose="020B0502040204020203" pitchFamily="34" charset="0"/>
              </a:rPr>
              <a:t> </a:t>
            </a:r>
            <a:r>
              <a:rPr lang="ar-SA" dirty="0">
                <a:latin typeface="Montserrat" panose="00000500000000000000" pitchFamily="2" charset="0"/>
                <a:cs typeface="Segoe UI" panose="020B0502040204020203" pitchFamily="34" charset="0"/>
              </a:rPr>
              <a:t>(</a:t>
            </a:r>
            <a:r>
              <a:rPr lang="ar" dirty="0">
                <a:latin typeface="Montserrat" panose="00000500000000000000" pitchFamily="2" charset="0"/>
                <a:cs typeface="Segoe UI" panose="020B0502040204020203" pitchFamily="34" charset="0"/>
              </a:rPr>
              <a:t>SOPs </a:t>
            </a:r>
            <a:r>
              <a:rPr lang="ar-SA" dirty="0">
                <a:latin typeface="Montserrat" panose="00000500000000000000" pitchFamily="2" charset="0"/>
                <a:cs typeface="Segoe UI" panose="020B0502040204020203" pitchFamily="34" charset="0"/>
              </a:rPr>
              <a:t>) </a:t>
            </a:r>
            <a:r>
              <a:rPr lang="ar" dirty="0">
                <a:latin typeface="Montserrat" panose="00000500000000000000" pitchFamily="2" charset="0"/>
                <a:cs typeface="Segoe UI" panose="020B0502040204020203" pitchFamily="34" charset="0"/>
              </a:rPr>
              <a:t>ل</a:t>
            </a:r>
            <a:r>
              <a:rPr lang="ar-SA" dirty="0">
                <a:latin typeface="Montserrat" panose="00000500000000000000" pitchFamily="2" charset="0"/>
                <a:cs typeface="Segoe UI" panose="020B0502040204020203" pitchFamily="34" charset="0"/>
              </a:rPr>
              <a:t>تقديم المساعدات النقدية والقسائم</a:t>
            </a:r>
            <a:endParaRPr lang="en-MY" b="1" dirty="0">
              <a:latin typeface="Montserrat" panose="00000500000000000000" pitchFamily="2" charset="0"/>
              <a:cs typeface="Segoe UI" panose="020B0502040204020203" pitchFamily="34" charset="0"/>
            </a:endParaRPr>
          </a:p>
        </p:txBody>
      </p:sp>
      <p:sp>
        <p:nvSpPr>
          <p:cNvPr id="12" name="TextBox 11">
            <a:extLst>
              <a:ext uri="{FF2B5EF4-FFF2-40B4-BE49-F238E27FC236}">
                <a16:creationId xmlns:a16="http://schemas.microsoft.com/office/drawing/2014/main" id="{E1E197BF-7A03-477E-EEAD-0E2D66068F85}"/>
              </a:ext>
            </a:extLst>
          </p:cNvPr>
          <p:cNvSpPr txBox="1"/>
          <p:nvPr/>
        </p:nvSpPr>
        <p:spPr>
          <a:xfrm>
            <a:off x="6191251" y="6930189"/>
            <a:ext cx="6324600" cy="1754326"/>
          </a:xfrm>
          <a:prstGeom prst="rect">
            <a:avLst/>
          </a:prstGeom>
          <a:noFill/>
        </p:spPr>
        <p:txBody>
          <a:bodyPr wrap="square" rtlCol="0">
            <a:spAutoFit/>
          </a:bodyPr>
          <a:lstStyle/>
          <a:p>
            <a:pPr algn="ctr" rtl="1"/>
            <a:r>
              <a:rPr lang="ar" sz="3600" i="1" dirty="0"/>
              <a:t>&lt;</a:t>
            </a:r>
            <a:r>
              <a:rPr lang="ar-SA" sz="3600" i="1" dirty="0"/>
              <a:t>ادخل </a:t>
            </a:r>
            <a:r>
              <a:rPr lang="ar" sz="3600" i="1" dirty="0"/>
              <a:t>اسم الجمعية الوطنية&gt;</a:t>
            </a:r>
            <a:endParaRPr lang="ar-SA" sz="3600" i="1" dirty="0"/>
          </a:p>
          <a:p>
            <a:pPr algn="ctr" rtl="1"/>
            <a:r>
              <a:rPr lang="ar" sz="3600" i="1" dirty="0"/>
              <a:t> &lt;أدخل</a:t>
            </a:r>
            <a:r>
              <a:rPr lang="ar-SA" sz="3600" i="1" dirty="0"/>
              <a:t> تاريخ ورشة العمل</a:t>
            </a:r>
            <a:r>
              <a:rPr lang="ar" sz="3600" i="1" dirty="0"/>
              <a:t>&gt; </a:t>
            </a:r>
            <a:endParaRPr lang="ar-SA" sz="3600" i="1" dirty="0"/>
          </a:p>
          <a:p>
            <a:pPr algn="ctr" rtl="1"/>
            <a:r>
              <a:rPr lang="ar" sz="3600" i="1" dirty="0"/>
              <a:t>&lt;أدخل الموقع&gt;</a:t>
            </a:r>
            <a:endParaRPr lang="en-MY" sz="3600" i="1" dirty="0"/>
          </a:p>
        </p:txBody>
      </p:sp>
    </p:spTree>
    <p:extLst>
      <p:ext uri="{BB962C8B-B14F-4D97-AF65-F5344CB8AC3E}">
        <p14:creationId xmlns:p14="http://schemas.microsoft.com/office/powerpoint/2010/main" val="1726727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txBody>
          <a:bodyPr/>
          <a:lstStyle/>
          <a:p>
            <a:endParaRPr lang="ar-SA"/>
          </a:p>
        </p:txBody>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a:xfrm>
            <a:off x="2552700" y="4030980"/>
            <a:ext cx="14056113" cy="3456873"/>
          </a:xfrm>
        </p:spPr>
        <p:txBody>
          <a:bodyPr/>
          <a:lstStyle/>
          <a:p>
            <a:pPr rtl="1"/>
            <a:r>
              <a:rPr lang="ar" dirty="0"/>
              <a:t>مراجعة الإجراءات الموحدة ( SOPs) الحالية/ الخطوات الرئيسية </a:t>
            </a:r>
            <a:r>
              <a:rPr lang="ar-SA" dirty="0"/>
              <a:t>المتبعة لتقديم ا</a:t>
            </a:r>
            <a:r>
              <a:rPr lang="ar-JO" dirty="0"/>
              <a:t>لمساعدات النقدية والقسائم</a:t>
            </a:r>
            <a:r>
              <a:rPr lang="ar-SA" dirty="0"/>
              <a:t> </a:t>
            </a:r>
            <a:r>
              <a:rPr lang="ar" dirty="0"/>
              <a:t>أثناء الاستجابة لحالات الطوارئ</a:t>
            </a:r>
            <a:br>
              <a:rPr lang="en-US" dirty="0"/>
            </a:br>
            <a:br>
              <a:rPr lang="en-US" dirty="0"/>
            </a:br>
            <a:r>
              <a:rPr lang="ar" dirty="0"/>
              <a:t> </a:t>
            </a:r>
            <a:endParaRPr lang="en-MY" b="0" i="1" dirty="0"/>
          </a:p>
        </p:txBody>
      </p:sp>
    </p:spTree>
    <p:extLst>
      <p:ext uri="{BB962C8B-B14F-4D97-AF65-F5344CB8AC3E}">
        <p14:creationId xmlns:p14="http://schemas.microsoft.com/office/powerpoint/2010/main" val="14944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8"/>
          <p:cNvSpPr txBox="1">
            <a:spLocks noGrp="1"/>
          </p:cNvSpPr>
          <p:nvPr>
            <p:ph type="title"/>
          </p:nvPr>
        </p:nvSpPr>
        <p:spPr>
          <a:xfrm>
            <a:off x="1001105" y="827868"/>
            <a:ext cx="14301788" cy="1128713"/>
          </a:xfrm>
          <a:prstGeom prst="rect">
            <a:avLst/>
          </a:prstGeom>
          <a:noFill/>
          <a:ln>
            <a:noFill/>
          </a:ln>
        </p:spPr>
        <p:txBody>
          <a:bodyPr spcFirstLastPara="1" wrap="square" lIns="137138" tIns="68550" rIns="137138" bIns="68550" anchor="ctr" anchorCtr="0">
            <a:noAutofit/>
          </a:bodyPr>
          <a:lstStyle/>
          <a:p>
            <a:pPr algn="r" rtl="1">
              <a:buClr>
                <a:srgbClr val="FF0000"/>
              </a:buClr>
              <a:buSzPts val="2800"/>
            </a:pPr>
            <a:r>
              <a:rPr lang="ar" sz="4000" dirty="0">
                <a:solidFill>
                  <a:srgbClr val="011E41"/>
                </a:solidFill>
                <a:latin typeface="Montserrat" pitchFamily="2" charset="77"/>
              </a:rPr>
              <a:t>دورة مشروع </a:t>
            </a:r>
            <a:r>
              <a:rPr lang="ar-JO" sz="4000" dirty="0">
                <a:solidFill>
                  <a:srgbClr val="011E41"/>
                </a:solidFill>
                <a:latin typeface="Montserrat" pitchFamily="2" charset="77"/>
              </a:rPr>
              <a:t>المساعدات النقدية والقسائم</a:t>
            </a:r>
            <a:endParaRPr sz="4000" dirty="0">
              <a:solidFill>
                <a:srgbClr val="011E41"/>
              </a:solidFill>
              <a:latin typeface="Montserrat" pitchFamily="2" charset="77"/>
            </a:endParaRPr>
          </a:p>
        </p:txBody>
      </p:sp>
      <p:pic>
        <p:nvPicPr>
          <p:cNvPr id="678" name="Google Shape;678;p18"/>
          <p:cNvPicPr preferRelativeResize="0"/>
          <p:nvPr/>
        </p:nvPicPr>
        <p:blipFill rotWithShape="1">
          <a:blip r:embed="rId3">
            <a:alphaModFix/>
          </a:blip>
          <a:srcRect/>
          <a:stretch/>
        </p:blipFill>
        <p:spPr>
          <a:xfrm>
            <a:off x="13719861" y="3948216"/>
            <a:ext cx="4057650" cy="4495800"/>
          </a:xfrm>
          <a:prstGeom prst="rect">
            <a:avLst/>
          </a:prstGeom>
          <a:noFill/>
          <a:ln>
            <a:noFill/>
          </a:ln>
        </p:spPr>
      </p:pic>
      <p:grpSp>
        <p:nvGrpSpPr>
          <p:cNvPr id="3" name="مجموعة 2">
            <a:extLst>
              <a:ext uri="{FF2B5EF4-FFF2-40B4-BE49-F238E27FC236}">
                <a16:creationId xmlns:a16="http://schemas.microsoft.com/office/drawing/2014/main" id="{A0FCC77A-495F-87FB-242C-9D7E95B517C5}"/>
              </a:ext>
            </a:extLst>
          </p:cNvPr>
          <p:cNvGrpSpPr/>
          <p:nvPr/>
        </p:nvGrpSpPr>
        <p:grpSpPr>
          <a:xfrm>
            <a:off x="1001105" y="4046146"/>
            <a:ext cx="12441987" cy="4322175"/>
            <a:chOff x="1001105" y="4046146"/>
            <a:chExt cx="12441987" cy="4322175"/>
          </a:xfrm>
        </p:grpSpPr>
        <p:pic>
          <p:nvPicPr>
            <p:cNvPr id="680" name="Google Shape;680;p18"/>
            <p:cNvPicPr preferRelativeResize="0"/>
            <p:nvPr/>
          </p:nvPicPr>
          <p:blipFill rotWithShape="1">
            <a:blip r:embed="rId4">
              <a:alphaModFix/>
            </a:blip>
            <a:srcRect/>
            <a:stretch/>
          </p:blipFill>
          <p:spPr>
            <a:xfrm flipH="1">
              <a:off x="1001105" y="4046146"/>
              <a:ext cx="12441987" cy="4322175"/>
            </a:xfrm>
            <a:prstGeom prst="rect">
              <a:avLst/>
            </a:prstGeom>
            <a:noFill/>
            <a:ln>
              <a:noFill/>
            </a:ln>
          </p:spPr>
        </p:pic>
        <p:sp>
          <p:nvSpPr>
            <p:cNvPr id="4" name="مستطيل 3">
              <a:extLst>
                <a:ext uri="{FF2B5EF4-FFF2-40B4-BE49-F238E27FC236}">
                  <a16:creationId xmlns:a16="http://schemas.microsoft.com/office/drawing/2014/main" id="{4F9B5986-CA87-C29C-8197-6D6700FBC6C8}"/>
                </a:ext>
              </a:extLst>
            </p:cNvPr>
            <p:cNvSpPr/>
            <p:nvPr/>
          </p:nvSpPr>
          <p:spPr>
            <a:xfrm>
              <a:off x="5814383" y="4437425"/>
              <a:ext cx="2899954" cy="1021332"/>
            </a:xfrm>
            <a:prstGeom prst="rect">
              <a:avLst/>
            </a:prstGeom>
            <a:solidFill>
              <a:srgbClr val="4F81BD"/>
            </a:solidFill>
            <a:ln>
              <a:solidFill>
                <a:srgbClr val="4F81BD"/>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r>
                <a:rPr lang="ar-SA" sz="2000" dirty="0">
                  <a:solidFill>
                    <a:schemeClr val="bg2"/>
                  </a:solidFill>
                </a:rPr>
                <a:t>الاستعداد قبل الطوارئ</a:t>
              </a:r>
            </a:p>
          </p:txBody>
        </p:sp>
        <p:sp>
          <p:nvSpPr>
            <p:cNvPr id="5" name="مستطيل 4">
              <a:extLst>
                <a:ext uri="{FF2B5EF4-FFF2-40B4-BE49-F238E27FC236}">
                  <a16:creationId xmlns:a16="http://schemas.microsoft.com/office/drawing/2014/main" id="{0832AB18-F81C-5A08-8C64-2BFDE0C7CA58}"/>
                </a:ext>
              </a:extLst>
            </p:cNvPr>
            <p:cNvSpPr/>
            <p:nvPr/>
          </p:nvSpPr>
          <p:spPr>
            <a:xfrm>
              <a:off x="2190832" y="5622383"/>
              <a:ext cx="3135086" cy="1071154"/>
            </a:xfrm>
            <a:prstGeom prst="rect">
              <a:avLst/>
            </a:prstGeom>
            <a:solidFill>
              <a:srgbClr val="4F81BD"/>
            </a:solidFill>
            <a:ln>
              <a:solidFill>
                <a:srgbClr val="4F81B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2"/>
                  </a:solidFill>
                </a:rPr>
                <a:t>تقييم ما بعد الطوارئ وتحليل الاستجابة</a:t>
              </a:r>
            </a:p>
          </p:txBody>
        </p:sp>
        <p:sp>
          <p:nvSpPr>
            <p:cNvPr id="6" name="مستطيل 5">
              <a:extLst>
                <a:ext uri="{FF2B5EF4-FFF2-40B4-BE49-F238E27FC236}">
                  <a16:creationId xmlns:a16="http://schemas.microsoft.com/office/drawing/2014/main" id="{CD1FA50D-ED87-9C21-C5FC-8E432BDA42B9}"/>
                </a:ext>
              </a:extLst>
            </p:cNvPr>
            <p:cNvSpPr/>
            <p:nvPr/>
          </p:nvSpPr>
          <p:spPr>
            <a:xfrm>
              <a:off x="9489701" y="5477868"/>
              <a:ext cx="3135086" cy="1284053"/>
            </a:xfrm>
            <a:prstGeom prst="rect">
              <a:avLst/>
            </a:prstGeom>
            <a:solidFill>
              <a:srgbClr val="4F81BD"/>
            </a:solidFill>
            <a:ln>
              <a:solidFill>
                <a:srgbClr val="4F81B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a:solidFill>
                    <a:schemeClr val="bg2"/>
                  </a:solidFill>
                </a:rPr>
                <a:t>المراقبة والتقييم/المراجعة</a:t>
              </a:r>
              <a:endParaRPr lang="ar-SA" sz="2000" dirty="0">
                <a:solidFill>
                  <a:schemeClr val="bg2"/>
                </a:solidFill>
              </a:endParaRPr>
            </a:p>
          </p:txBody>
        </p:sp>
        <p:sp>
          <p:nvSpPr>
            <p:cNvPr id="7" name="مستطيل 6">
              <a:extLst>
                <a:ext uri="{FF2B5EF4-FFF2-40B4-BE49-F238E27FC236}">
                  <a16:creationId xmlns:a16="http://schemas.microsoft.com/office/drawing/2014/main" id="{444B0632-31DD-1FF3-E8FE-4CF6789AA967}"/>
                </a:ext>
              </a:extLst>
            </p:cNvPr>
            <p:cNvSpPr/>
            <p:nvPr/>
          </p:nvSpPr>
          <p:spPr>
            <a:xfrm>
              <a:off x="5696817" y="6571252"/>
              <a:ext cx="3135086" cy="1284054"/>
            </a:xfrm>
            <a:prstGeom prst="rect">
              <a:avLst/>
            </a:prstGeom>
            <a:solidFill>
              <a:srgbClr val="4F81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a:solidFill>
                    <a:schemeClr val="bg2"/>
                  </a:solidFill>
                </a:rPr>
                <a:t>التصميم والتنفيذ</a:t>
              </a:r>
              <a:endParaRPr lang="ar-SA" sz="2000" dirty="0">
                <a:solidFill>
                  <a:schemeClr val="bg2"/>
                </a:solidFill>
              </a:endParaRPr>
            </a:p>
          </p:txBody>
        </p:sp>
        <p:sp>
          <p:nvSpPr>
            <p:cNvPr id="8" name="مستطيل 7">
              <a:extLst>
                <a:ext uri="{FF2B5EF4-FFF2-40B4-BE49-F238E27FC236}">
                  <a16:creationId xmlns:a16="http://schemas.microsoft.com/office/drawing/2014/main" id="{A7C8D7DF-E762-D169-D1F8-A4B881863067}"/>
                </a:ext>
              </a:extLst>
            </p:cNvPr>
            <p:cNvSpPr/>
            <p:nvPr/>
          </p:nvSpPr>
          <p:spPr>
            <a:xfrm>
              <a:off x="5747194" y="5649981"/>
              <a:ext cx="2899954" cy="820663"/>
            </a:xfrm>
            <a:prstGeom prst="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dirty="0">
                  <a:solidFill>
                    <a:schemeClr val="tx1"/>
                  </a:solidFill>
                </a:rPr>
                <a:t>دورة مشروع المساعدات النقدية والقسائم</a:t>
              </a:r>
              <a:endParaRPr lang="en-US" sz="2000" dirty="0">
                <a:solidFill>
                  <a:schemeClr val="tx1"/>
                </a:solidFill>
              </a:endParaRPr>
            </a:p>
          </p:txBody>
        </p:sp>
      </p:grpSp>
      <p:sp>
        <p:nvSpPr>
          <p:cNvPr id="681" name="Google Shape;681;p18"/>
          <p:cNvSpPr/>
          <p:nvPr/>
        </p:nvSpPr>
        <p:spPr>
          <a:xfrm>
            <a:off x="5235535" y="3626482"/>
            <a:ext cx="4057650" cy="2443163"/>
          </a:xfrm>
          <a:prstGeom prst="mathMultiply">
            <a:avLst>
              <a:gd name="adj1" fmla="val 23520"/>
            </a:avLst>
          </a:prstGeom>
          <a:solidFill>
            <a:srgbClr val="C00000"/>
          </a:solidFill>
          <a:ln w="12700" cap="flat" cmpd="sng">
            <a:solidFill>
              <a:srgbClr val="C00000"/>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2" name="مربع نص 1">
            <a:extLst>
              <a:ext uri="{FF2B5EF4-FFF2-40B4-BE49-F238E27FC236}">
                <a16:creationId xmlns:a16="http://schemas.microsoft.com/office/drawing/2014/main" id="{E8413B2A-BE14-EEEB-8DE2-826407906C8D}"/>
              </a:ext>
            </a:extLst>
          </p:cNvPr>
          <p:cNvSpPr txBox="1"/>
          <p:nvPr/>
        </p:nvSpPr>
        <p:spPr>
          <a:xfrm rot="20080797">
            <a:off x="14243016" y="4808938"/>
            <a:ext cx="1965516" cy="1015663"/>
          </a:xfrm>
          <a:prstGeom prst="rect">
            <a:avLst/>
          </a:prstGeom>
          <a:solidFill>
            <a:schemeClr val="bg2"/>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SA" sz="6000" b="1" dirty="0"/>
              <a:t>المهمة</a:t>
            </a:r>
            <a:endParaRPr lang="en-US" sz="6000" b="1" dirty="0"/>
          </a:p>
        </p:txBody>
      </p:sp>
    </p:spTree>
    <p:extLst>
      <p:ext uri="{BB962C8B-B14F-4D97-AF65-F5344CB8AC3E}">
        <p14:creationId xmlns:p14="http://schemas.microsoft.com/office/powerpoint/2010/main" val="164555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2946400" y="1163806"/>
            <a:ext cx="14706600" cy="135491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r" rtl="1" fontAlgn="auto">
              <a:spcAft>
                <a:spcPts val="0"/>
              </a:spcAft>
            </a:pPr>
            <a:r>
              <a:rPr lang="ar" altLang="en-US" sz="4000" b="1" dirty="0">
                <a:latin typeface="Montserrat" panose="00000500000000000000" pitchFamily="2" charset="0"/>
                <a:ea typeface="ＭＳ Ｐゴシック" panose="020B0600070205080204" pitchFamily="34" charset="-128"/>
              </a:rPr>
              <a:t>إجراءات التشغيل الموحدة ( SOPs) ال</a:t>
            </a:r>
            <a:r>
              <a:rPr lang="ar-SA" altLang="en-US" sz="4000" b="1" dirty="0">
                <a:latin typeface="Montserrat" panose="00000500000000000000" pitchFamily="2" charset="0"/>
                <a:ea typeface="ＭＳ Ｐゴシック" panose="020B0600070205080204" pitchFamily="34" charset="-128"/>
              </a:rPr>
              <a:t>حالية ل</a:t>
            </a:r>
            <a:r>
              <a:rPr lang="ar" altLang="en-US" sz="4000" b="1" dirty="0">
                <a:latin typeface="Montserrat" panose="00000500000000000000" pitchFamily="2" charset="0"/>
                <a:ea typeface="ＭＳ Ｐゴシック" panose="020B0600070205080204" pitchFamily="34" charset="-128"/>
              </a:rPr>
              <a:t>لجمعية الوطنية /</a:t>
            </a:r>
            <a:r>
              <a:rPr lang="ar-SA" altLang="en-US" sz="4000" b="1" dirty="0">
                <a:latin typeface="Montserrat" panose="00000500000000000000" pitchFamily="2" charset="0"/>
                <a:ea typeface="ＭＳ Ｐゴシック" panose="020B0600070205080204" pitchFamily="34" charset="-128"/>
              </a:rPr>
              <a:t> ال</a:t>
            </a:r>
            <a:r>
              <a:rPr lang="ar" altLang="en-US" sz="4000" b="1" dirty="0">
                <a:latin typeface="Montserrat" panose="00000500000000000000" pitchFamily="2" charset="0"/>
                <a:ea typeface="ＭＳ Ｐゴシック" panose="020B0600070205080204" pitchFamily="34" charset="-128"/>
              </a:rPr>
              <a:t>إرشادات</a:t>
            </a:r>
            <a:r>
              <a:rPr lang="ar-SA" altLang="en-US" sz="4000" b="1" dirty="0">
                <a:latin typeface="Montserrat" panose="00000500000000000000" pitchFamily="2" charset="0"/>
                <a:ea typeface="ＭＳ Ｐゴシック" panose="020B0600070205080204" pitchFamily="34" charset="-128"/>
              </a:rPr>
              <a:t> التوجيهية لتقديم</a:t>
            </a:r>
            <a:r>
              <a:rPr lang="ar" altLang="en-US" sz="4000" b="1" dirty="0">
                <a:latin typeface="Montserrat" panose="00000500000000000000" pitchFamily="2" charset="0"/>
                <a:ea typeface="ＭＳ Ｐゴシック" panose="020B0600070205080204" pitchFamily="34" charset="-128"/>
              </a:rPr>
              <a:t> المساعدات النقدية </a:t>
            </a:r>
            <a:r>
              <a:rPr lang="ar-SA" altLang="en-US" sz="4000" b="1" dirty="0">
                <a:latin typeface="Montserrat" panose="00000500000000000000" pitchFamily="2" charset="0"/>
                <a:ea typeface="ＭＳ Ｐゴシック" panose="020B0600070205080204" pitchFamily="34" charset="-128"/>
              </a:rPr>
              <a:t>والقسائم</a:t>
            </a:r>
            <a:endParaRPr lang="ar" altLang="en-US" sz="4000" b="1" dirty="0">
              <a:latin typeface="Montserrat" panose="00000500000000000000" pitchFamily="2" charset="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518720"/>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fontAlgn="auto">
              <a:spcAft>
                <a:spcPts val="0"/>
              </a:spcAft>
            </a:pPr>
            <a:endParaRPr lang="en-US" altLang="en-US" sz="2000" dirty="0">
              <a:ea typeface="ＭＳ Ｐゴシック" panose="020B0600070205080204" pitchFamily="34" charset="-128"/>
            </a:endParaRPr>
          </a:p>
          <a:p>
            <a:pPr fontAlgn="auto">
              <a:spcAft>
                <a:spcPts val="0"/>
              </a:spcAft>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138357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0"/>
          <p:cNvSpPr txBox="1">
            <a:spLocks noGrp="1"/>
          </p:cNvSpPr>
          <p:nvPr>
            <p:ph type="title"/>
          </p:nvPr>
        </p:nvSpPr>
        <p:spPr>
          <a:xfrm>
            <a:off x="1257300" y="980629"/>
            <a:ext cx="15773400" cy="1988345"/>
          </a:xfrm>
          <a:prstGeom prst="rect">
            <a:avLst/>
          </a:prstGeom>
          <a:noFill/>
          <a:ln>
            <a:noFill/>
          </a:ln>
        </p:spPr>
        <p:txBody>
          <a:bodyPr spcFirstLastPara="1" wrap="square" lIns="137138" tIns="68550" rIns="137138" bIns="68550" anchor="ctr" anchorCtr="0">
            <a:normAutofit/>
          </a:bodyPr>
          <a:lstStyle/>
          <a:p>
            <a:pPr algn="r" rtl="1">
              <a:spcBef>
                <a:spcPts val="0"/>
              </a:spcBef>
              <a:buClr>
                <a:schemeClr val="dk1"/>
              </a:buClr>
              <a:buSzPts val="3200"/>
            </a:pPr>
            <a:r>
              <a:rPr lang="ar-SA" sz="4000" b="1" dirty="0">
                <a:latin typeface="Montserrat" pitchFamily="2" charset="77"/>
                <a:ea typeface="Arial"/>
                <a:cs typeface="Calibri" panose="020F0502020204030204" pitchFamily="34" charset="0"/>
                <a:sym typeface="Arial"/>
              </a:rPr>
              <a:t>ماذا تتضمن </a:t>
            </a:r>
            <a:r>
              <a:rPr lang="ar" altLang="en-US" sz="4000" b="1" dirty="0">
                <a:latin typeface="Montserrat" panose="00000500000000000000" pitchFamily="2" charset="0"/>
                <a:ea typeface="ＭＳ Ｐゴシック" panose="020B0600070205080204" pitchFamily="34" charset="-128"/>
              </a:rPr>
              <a:t>إجراءات التشغيل الموحدة </a:t>
            </a:r>
            <a:r>
              <a:rPr lang="ar-SA" altLang="en-US" sz="4000" b="1" dirty="0">
                <a:latin typeface="Montserrat" panose="00000500000000000000" pitchFamily="2" charset="0"/>
                <a:ea typeface="ＭＳ Ｐゴシック" panose="020B0600070205080204" pitchFamily="34" charset="-128"/>
              </a:rPr>
              <a:t>لتقديم</a:t>
            </a:r>
            <a:r>
              <a:rPr lang="ar" altLang="en-US" sz="4000" b="1" dirty="0">
                <a:latin typeface="Montserrat" panose="00000500000000000000" pitchFamily="2" charset="0"/>
                <a:ea typeface="ＭＳ Ｐゴシック" panose="020B0600070205080204" pitchFamily="34" charset="-128"/>
              </a:rPr>
              <a:t> المساعدات النقدية </a:t>
            </a:r>
            <a:r>
              <a:rPr lang="ar-SA" altLang="en-US" sz="4000" b="1" dirty="0">
                <a:latin typeface="Montserrat" panose="00000500000000000000" pitchFamily="2" charset="0"/>
                <a:ea typeface="ＭＳ Ｐゴシック" panose="020B0600070205080204" pitchFamily="34" charset="-128"/>
              </a:rPr>
              <a:t>والقسائم </a:t>
            </a:r>
            <a:r>
              <a:rPr lang="ar" altLang="en-US" sz="4000" b="1" dirty="0">
                <a:latin typeface="Montserrat" panose="00000500000000000000" pitchFamily="2" charset="0"/>
                <a:ea typeface="ＭＳ Ｐゴシック" panose="020B0600070205080204" pitchFamily="34" charset="-128"/>
              </a:rPr>
              <a:t>/</a:t>
            </a:r>
            <a:r>
              <a:rPr lang="ar-SA" altLang="en-US" sz="4000" b="1" dirty="0">
                <a:latin typeface="Montserrat" panose="00000500000000000000" pitchFamily="2" charset="0"/>
                <a:ea typeface="ＭＳ Ｐゴシック" panose="020B0600070205080204" pitchFamily="34" charset="-128"/>
              </a:rPr>
              <a:t> ال</a:t>
            </a:r>
            <a:r>
              <a:rPr lang="ar" altLang="en-US" sz="4000" b="1" dirty="0">
                <a:latin typeface="Montserrat" panose="00000500000000000000" pitchFamily="2" charset="0"/>
                <a:ea typeface="ＭＳ Ｐゴシック" panose="020B0600070205080204" pitchFamily="34" charset="-128"/>
              </a:rPr>
              <a:t>إرشادات</a:t>
            </a:r>
            <a:r>
              <a:rPr lang="ar-SA" altLang="en-US" sz="4000" b="1" dirty="0">
                <a:latin typeface="Montserrat" panose="00000500000000000000" pitchFamily="2" charset="0"/>
                <a:ea typeface="ＭＳ Ｐゴシック" panose="020B0600070205080204" pitchFamily="34" charset="-128"/>
              </a:rPr>
              <a:t> التوجيهية </a:t>
            </a:r>
            <a:r>
              <a:rPr lang="ar" altLang="en-US" sz="4000" b="1" dirty="0">
                <a:latin typeface="Montserrat" panose="00000500000000000000" pitchFamily="2" charset="0"/>
                <a:ea typeface="ＭＳ Ｐゴシック" panose="020B0600070205080204" pitchFamily="34" charset="-128"/>
              </a:rPr>
              <a:t>ال</a:t>
            </a:r>
            <a:r>
              <a:rPr lang="ar-SA" altLang="en-US" sz="4000" b="1" dirty="0">
                <a:latin typeface="Montserrat" panose="00000500000000000000" pitchFamily="2" charset="0"/>
                <a:ea typeface="ＭＳ Ｐゴシック" panose="020B0600070205080204" pitchFamily="34" charset="-128"/>
              </a:rPr>
              <a:t>حالية الخاصة </a:t>
            </a:r>
            <a:r>
              <a:rPr lang="ar-SA" altLang="en-US" sz="4000" b="1" dirty="0" err="1">
                <a:latin typeface="Montserrat" panose="00000500000000000000" pitchFamily="2" charset="0"/>
                <a:ea typeface="ＭＳ Ｐゴシック" panose="020B0600070205080204" pitchFamily="34" charset="-128"/>
              </a:rPr>
              <a:t>با</a:t>
            </a:r>
            <a:r>
              <a:rPr lang="ar" altLang="en-US" sz="4000" b="1" dirty="0">
                <a:latin typeface="Montserrat" panose="00000500000000000000" pitchFamily="2" charset="0"/>
                <a:ea typeface="ＭＳ Ｐゴシック" panose="020B0600070205080204" pitchFamily="34" charset="-128"/>
              </a:rPr>
              <a:t>لجمعية الوطنية</a:t>
            </a:r>
            <a:r>
              <a:rPr lang="ar-SA" altLang="en-US" sz="4000" b="1" dirty="0">
                <a:latin typeface="Montserrat" panose="00000500000000000000" pitchFamily="2" charset="0"/>
                <a:ea typeface="ＭＳ Ｐゴシック" panose="020B0600070205080204" pitchFamily="34" charset="-128"/>
              </a:rPr>
              <a:t>؟ </a:t>
            </a:r>
            <a:br>
              <a:rPr lang="ar" altLang="en-US" sz="4000" b="1" dirty="0">
                <a:latin typeface="Montserrat" panose="00000500000000000000" pitchFamily="2" charset="0"/>
                <a:ea typeface="ＭＳ Ｐゴシック" panose="020B0600070205080204" pitchFamily="34" charset="-128"/>
              </a:rPr>
            </a:br>
            <a:endParaRPr sz="4000" dirty="0">
              <a:latin typeface="Montserrat" pitchFamily="2" charset="77"/>
            </a:endParaRPr>
          </a:p>
        </p:txBody>
      </p:sp>
      <p:sp>
        <p:nvSpPr>
          <p:cNvPr id="611" name="Google Shape;611;p10"/>
          <p:cNvSpPr/>
          <p:nvPr/>
        </p:nvSpPr>
        <p:spPr>
          <a:xfrm>
            <a:off x="4458656" y="3795634"/>
            <a:ext cx="11665296" cy="3523981"/>
          </a:xfrm>
          <a:prstGeom prst="rect">
            <a:avLst/>
          </a:prstGeom>
          <a:noFill/>
          <a:ln>
            <a:noFill/>
          </a:ln>
        </p:spPr>
        <p:txBody>
          <a:bodyPr spcFirstLastPara="1" wrap="square" lIns="137138" tIns="68550" rIns="137138" bIns="68550" anchor="t" anchorCtr="0">
            <a:spAutoFit/>
          </a:bodyPr>
          <a:lstStyle/>
          <a:p>
            <a:pPr marL="345282" indent="-345282" algn="r" rtl="1">
              <a:spcBef>
                <a:spcPts val="0"/>
              </a:spcBef>
              <a:spcAft>
                <a:spcPts val="0"/>
              </a:spcAft>
              <a:buClr>
                <a:srgbClr val="000000"/>
              </a:buClr>
              <a:buSzPts val="2400"/>
              <a:buFont typeface="Arial"/>
              <a:buChar char="•"/>
            </a:pPr>
            <a:r>
              <a:rPr lang="a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ما الذي يجب القيام به</a:t>
            </a:r>
            <a:r>
              <a:rPr lang="ar-SA"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r>
              <a:rPr lang="a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الأنشطة/ </a:t>
            </a:r>
            <a:r>
              <a:rPr lang="ar" sz="3200" dirty="0">
                <a:latin typeface="Open Sans" panose="020B0606030504020204" pitchFamily="34" charset="0"/>
                <a:ea typeface="Open Sans" panose="020B0606030504020204" pitchFamily="34" charset="0"/>
                <a:cs typeface="Open Sans" panose="020B0606030504020204" pitchFamily="34" charset="0"/>
              </a:rPr>
              <a:t>الخطوات </a:t>
            </a:r>
            <a:r>
              <a:rPr lang="a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endParaRP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345282" indent="-345282" algn="r" rtl="1">
              <a:spcBef>
                <a:spcPts val="1800"/>
              </a:spcBef>
              <a:spcAft>
                <a:spcPts val="0"/>
              </a:spcAft>
              <a:buClr>
                <a:srgbClr val="000000"/>
              </a:buClr>
              <a:buSzPts val="2400"/>
              <a:buFont typeface="Arial"/>
              <a:buChar char="•"/>
            </a:pPr>
            <a:r>
              <a:rPr lang="a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من يشارك في كل نشاط؟</a:t>
            </a:r>
          </a:p>
          <a:p>
            <a:pPr marL="345282" indent="-345282" algn="r" rtl="1">
              <a:spcBef>
                <a:spcPts val="1800"/>
              </a:spcBef>
              <a:spcAft>
                <a:spcPts val="0"/>
              </a:spcAft>
              <a:buClr>
                <a:srgbClr val="000000"/>
              </a:buClr>
              <a:buSzPts val="2400"/>
              <a:buFont typeface="Arial"/>
              <a:buChar char="•"/>
            </a:pPr>
            <a:r>
              <a:rPr lang="ar-SA"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ما هو </a:t>
            </a:r>
            <a:r>
              <a:rPr lang="a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تسلسل الأنشطة؟</a:t>
            </a:r>
            <a:endParaRPr sz="3200" dirty="0">
              <a:latin typeface="Open Sans" panose="020B0606030504020204" pitchFamily="34" charset="0"/>
              <a:ea typeface="Open Sans" panose="020B0606030504020204" pitchFamily="34" charset="0"/>
              <a:cs typeface="Open Sans" panose="020B0606030504020204" pitchFamily="34" charset="0"/>
            </a:endParaRPr>
          </a:p>
          <a:p>
            <a:pPr marL="345282" indent="-345282" algn="r" rtl="1">
              <a:spcBef>
                <a:spcPts val="1800"/>
              </a:spcBef>
              <a:spcAft>
                <a:spcPts val="0"/>
              </a:spcAft>
              <a:buClr>
                <a:srgbClr val="000000"/>
              </a:buClr>
              <a:buSzPts val="2400"/>
              <a:buFont typeface="Arial"/>
              <a:buChar char="•"/>
            </a:pPr>
            <a:r>
              <a:rPr lang="a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ما هي مدة كل نشاط؟</a:t>
            </a:r>
          </a:p>
          <a:p>
            <a:pPr marL="345282" indent="-345282" algn="r" rtl="1">
              <a:spcBef>
                <a:spcPts val="1800"/>
              </a:spcBef>
              <a:spcAft>
                <a:spcPts val="0"/>
              </a:spcAft>
              <a:buClr>
                <a:srgbClr val="000000"/>
              </a:buClr>
              <a:buSzPts val="2400"/>
              <a:buFont typeface="Arial"/>
              <a:buChar char="•"/>
            </a:pPr>
            <a:r>
              <a:rPr lang="ar-SA" sz="3200" dirty="0">
                <a:latin typeface="Open Sans" panose="020B0606030504020204" pitchFamily="34" charset="0"/>
                <a:ea typeface="Open Sans" panose="020B0606030504020204" pitchFamily="34" charset="0"/>
                <a:cs typeface="Open Sans" panose="020B0606030504020204" pitchFamily="34" charset="0"/>
              </a:rPr>
              <a:t>هل يتم </a:t>
            </a:r>
            <a:r>
              <a:rPr lang="ar" sz="3200" dirty="0">
                <a:latin typeface="Open Sans" panose="020B0606030504020204" pitchFamily="34" charset="0"/>
                <a:ea typeface="Open Sans" panose="020B0606030504020204" pitchFamily="34" charset="0"/>
                <a:cs typeface="Open Sans" panose="020B0606030504020204" pitchFamily="34" charset="0"/>
              </a:rPr>
              <a:t>تدفق العملية حسب طريقة تسليم </a:t>
            </a:r>
            <a:r>
              <a:rPr lang="ar-JO" sz="3200" dirty="0">
                <a:latin typeface="Open Sans" panose="020B0606030504020204" pitchFamily="34" charset="0"/>
                <a:ea typeface="Open Sans" panose="020B0606030504020204" pitchFamily="34" charset="0"/>
                <a:cs typeface="Open Sans" panose="020B0606030504020204" pitchFamily="34" charset="0"/>
              </a:rPr>
              <a:t>المساعدات النقدية والقسائم </a:t>
            </a:r>
            <a:r>
              <a:rPr lang="ar" sz="3200" dirty="0">
                <a:latin typeface="Open Sans" panose="020B0606030504020204" pitchFamily="34" charset="0"/>
                <a:ea typeface="Open Sans" panose="020B0606030504020204" pitchFamily="34" charset="0"/>
                <a:cs typeface="Open Sans" panose="020B0606030504020204" pitchFamily="34" charset="0"/>
              </a:rPr>
              <a:t>؟</a:t>
            </a:r>
            <a:r>
              <a:rPr lang="a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endParaRPr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332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979400" y="1163806"/>
            <a:ext cx="3538165"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r" rtl="1" fontAlgn="auto">
              <a:spcAft>
                <a:spcPts val="0"/>
              </a:spcAft>
            </a:pPr>
            <a:r>
              <a:rPr lang="ar-JO" altLang="en-US" sz="4000" b="1" dirty="0">
                <a:latin typeface="Montserrat" panose="00000500000000000000" pitchFamily="2" charset="0"/>
                <a:ea typeface="ＭＳ Ｐゴシック" panose="020B0600070205080204" pitchFamily="34" charset="-128"/>
              </a:rPr>
              <a:t>ما الذي ينقصنا؟</a:t>
            </a:r>
            <a:endParaRPr lang="ar" altLang="en-US" sz="4000" b="1" dirty="0">
              <a:latin typeface="Montserrat" panose="00000500000000000000" pitchFamily="2" charset="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518720"/>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fontAlgn="auto">
              <a:spcAft>
                <a:spcPts val="0"/>
              </a:spcAft>
            </a:pPr>
            <a:endParaRPr lang="en-US" altLang="en-US" sz="2000" dirty="0">
              <a:ea typeface="ＭＳ Ｐゴシック" panose="020B0600070205080204" pitchFamily="34" charset="-128"/>
            </a:endParaRPr>
          </a:p>
          <a:p>
            <a:pPr fontAlgn="auto">
              <a:spcAft>
                <a:spcPts val="0"/>
              </a:spcAft>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87253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19"/>
          <p:cNvSpPr txBox="1">
            <a:spLocks noGrp="1"/>
          </p:cNvSpPr>
          <p:nvPr>
            <p:ph type="title"/>
          </p:nvPr>
        </p:nvSpPr>
        <p:spPr>
          <a:xfrm>
            <a:off x="6350000" y="419091"/>
            <a:ext cx="11353800" cy="1128713"/>
          </a:xfrm>
          <a:prstGeom prst="rect">
            <a:avLst/>
          </a:prstGeom>
          <a:noFill/>
          <a:ln>
            <a:noFill/>
          </a:ln>
        </p:spPr>
        <p:txBody>
          <a:bodyPr spcFirstLastPara="1" wrap="square" lIns="137138" tIns="68550" rIns="137138" bIns="68550" anchor="ctr" anchorCtr="0">
            <a:noAutofit/>
          </a:bodyPr>
          <a:lstStyle/>
          <a:p>
            <a:pPr algn="r" rtl="1">
              <a:buClr>
                <a:srgbClr val="FF0000"/>
              </a:buClr>
              <a:buSzPts val="2800"/>
            </a:pPr>
            <a:r>
              <a:rPr lang="ar-JO" sz="4000" dirty="0">
                <a:solidFill>
                  <a:srgbClr val="011E41"/>
                </a:solidFill>
                <a:latin typeface="Montserrat" pitchFamily="2" charset="77"/>
              </a:rPr>
              <a:t>مجموعة العمل</a:t>
            </a:r>
            <a:r>
              <a:rPr lang="ar" sz="4000" dirty="0">
                <a:solidFill>
                  <a:srgbClr val="011E41"/>
                </a:solidFill>
                <a:latin typeface="Montserrat" pitchFamily="2" charset="77"/>
              </a:rPr>
              <a:t>2 - مراجعة إجراءات التشغيل الموحدة (SOPs)</a:t>
            </a:r>
            <a:endParaRPr sz="4000" dirty="0">
              <a:solidFill>
                <a:srgbClr val="011E41"/>
              </a:solidFill>
              <a:latin typeface="Montserrat" pitchFamily="2" charset="77"/>
            </a:endParaRPr>
          </a:p>
        </p:txBody>
      </p:sp>
      <p:pic>
        <p:nvPicPr>
          <p:cNvPr id="688" name="Google Shape;688;p19"/>
          <p:cNvPicPr preferRelativeResize="0"/>
          <p:nvPr/>
        </p:nvPicPr>
        <p:blipFill rotWithShape="1">
          <a:blip r:embed="rId3">
            <a:alphaModFix/>
          </a:blip>
          <a:srcRect/>
          <a:stretch/>
        </p:blipFill>
        <p:spPr>
          <a:xfrm>
            <a:off x="12763705" y="2896394"/>
            <a:ext cx="4057650" cy="4495800"/>
          </a:xfrm>
          <a:prstGeom prst="rect">
            <a:avLst/>
          </a:prstGeom>
          <a:noFill/>
          <a:ln>
            <a:noFill/>
          </a:ln>
        </p:spPr>
      </p:pic>
      <p:grpSp>
        <p:nvGrpSpPr>
          <p:cNvPr id="2" name="مجموعة 1">
            <a:extLst>
              <a:ext uri="{FF2B5EF4-FFF2-40B4-BE49-F238E27FC236}">
                <a16:creationId xmlns:a16="http://schemas.microsoft.com/office/drawing/2014/main" id="{88165529-626D-4B6E-6999-D576DD3FEB3A}"/>
              </a:ext>
            </a:extLst>
          </p:cNvPr>
          <p:cNvGrpSpPr/>
          <p:nvPr/>
        </p:nvGrpSpPr>
        <p:grpSpPr>
          <a:xfrm>
            <a:off x="1466646" y="1563183"/>
            <a:ext cx="10845856" cy="8079074"/>
            <a:chOff x="3868760" y="1443100"/>
            <a:chExt cx="10845856" cy="8079074"/>
          </a:xfrm>
        </p:grpSpPr>
        <p:sp>
          <p:nvSpPr>
            <p:cNvPr id="689" name="Google Shape;689;p19"/>
            <p:cNvSpPr txBox="1"/>
            <p:nvPr/>
          </p:nvSpPr>
          <p:spPr>
            <a:xfrm>
              <a:off x="3868760" y="1443100"/>
              <a:ext cx="10845856" cy="8079074"/>
            </a:xfrm>
            <a:prstGeom prst="rect">
              <a:avLst/>
            </a:prstGeom>
            <a:noFill/>
            <a:ln>
              <a:noFill/>
            </a:ln>
          </p:spPr>
          <p:txBody>
            <a:bodyPr spcFirstLastPara="1" wrap="square" lIns="137138" tIns="68550" rIns="137138" bIns="68550" anchor="t" anchorCtr="0">
              <a:spAutoFit/>
            </a:bodyPr>
            <a:lstStyle/>
            <a:p>
              <a:pPr algn="r" rtl="1">
                <a:spcBef>
                  <a:spcPts val="0"/>
                </a:spcBef>
                <a:spcAft>
                  <a:spcPts val="0"/>
                </a:spcAft>
              </a:pPr>
              <a:r>
                <a:rPr lang="ar" sz="4200" b="1" dirty="0">
                  <a:solidFill>
                    <a:schemeClr val="dk1"/>
                  </a:solidFill>
                  <a:ea typeface="Arial"/>
                  <a:cs typeface="Calibri" panose="020F0502020204030204" pitchFamily="34" charset="0"/>
                  <a:sym typeface="Arial"/>
                </a:rPr>
                <a:t>تخصيص المجموعات – </a:t>
              </a:r>
              <a:r>
                <a:rPr lang="ar" sz="4200" b="1" dirty="0">
                  <a:solidFill>
                    <a:srgbClr val="FF0000"/>
                  </a:solidFill>
                  <a:ea typeface="Arial"/>
                  <a:cs typeface="Calibri" panose="020F0502020204030204" pitchFamily="34" charset="0"/>
                  <a:sym typeface="Arial"/>
                </a:rPr>
                <a:t>تذك</a:t>
              </a:r>
              <a:r>
                <a:rPr lang="ar-SA" sz="4200" b="1" dirty="0">
                  <a:solidFill>
                    <a:srgbClr val="FF0000"/>
                  </a:solidFill>
                  <a:ea typeface="Arial"/>
                  <a:cs typeface="Calibri" panose="020F0502020204030204" pitchFamily="34" charset="0"/>
                  <a:sym typeface="Arial"/>
                </a:rPr>
                <a:t>ي</a:t>
              </a:r>
              <a:r>
                <a:rPr lang="ar" sz="4200" b="1" dirty="0">
                  <a:solidFill>
                    <a:srgbClr val="FF0000"/>
                  </a:solidFill>
                  <a:ea typeface="Arial"/>
                  <a:cs typeface="Calibri" panose="020F0502020204030204" pitchFamily="34" charset="0"/>
                  <a:sym typeface="Arial"/>
                </a:rPr>
                <a:t>ر</a:t>
              </a:r>
              <a:r>
                <a:rPr lang="ar-SA" sz="4200" b="1" dirty="0">
                  <a:solidFill>
                    <a:srgbClr val="FF0000"/>
                  </a:solidFill>
                  <a:ea typeface="Arial"/>
                  <a:cs typeface="Calibri" panose="020F0502020204030204" pitchFamily="34" charset="0"/>
                  <a:sym typeface="Arial"/>
                </a:rPr>
                <a:t> بأهمية ترميز </a:t>
              </a:r>
              <a:r>
                <a:rPr lang="ar" sz="4200" b="1" dirty="0">
                  <a:solidFill>
                    <a:srgbClr val="FF0000"/>
                  </a:solidFill>
                  <a:ea typeface="Arial"/>
                  <a:cs typeface="Calibri" panose="020F0502020204030204" pitchFamily="34" charset="0"/>
                  <a:sym typeface="Arial"/>
                </a:rPr>
                <a:t> المجموعات</a:t>
              </a:r>
              <a:endParaRPr lang="ar-SA" sz="4200" b="1" dirty="0">
                <a:solidFill>
                  <a:srgbClr val="FF0000"/>
                </a:solidFill>
                <a:ea typeface="Arial"/>
                <a:cs typeface="Calibri" panose="020F0502020204030204" pitchFamily="34" charset="0"/>
                <a:sym typeface="Arial"/>
              </a:endParaRPr>
            </a:p>
            <a:p>
              <a:pPr algn="r" rtl="1">
                <a:spcBef>
                  <a:spcPts val="0"/>
                </a:spcBef>
                <a:spcAft>
                  <a:spcPts val="0"/>
                </a:spcAft>
              </a:pPr>
              <a:endParaRPr sz="4200" dirty="0">
                <a:solidFill>
                  <a:schemeClr val="dk1"/>
                </a:solidFill>
                <a:ea typeface="Arial"/>
                <a:cs typeface="Calibri" panose="020F0502020204030204" pitchFamily="34" charset="0"/>
                <a:sym typeface="Arial"/>
              </a:endParaRPr>
            </a:p>
            <a:p>
              <a:pPr algn="r" rtl="1">
                <a:spcBef>
                  <a:spcPts val="0"/>
                </a:spcBef>
                <a:spcAft>
                  <a:spcPts val="0"/>
                </a:spcAft>
              </a:pPr>
              <a:r>
                <a:rPr lang="ar" sz="4200" dirty="0">
                  <a:solidFill>
                    <a:schemeClr val="dk1"/>
                  </a:solidFill>
                  <a:ea typeface="Arial"/>
                  <a:cs typeface="Calibri" panose="020F0502020204030204" pitchFamily="34" charset="0"/>
                  <a:sym typeface="Arial"/>
                </a:rPr>
                <a:t>المجموعة 1:</a:t>
              </a:r>
              <a:endParaRPr dirty="0"/>
            </a:p>
            <a:p>
              <a:pPr algn="r" rtl="1">
                <a:spcBef>
                  <a:spcPts val="0"/>
                </a:spcBef>
                <a:spcAft>
                  <a:spcPts val="0"/>
                </a:spcAft>
              </a:pPr>
              <a:endParaRPr sz="4200" dirty="0">
                <a:solidFill>
                  <a:schemeClr val="dk1"/>
                </a:solidFill>
                <a:ea typeface="Arial"/>
                <a:cs typeface="Calibri" panose="020F0502020204030204" pitchFamily="34" charset="0"/>
                <a:sym typeface="Arial"/>
              </a:endParaRPr>
            </a:p>
            <a:p>
              <a:pPr algn="r" rtl="1">
                <a:spcBef>
                  <a:spcPts val="0"/>
                </a:spcBef>
                <a:spcAft>
                  <a:spcPts val="0"/>
                </a:spcAft>
              </a:pPr>
              <a:endParaRPr sz="4200" dirty="0">
                <a:solidFill>
                  <a:schemeClr val="dk1"/>
                </a:solidFill>
                <a:ea typeface="Arial"/>
                <a:cs typeface="Calibri" panose="020F0502020204030204" pitchFamily="34" charset="0"/>
                <a:sym typeface="Arial"/>
              </a:endParaRPr>
            </a:p>
            <a:p>
              <a:pPr algn="r" rtl="1">
                <a:spcBef>
                  <a:spcPts val="0"/>
                </a:spcBef>
                <a:spcAft>
                  <a:spcPts val="0"/>
                </a:spcAft>
              </a:pPr>
              <a:r>
                <a:rPr lang="ar" sz="4200" dirty="0">
                  <a:solidFill>
                    <a:schemeClr val="dk1"/>
                  </a:solidFill>
                  <a:ea typeface="Arial"/>
                  <a:cs typeface="Calibri" panose="020F0502020204030204" pitchFamily="34" charset="0"/>
                  <a:sym typeface="Arial"/>
                </a:rPr>
                <a:t>المجموعة 2:</a:t>
              </a:r>
              <a:endParaRPr dirty="0"/>
            </a:p>
            <a:p>
              <a:pPr algn="r" rtl="1">
                <a:spcBef>
                  <a:spcPts val="0"/>
                </a:spcBef>
                <a:spcAft>
                  <a:spcPts val="0"/>
                </a:spcAft>
              </a:pPr>
              <a:endParaRPr sz="4200" dirty="0">
                <a:solidFill>
                  <a:schemeClr val="dk1"/>
                </a:solidFill>
                <a:ea typeface="Arial"/>
                <a:cs typeface="Calibri" panose="020F0502020204030204" pitchFamily="34" charset="0"/>
                <a:sym typeface="Arial"/>
              </a:endParaRPr>
            </a:p>
            <a:p>
              <a:pPr algn="r" rtl="1">
                <a:spcBef>
                  <a:spcPts val="0"/>
                </a:spcBef>
                <a:spcAft>
                  <a:spcPts val="0"/>
                </a:spcAft>
              </a:pPr>
              <a:endParaRPr sz="4200" dirty="0">
                <a:solidFill>
                  <a:schemeClr val="dk1"/>
                </a:solidFill>
                <a:ea typeface="Arial"/>
                <a:cs typeface="Calibri" panose="020F0502020204030204" pitchFamily="34" charset="0"/>
                <a:sym typeface="Arial"/>
              </a:endParaRPr>
            </a:p>
            <a:p>
              <a:pPr algn="r" rtl="1">
                <a:spcBef>
                  <a:spcPts val="0"/>
                </a:spcBef>
                <a:spcAft>
                  <a:spcPts val="0"/>
                </a:spcAft>
              </a:pPr>
              <a:r>
                <a:rPr lang="ar" sz="4200" dirty="0">
                  <a:solidFill>
                    <a:schemeClr val="dk1"/>
                  </a:solidFill>
                  <a:ea typeface="Arial"/>
                  <a:cs typeface="Calibri" panose="020F0502020204030204" pitchFamily="34" charset="0"/>
                  <a:sym typeface="Arial"/>
                </a:rPr>
                <a:t>المجموعة 3:</a:t>
              </a:r>
              <a:endParaRPr dirty="0"/>
            </a:p>
            <a:p>
              <a:pPr marL="428625" indent="-238125" algn="r" rtl="1">
                <a:spcBef>
                  <a:spcPts val="0"/>
                </a:spcBef>
                <a:spcAft>
                  <a:spcPts val="0"/>
                </a:spcAft>
                <a:buClr>
                  <a:schemeClr val="dk1"/>
                </a:buClr>
                <a:buSzPts val="2000"/>
              </a:pPr>
              <a:endParaRPr sz="3000" b="1" dirty="0">
                <a:solidFill>
                  <a:schemeClr val="dk1"/>
                </a:solidFill>
                <a:latin typeface="Calibri"/>
                <a:ea typeface="Calibri"/>
                <a:cs typeface="Calibri"/>
                <a:sym typeface="Calibri"/>
              </a:endParaRPr>
            </a:p>
            <a:p>
              <a:pPr algn="r" rtl="1">
                <a:spcBef>
                  <a:spcPts val="0"/>
                </a:spcBef>
                <a:spcAft>
                  <a:spcPts val="0"/>
                </a:spcAft>
              </a:pPr>
              <a:endParaRPr sz="2700" dirty="0">
                <a:solidFill>
                  <a:schemeClr val="dk1"/>
                </a:solidFill>
                <a:latin typeface="Calibri"/>
                <a:ea typeface="Calibri"/>
                <a:cs typeface="Calibri"/>
                <a:sym typeface="Calibri"/>
              </a:endParaRPr>
            </a:p>
            <a:p>
              <a:pPr algn="r" rtl="1">
                <a:spcBef>
                  <a:spcPts val="0"/>
                </a:spcBef>
                <a:spcAft>
                  <a:spcPts val="0"/>
                </a:spcAft>
              </a:pPr>
              <a:endParaRPr sz="2700" dirty="0">
                <a:solidFill>
                  <a:schemeClr val="dk1"/>
                </a:solidFill>
                <a:latin typeface="Calibri"/>
                <a:ea typeface="Calibri"/>
                <a:cs typeface="Calibri"/>
                <a:sym typeface="Calibri"/>
              </a:endParaRPr>
            </a:p>
            <a:p>
              <a:pPr algn="r" rtl="1">
                <a:spcBef>
                  <a:spcPts val="0"/>
                </a:spcBef>
                <a:spcAft>
                  <a:spcPts val="0"/>
                </a:spcAft>
              </a:pPr>
              <a:endParaRPr sz="2700" dirty="0">
                <a:solidFill>
                  <a:schemeClr val="dk1"/>
                </a:solidFill>
                <a:latin typeface="Calibri"/>
                <a:ea typeface="Calibri"/>
                <a:cs typeface="Calibri"/>
                <a:sym typeface="Calibri"/>
              </a:endParaRPr>
            </a:p>
            <a:p>
              <a:pPr algn="r" rtl="1">
                <a:spcBef>
                  <a:spcPts val="0"/>
                </a:spcBef>
                <a:spcAft>
                  <a:spcPts val="0"/>
                </a:spcAft>
              </a:pPr>
              <a:endParaRPr sz="2700" dirty="0">
                <a:solidFill>
                  <a:schemeClr val="dk1"/>
                </a:solidFill>
                <a:latin typeface="Calibri"/>
                <a:ea typeface="Calibri"/>
                <a:cs typeface="Calibri"/>
                <a:sym typeface="Calibri"/>
              </a:endParaRPr>
            </a:p>
          </p:txBody>
        </p:sp>
        <p:sp>
          <p:nvSpPr>
            <p:cNvPr id="690" name="Google Shape;690;p19"/>
            <p:cNvSpPr/>
            <p:nvPr/>
          </p:nvSpPr>
          <p:spPr>
            <a:xfrm>
              <a:off x="7978140" y="2659023"/>
              <a:ext cx="1547948" cy="122119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691" name="Google Shape;691;p19"/>
            <p:cNvSpPr/>
            <p:nvPr/>
          </p:nvSpPr>
          <p:spPr>
            <a:xfrm>
              <a:off x="8268073" y="4569231"/>
              <a:ext cx="1643403" cy="122119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692" name="Google Shape;692;p19"/>
            <p:cNvSpPr/>
            <p:nvPr/>
          </p:nvSpPr>
          <p:spPr>
            <a:xfrm>
              <a:off x="8518648" y="6395750"/>
              <a:ext cx="1392828" cy="122119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grpSp>
      <p:sp>
        <p:nvSpPr>
          <p:cNvPr id="3" name="مربع نص 2">
            <a:extLst>
              <a:ext uri="{FF2B5EF4-FFF2-40B4-BE49-F238E27FC236}">
                <a16:creationId xmlns:a16="http://schemas.microsoft.com/office/drawing/2014/main" id="{E76B883A-3B86-8E31-1CBC-01C6684E3954}"/>
              </a:ext>
            </a:extLst>
          </p:cNvPr>
          <p:cNvSpPr txBox="1"/>
          <p:nvPr/>
        </p:nvSpPr>
        <p:spPr>
          <a:xfrm rot="20080797">
            <a:off x="13325781" y="3761217"/>
            <a:ext cx="1965516" cy="1015663"/>
          </a:xfrm>
          <a:prstGeom prst="rect">
            <a:avLst/>
          </a:prstGeom>
          <a:solidFill>
            <a:schemeClr val="bg2"/>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SA" sz="6000" b="1" dirty="0"/>
              <a:t>المهمة</a:t>
            </a:r>
            <a:endParaRPr lang="en-US" sz="6000" b="1" dirty="0"/>
          </a:p>
        </p:txBody>
      </p:sp>
    </p:spTree>
    <p:extLst>
      <p:ext uri="{BB962C8B-B14F-4D97-AF65-F5344CB8AC3E}">
        <p14:creationId xmlns:p14="http://schemas.microsoft.com/office/powerpoint/2010/main" val="401503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p21"/>
          <p:cNvPicPr preferRelativeResize="0"/>
          <p:nvPr/>
        </p:nvPicPr>
        <p:blipFill rotWithShape="1">
          <a:blip r:embed="rId3">
            <a:alphaModFix/>
          </a:blip>
          <a:srcRect/>
          <a:stretch/>
        </p:blipFill>
        <p:spPr>
          <a:xfrm>
            <a:off x="16667873" y="99476"/>
            <a:ext cx="1353728" cy="1116875"/>
          </a:xfrm>
          <a:prstGeom prst="rect">
            <a:avLst/>
          </a:prstGeom>
          <a:noFill/>
          <a:ln>
            <a:noFill/>
          </a:ln>
        </p:spPr>
      </p:pic>
      <p:sp>
        <p:nvSpPr>
          <p:cNvPr id="706" name="Google Shape;706;p21"/>
          <p:cNvSpPr/>
          <p:nvPr/>
        </p:nvSpPr>
        <p:spPr>
          <a:xfrm>
            <a:off x="1964915" y="794"/>
            <a:ext cx="14587156" cy="1144881"/>
          </a:xfrm>
          <a:prstGeom prst="rect">
            <a:avLst/>
          </a:prstGeom>
          <a:noFill/>
          <a:ln>
            <a:noFill/>
          </a:ln>
        </p:spPr>
        <p:txBody>
          <a:bodyPr spcFirstLastPara="1" wrap="square" lIns="182850" tIns="91388" rIns="182850" bIns="91388" anchor="t" anchorCtr="0">
            <a:noAutofit/>
          </a:bodyPr>
          <a:lstStyle/>
          <a:p>
            <a:pPr algn="r" rtl="1">
              <a:spcBef>
                <a:spcPts val="0"/>
              </a:spcBef>
              <a:spcAft>
                <a:spcPts val="0"/>
              </a:spcAft>
            </a:pPr>
            <a:r>
              <a:rPr lang="ar-SA" sz="3000" b="1" dirty="0">
                <a:solidFill>
                  <a:schemeClr val="dk1"/>
                </a:solidFill>
                <a:ea typeface="Arial"/>
                <a:cs typeface="Calibri" panose="020F0502020204030204" pitchFamily="34" charset="0"/>
                <a:sym typeface="Arial"/>
              </a:rPr>
              <a:t>نشاطات </a:t>
            </a:r>
            <a:r>
              <a:rPr lang="ar" sz="3000" b="1" dirty="0">
                <a:solidFill>
                  <a:schemeClr val="dk1"/>
                </a:solidFill>
                <a:ea typeface="Arial"/>
                <a:cs typeface="Calibri" panose="020F0502020204030204" pitchFamily="34" charset="0"/>
                <a:sym typeface="Arial"/>
              </a:rPr>
              <a:t>العصف الذهني: </a:t>
            </a:r>
            <a:r>
              <a:rPr lang="ar" sz="3000" dirty="0">
                <a:solidFill>
                  <a:schemeClr val="dk1"/>
                </a:solidFill>
                <a:ea typeface="Arial"/>
                <a:cs typeface="Calibri" panose="020F0502020204030204" pitchFamily="34" charset="0"/>
                <a:sym typeface="Arial"/>
              </a:rPr>
              <a:t>أثناء المراجعة، فكر، </a:t>
            </a:r>
            <a:r>
              <a:rPr lang="ar-SA" sz="3000" dirty="0">
                <a:solidFill>
                  <a:schemeClr val="dk1"/>
                </a:solidFill>
                <a:ea typeface="Arial"/>
                <a:cs typeface="Calibri" panose="020F0502020204030204" pitchFamily="34" charset="0"/>
                <a:sym typeface="Arial"/>
              </a:rPr>
              <a:t>ب</a:t>
            </a:r>
            <a:r>
              <a:rPr lang="ar" sz="3000" dirty="0">
                <a:solidFill>
                  <a:schemeClr val="dk1"/>
                </a:solidFill>
                <a:ea typeface="Arial"/>
                <a:cs typeface="Calibri" panose="020F0502020204030204" pitchFamily="34" charset="0"/>
                <a:sym typeface="Arial"/>
              </a:rPr>
              <a:t>ما هو الجيد وما الذي يحتاج إلى تحسين؟</a:t>
            </a:r>
            <a:endParaRPr sz="3000" dirty="0">
              <a:solidFill>
                <a:schemeClr val="dk1"/>
              </a:solidFill>
              <a:ea typeface="Arial"/>
              <a:cs typeface="Calibri" panose="020F0502020204030204" pitchFamily="34" charset="0"/>
              <a:sym typeface="Arial"/>
            </a:endParaRPr>
          </a:p>
          <a:p>
            <a:pPr algn="r" rtl="1">
              <a:spcBef>
                <a:spcPts val="0"/>
              </a:spcBef>
              <a:spcAft>
                <a:spcPts val="0"/>
              </a:spcAft>
            </a:pPr>
            <a:r>
              <a:rPr lang="ar" sz="3200" i="1" dirty="0">
                <a:solidFill>
                  <a:schemeClr val="dk1"/>
                </a:solidFill>
                <a:ea typeface="Arial"/>
                <a:cs typeface="Calibri" panose="020F0502020204030204" pitchFamily="34" charset="0"/>
                <a:sym typeface="Arial"/>
              </a:rPr>
              <a:t>انقر نقرًا مزدوجًا فوق </a:t>
            </a:r>
            <a:r>
              <a:rPr lang="ar-SA" sz="3200" i="1" dirty="0">
                <a:solidFill>
                  <a:schemeClr val="dk1"/>
                </a:solidFill>
                <a:ea typeface="Arial"/>
                <a:cs typeface="Calibri" panose="020F0502020204030204" pitchFamily="34" charset="0"/>
                <a:sym typeface="Arial"/>
              </a:rPr>
              <a:t>ال</a:t>
            </a:r>
            <a:r>
              <a:rPr lang="ar" sz="3200" i="1" dirty="0">
                <a:solidFill>
                  <a:schemeClr val="dk1"/>
                </a:solidFill>
                <a:ea typeface="Arial"/>
                <a:cs typeface="Calibri" panose="020F0502020204030204" pitchFamily="34" charset="0"/>
                <a:sym typeface="Arial"/>
              </a:rPr>
              <a:t>ملاحظة لتحريرها</a:t>
            </a:r>
            <a:endParaRPr sz="3600" b="1" dirty="0">
              <a:solidFill>
                <a:srgbClr val="FF0000"/>
              </a:solidFill>
              <a:ea typeface="Arial"/>
              <a:cs typeface="Calibri" panose="020F0502020204030204" pitchFamily="34" charset="0"/>
              <a:sym typeface="Arial"/>
            </a:endParaRPr>
          </a:p>
          <a:p>
            <a:pPr algn="r" rtl="1">
              <a:spcBef>
                <a:spcPts val="0"/>
              </a:spcBef>
              <a:spcAft>
                <a:spcPts val="0"/>
              </a:spcAft>
            </a:pPr>
            <a:endParaRPr sz="3200" i="1" dirty="0">
              <a:solidFill>
                <a:schemeClr val="accent1"/>
              </a:solidFill>
              <a:latin typeface="Short Stack"/>
              <a:ea typeface="Short Stack"/>
              <a:cs typeface="Short Stack"/>
              <a:sym typeface="Short Stack"/>
            </a:endParaRPr>
          </a:p>
        </p:txBody>
      </p:sp>
      <p:grpSp>
        <p:nvGrpSpPr>
          <p:cNvPr id="2" name="مجموعة 1">
            <a:extLst>
              <a:ext uri="{FF2B5EF4-FFF2-40B4-BE49-F238E27FC236}">
                <a16:creationId xmlns:a16="http://schemas.microsoft.com/office/drawing/2014/main" id="{2C8F1477-190F-CCDB-012E-0D4FBD4814F3}"/>
              </a:ext>
            </a:extLst>
          </p:cNvPr>
          <p:cNvGrpSpPr/>
          <p:nvPr/>
        </p:nvGrpSpPr>
        <p:grpSpPr>
          <a:xfrm flipH="1">
            <a:off x="188677" y="1621861"/>
            <a:ext cx="17832924" cy="8857521"/>
            <a:chOff x="129150" y="1287028"/>
            <a:chExt cx="17832924" cy="8857521"/>
          </a:xfrm>
        </p:grpSpPr>
        <p:sp>
          <p:nvSpPr>
            <p:cNvPr id="707" name="Google Shape;707;p21" descr="Post-it" title="Post-it"/>
            <p:cNvSpPr/>
            <p:nvPr/>
          </p:nvSpPr>
          <p:spPr>
            <a:xfrm>
              <a:off x="129157" y="1287028"/>
              <a:ext cx="5230271" cy="868367"/>
            </a:xfrm>
            <a:prstGeom prst="foldedCorner">
              <a:avLst>
                <a:gd name="adj" fmla="val 16667"/>
              </a:avLst>
            </a:prstGeom>
            <a:solidFill>
              <a:srgbClr val="CFE2F3"/>
            </a:solidFill>
            <a:ln w="19050"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ar" sz="2599" b="1" dirty="0">
                  <a:solidFill>
                    <a:srgbClr val="000000"/>
                  </a:solidFill>
                  <a:ea typeface="Arial"/>
                  <a:cs typeface="Calibri" panose="020F0502020204030204" pitchFamily="34" charset="0"/>
                  <a:sym typeface="Arial"/>
                </a:rPr>
                <a:t>ماذا يعجبك/ما هو جيد</a:t>
              </a:r>
              <a:endParaRPr sz="2599" b="1" dirty="0">
                <a:solidFill>
                  <a:srgbClr val="000000"/>
                </a:solidFill>
                <a:ea typeface="Arial"/>
                <a:cs typeface="Calibri" panose="020F0502020204030204" pitchFamily="34" charset="0"/>
                <a:sym typeface="Arial"/>
              </a:endParaRPr>
            </a:p>
          </p:txBody>
        </p:sp>
        <p:sp>
          <p:nvSpPr>
            <p:cNvPr id="708" name="Google Shape;708;p21" descr="Post-it" title="Post-it"/>
            <p:cNvSpPr/>
            <p:nvPr/>
          </p:nvSpPr>
          <p:spPr>
            <a:xfrm>
              <a:off x="129156" y="2274496"/>
              <a:ext cx="3064713" cy="1958663"/>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599" dirty="0">
                  <a:solidFill>
                    <a:srgbClr val="000000"/>
                  </a:solidFill>
                  <a:ea typeface="Arial"/>
                  <a:cs typeface="Calibri" panose="020F0502020204030204" pitchFamily="34" charset="0"/>
                  <a:sym typeface="Arial"/>
                </a:rPr>
                <a:t>المجموعة 1: لقد أحببنا القسم الخاص بتقييم الاحتياجات</a:t>
              </a:r>
              <a:endParaRPr sz="2599" dirty="0">
                <a:solidFill>
                  <a:srgbClr val="000000"/>
                </a:solidFill>
                <a:ea typeface="Arial"/>
                <a:cs typeface="Calibri" panose="020F0502020204030204" pitchFamily="34" charset="0"/>
                <a:sym typeface="Arial"/>
              </a:endParaRPr>
            </a:p>
          </p:txBody>
        </p:sp>
        <p:sp>
          <p:nvSpPr>
            <p:cNvPr id="709" name="Google Shape;709;p21" descr="Post-it" title="Post-it"/>
            <p:cNvSpPr/>
            <p:nvPr/>
          </p:nvSpPr>
          <p:spPr>
            <a:xfrm>
              <a:off x="3454131" y="2274497"/>
              <a:ext cx="25884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10" name="Google Shape;710;p21" descr="Post-it" title="Post-it"/>
            <p:cNvSpPr/>
            <p:nvPr/>
          </p:nvSpPr>
          <p:spPr>
            <a:xfrm>
              <a:off x="129150" y="3927194"/>
              <a:ext cx="264195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11" name="Google Shape;711;p21" descr="Post-it" title="Post-it"/>
            <p:cNvSpPr/>
            <p:nvPr/>
          </p:nvSpPr>
          <p:spPr>
            <a:xfrm>
              <a:off x="129156" y="5579903"/>
              <a:ext cx="25884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12" name="Google Shape;712;p21" descr="Post-it" title="Post-it"/>
            <p:cNvSpPr/>
            <p:nvPr/>
          </p:nvSpPr>
          <p:spPr>
            <a:xfrm>
              <a:off x="2771027" y="5579903"/>
              <a:ext cx="25884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13" name="Google Shape;713;p21" descr="Post-it" title="Post-it"/>
            <p:cNvSpPr/>
            <p:nvPr/>
          </p:nvSpPr>
          <p:spPr>
            <a:xfrm>
              <a:off x="6528865" y="1287028"/>
              <a:ext cx="5230271" cy="868367"/>
            </a:xfrm>
            <a:prstGeom prst="foldedCorner">
              <a:avLst>
                <a:gd name="adj" fmla="val 16667"/>
              </a:avLst>
            </a:prstGeom>
            <a:solidFill>
              <a:srgbClr val="F9CEC9"/>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ar" sz="2599" b="1" dirty="0">
                  <a:solidFill>
                    <a:srgbClr val="000000"/>
                  </a:solidFill>
                  <a:ea typeface="Arial"/>
                  <a:cs typeface="Calibri" panose="020F0502020204030204" pitchFamily="34" charset="0"/>
                  <a:sym typeface="Arial"/>
                </a:rPr>
                <a:t>هل هناك أي فجوات أو معلومات غير صحيحة</a:t>
              </a:r>
              <a:endParaRPr sz="2599" b="1" dirty="0">
                <a:solidFill>
                  <a:srgbClr val="000000"/>
                </a:solidFill>
                <a:ea typeface="Arial"/>
                <a:cs typeface="Calibri" panose="020F0502020204030204" pitchFamily="34" charset="0"/>
                <a:sym typeface="Arial"/>
              </a:endParaRPr>
            </a:p>
          </p:txBody>
        </p:sp>
        <p:sp>
          <p:nvSpPr>
            <p:cNvPr id="714" name="Google Shape;714;p21" descr="Post-it" title="Post-it"/>
            <p:cNvSpPr/>
            <p:nvPr/>
          </p:nvSpPr>
          <p:spPr>
            <a:xfrm>
              <a:off x="6528863" y="2274497"/>
              <a:ext cx="5687472" cy="1958661"/>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endParaRPr lang="ar-SA" sz="2599" dirty="0">
                <a:solidFill>
                  <a:srgbClr val="000000"/>
                </a:solidFill>
                <a:ea typeface="Arial"/>
                <a:cs typeface="Calibri" panose="020F0502020204030204" pitchFamily="34" charset="0"/>
                <a:sym typeface="Arial"/>
              </a:endParaRPr>
            </a:p>
            <a:p>
              <a:pPr algn="r" rtl="1">
                <a:spcBef>
                  <a:spcPts val="0"/>
                </a:spcBef>
                <a:spcAft>
                  <a:spcPts val="0"/>
                </a:spcAft>
              </a:pPr>
              <a:r>
                <a:rPr lang="ar" sz="2599" dirty="0">
                  <a:solidFill>
                    <a:srgbClr val="000000"/>
                  </a:solidFill>
                  <a:ea typeface="Arial"/>
                  <a:cs typeface="Calibri" panose="020F0502020204030204" pitchFamily="34" charset="0"/>
                  <a:sym typeface="Arial"/>
                </a:rPr>
                <a:t>المجموعة 1: الصفحة 4</a:t>
              </a:r>
              <a:r>
                <a:rPr lang="ar-SA" sz="2599" dirty="0">
                  <a:solidFill>
                    <a:srgbClr val="000000"/>
                  </a:solidFill>
                  <a:ea typeface="Arial"/>
                  <a:cs typeface="Calibri" panose="020F0502020204030204" pitchFamily="34" charset="0"/>
                  <a:sym typeface="Arial"/>
                </a:rPr>
                <a:t>يرد فيها </a:t>
              </a:r>
              <a:r>
                <a:rPr lang="ar" sz="2599" dirty="0">
                  <a:solidFill>
                    <a:srgbClr val="000000"/>
                  </a:solidFill>
                  <a:ea typeface="Arial"/>
                  <a:cs typeface="Calibri" panose="020F0502020204030204" pitchFamily="34" charset="0"/>
                  <a:sym typeface="Arial"/>
                </a:rPr>
                <a:t>أن منسق </a:t>
              </a:r>
              <a:r>
                <a:rPr lang="ar-SA" sz="2599" dirty="0">
                  <a:solidFill>
                    <a:srgbClr val="000000"/>
                  </a:solidFill>
                  <a:ea typeface="Arial"/>
                  <a:cs typeface="Calibri" panose="020F0502020204030204" pitchFamily="34" charset="0"/>
                  <a:sym typeface="Arial"/>
                </a:rPr>
                <a:t>إدارة التطوير</a:t>
              </a:r>
              <a:r>
                <a:rPr lang="ar" sz="2599" dirty="0">
                  <a:solidFill>
                    <a:srgbClr val="000000"/>
                  </a:solidFill>
                  <a:ea typeface="Arial"/>
                  <a:cs typeface="Calibri" panose="020F0502020204030204" pitchFamily="34" charset="0"/>
                  <a:sym typeface="Arial"/>
                </a:rPr>
                <a:t> يقود </a:t>
              </a:r>
              <a:r>
                <a:rPr lang="en-GB" sz="2599" dirty="0">
                  <a:solidFill>
                    <a:srgbClr val="000000"/>
                  </a:solidFill>
                  <a:ea typeface="Arial"/>
                  <a:cs typeface="Calibri" panose="020F0502020204030204" pitchFamily="34" charset="0"/>
                  <a:sym typeface="Arial"/>
                </a:rPr>
                <a:t> </a:t>
              </a:r>
              <a:r>
                <a:rPr lang="ar-SA" sz="2599" dirty="0">
                  <a:solidFill>
                    <a:srgbClr val="000000"/>
                  </a:solidFill>
                  <a:ea typeface="Arial"/>
                  <a:cs typeface="Calibri" panose="020F0502020204030204" pitchFamily="34" charset="0"/>
                  <a:sym typeface="Arial"/>
                </a:rPr>
                <a:t>عملية </a:t>
              </a:r>
              <a:r>
                <a:rPr lang="ar" sz="2599" dirty="0">
                  <a:solidFill>
                    <a:srgbClr val="000000"/>
                  </a:solidFill>
                  <a:ea typeface="Arial"/>
                  <a:cs typeface="Calibri" panose="020F0502020204030204" pitchFamily="34" charset="0"/>
                  <a:sym typeface="Arial"/>
                </a:rPr>
                <a:t>تطوير المشروع، لكن هذا ليس </a:t>
              </a:r>
              <a:r>
                <a:rPr lang="ar-SA" sz="2599" dirty="0">
                  <a:solidFill>
                    <a:srgbClr val="000000"/>
                  </a:solidFill>
                  <a:ea typeface="Arial"/>
                  <a:cs typeface="Calibri" panose="020F0502020204030204" pitchFamily="34" charset="0"/>
                  <a:sym typeface="Arial"/>
                </a:rPr>
                <a:t>الواقع الفعلي</a:t>
              </a:r>
              <a:endParaRPr sz="2599" dirty="0">
                <a:solidFill>
                  <a:srgbClr val="000000"/>
                </a:solidFill>
                <a:ea typeface="Arial"/>
                <a:cs typeface="Calibri" panose="020F0502020204030204" pitchFamily="34" charset="0"/>
                <a:sym typeface="Arial"/>
              </a:endParaRPr>
            </a:p>
          </p:txBody>
        </p:sp>
        <p:sp>
          <p:nvSpPr>
            <p:cNvPr id="715" name="Google Shape;715;p21" descr="Post-it" title="Post-it"/>
            <p:cNvSpPr/>
            <p:nvPr/>
          </p:nvSpPr>
          <p:spPr>
            <a:xfrm>
              <a:off x="6509726" y="3939806"/>
              <a:ext cx="3051508"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300" dirty="0"/>
                <a:t>المجموعة 2: </a:t>
              </a:r>
              <a:r>
                <a:rPr lang="ar-SA" sz="2300" dirty="0"/>
                <a:t>غياب </a:t>
              </a:r>
              <a:r>
                <a:rPr lang="ar" sz="2300" dirty="0"/>
                <a:t>تقييم الاحتياجات </a:t>
              </a:r>
              <a:r>
                <a:rPr lang="ar-SA" sz="2300" dirty="0"/>
                <a:t>يترك فجوة ل</a:t>
              </a:r>
              <a:r>
                <a:rPr lang="ar" sz="2300" dirty="0"/>
                <a:t>لتدخل في الوقت المناسب</a:t>
              </a:r>
              <a:endParaRPr sz="2300" dirty="0">
                <a:solidFill>
                  <a:srgbClr val="000000"/>
                </a:solidFill>
                <a:ea typeface="Arial"/>
                <a:cs typeface="Calibri" panose="020F0502020204030204" pitchFamily="34" charset="0"/>
                <a:sym typeface="Arial"/>
              </a:endParaRPr>
            </a:p>
          </p:txBody>
        </p:sp>
        <p:sp>
          <p:nvSpPr>
            <p:cNvPr id="716" name="Google Shape;716;p21" descr="Post-it" title="Post-it"/>
            <p:cNvSpPr/>
            <p:nvPr/>
          </p:nvSpPr>
          <p:spPr>
            <a:xfrm>
              <a:off x="9121330" y="3927194"/>
              <a:ext cx="25884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17" name="Google Shape;717;p21" descr="Post-it" title="Post-it"/>
            <p:cNvSpPr/>
            <p:nvPr/>
          </p:nvSpPr>
          <p:spPr>
            <a:xfrm>
              <a:off x="6528864" y="5579903"/>
              <a:ext cx="25884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18" name="Google Shape;718;p21" descr="Post-it" title="Post-it"/>
            <p:cNvSpPr/>
            <p:nvPr/>
          </p:nvSpPr>
          <p:spPr>
            <a:xfrm>
              <a:off x="9170735" y="5579903"/>
              <a:ext cx="25884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19" name="Google Shape;719;p21" descr="Post-it" title="Post-it"/>
            <p:cNvSpPr/>
            <p:nvPr/>
          </p:nvSpPr>
          <p:spPr>
            <a:xfrm>
              <a:off x="12731803" y="1287028"/>
              <a:ext cx="5230271" cy="868367"/>
            </a:xfrm>
            <a:prstGeom prst="foldedCorner">
              <a:avLst>
                <a:gd name="adj" fmla="val 16667"/>
              </a:avLst>
            </a:prstGeom>
            <a:solidFill>
              <a:srgbClr val="5AE4E4"/>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ar-JO" sz="2599" b="1" dirty="0">
                  <a:solidFill>
                    <a:srgbClr val="000000"/>
                  </a:solidFill>
                  <a:ea typeface="Arial"/>
                  <a:cs typeface="Calibri" panose="020F0502020204030204" pitchFamily="34" charset="0"/>
                  <a:sym typeface="Arial"/>
                </a:rPr>
                <a:t>ما هي التوصيات التي تقدمها لتحسين الإجراءات؟</a:t>
              </a:r>
              <a:endParaRPr sz="2599" b="1" dirty="0">
                <a:solidFill>
                  <a:srgbClr val="000000"/>
                </a:solidFill>
                <a:ea typeface="Arial"/>
                <a:cs typeface="Calibri" panose="020F0502020204030204" pitchFamily="34" charset="0"/>
                <a:sym typeface="Arial"/>
              </a:endParaRPr>
            </a:p>
          </p:txBody>
        </p:sp>
        <p:sp>
          <p:nvSpPr>
            <p:cNvPr id="720" name="Google Shape;720;p21" descr="Post-it" title="Post-it"/>
            <p:cNvSpPr/>
            <p:nvPr/>
          </p:nvSpPr>
          <p:spPr>
            <a:xfrm>
              <a:off x="12731801" y="2274496"/>
              <a:ext cx="3064712" cy="1854311"/>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599" dirty="0">
                  <a:solidFill>
                    <a:srgbClr val="000000"/>
                  </a:solidFill>
                  <a:ea typeface="Arial"/>
                  <a:cs typeface="Calibri" panose="020F0502020204030204" pitchFamily="34" charset="0"/>
                  <a:sym typeface="Arial"/>
                </a:rPr>
                <a:t>المجموعة 2: إضافة مستند حول تقييم السوق</a:t>
              </a:r>
              <a:endParaRPr sz="2599" dirty="0">
                <a:solidFill>
                  <a:srgbClr val="000000"/>
                </a:solidFill>
                <a:ea typeface="Arial"/>
                <a:cs typeface="Calibri" panose="020F0502020204030204" pitchFamily="34" charset="0"/>
                <a:sym typeface="Arial"/>
              </a:endParaRPr>
            </a:p>
          </p:txBody>
        </p:sp>
        <p:sp>
          <p:nvSpPr>
            <p:cNvPr id="721" name="Google Shape;721;p21" descr="Post-it" title="Post-it"/>
            <p:cNvSpPr/>
            <p:nvPr/>
          </p:nvSpPr>
          <p:spPr>
            <a:xfrm>
              <a:off x="15373673" y="2274497"/>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22" name="Google Shape;722;p21" descr="Post-it" title="Post-it"/>
            <p:cNvSpPr/>
            <p:nvPr/>
          </p:nvSpPr>
          <p:spPr>
            <a:xfrm>
              <a:off x="12731802" y="3927200"/>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23" name="Google Shape;723;p21" descr="Post-it" title="Post-it"/>
            <p:cNvSpPr/>
            <p:nvPr/>
          </p:nvSpPr>
          <p:spPr>
            <a:xfrm>
              <a:off x="15373673" y="3927200"/>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24" name="Google Shape;724;p21" descr="Post-it" title="Post-it"/>
            <p:cNvSpPr/>
            <p:nvPr/>
          </p:nvSpPr>
          <p:spPr>
            <a:xfrm>
              <a:off x="12731802" y="5579903"/>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25" name="Google Shape;725;p21" descr="Post-it" title="Post-it"/>
            <p:cNvSpPr/>
            <p:nvPr/>
          </p:nvSpPr>
          <p:spPr>
            <a:xfrm>
              <a:off x="15373673" y="5579903"/>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26" name="Google Shape;726;p21"/>
            <p:cNvSpPr/>
            <p:nvPr/>
          </p:nvSpPr>
          <p:spPr>
            <a:xfrm>
              <a:off x="10968443" y="83359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27" name="Google Shape;727;p21"/>
            <p:cNvSpPr/>
            <p:nvPr/>
          </p:nvSpPr>
          <p:spPr>
            <a:xfrm>
              <a:off x="12781838" y="83359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28" name="Google Shape;728;p21"/>
            <p:cNvSpPr/>
            <p:nvPr/>
          </p:nvSpPr>
          <p:spPr>
            <a:xfrm>
              <a:off x="14521409" y="83359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29" name="Google Shape;729;p21"/>
            <p:cNvSpPr/>
            <p:nvPr/>
          </p:nvSpPr>
          <p:spPr>
            <a:xfrm>
              <a:off x="16323470" y="8211809"/>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0" name="Google Shape;730;p21"/>
            <p:cNvSpPr/>
            <p:nvPr/>
          </p:nvSpPr>
          <p:spPr>
            <a:xfrm>
              <a:off x="11197043" y="85645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1" name="Google Shape;731;p21"/>
            <p:cNvSpPr/>
            <p:nvPr/>
          </p:nvSpPr>
          <p:spPr>
            <a:xfrm>
              <a:off x="13010438" y="85645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2" name="Google Shape;732;p21"/>
            <p:cNvSpPr/>
            <p:nvPr/>
          </p:nvSpPr>
          <p:spPr>
            <a:xfrm>
              <a:off x="14750009" y="85645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3" name="Google Shape;733;p21"/>
            <p:cNvSpPr/>
            <p:nvPr/>
          </p:nvSpPr>
          <p:spPr>
            <a:xfrm>
              <a:off x="16552070" y="8440409"/>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4" name="Google Shape;734;p21"/>
            <p:cNvSpPr/>
            <p:nvPr/>
          </p:nvSpPr>
          <p:spPr>
            <a:xfrm>
              <a:off x="11425643" y="87931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5" name="Google Shape;735;p21"/>
            <p:cNvSpPr/>
            <p:nvPr/>
          </p:nvSpPr>
          <p:spPr>
            <a:xfrm>
              <a:off x="13239038" y="87931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6" name="Google Shape;736;p21"/>
            <p:cNvSpPr/>
            <p:nvPr/>
          </p:nvSpPr>
          <p:spPr>
            <a:xfrm>
              <a:off x="14978609" y="87931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7" name="Google Shape;737;p21"/>
            <p:cNvSpPr/>
            <p:nvPr/>
          </p:nvSpPr>
          <p:spPr>
            <a:xfrm>
              <a:off x="16780670" y="8669009"/>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8" name="Google Shape;738;p21"/>
            <p:cNvSpPr/>
            <p:nvPr/>
          </p:nvSpPr>
          <p:spPr>
            <a:xfrm>
              <a:off x="11654243" y="90217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9" name="Google Shape;739;p21"/>
            <p:cNvSpPr/>
            <p:nvPr/>
          </p:nvSpPr>
          <p:spPr>
            <a:xfrm>
              <a:off x="13467638" y="90217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0" name="Google Shape;740;p21"/>
            <p:cNvSpPr/>
            <p:nvPr/>
          </p:nvSpPr>
          <p:spPr>
            <a:xfrm>
              <a:off x="15207209" y="90217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1" name="Google Shape;741;p21"/>
            <p:cNvSpPr/>
            <p:nvPr/>
          </p:nvSpPr>
          <p:spPr>
            <a:xfrm>
              <a:off x="17009270" y="8897609"/>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2" name="Google Shape;742;p21"/>
            <p:cNvSpPr/>
            <p:nvPr/>
          </p:nvSpPr>
          <p:spPr>
            <a:xfrm>
              <a:off x="11882843" y="92503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3" name="Google Shape;743;p21"/>
            <p:cNvSpPr/>
            <p:nvPr/>
          </p:nvSpPr>
          <p:spPr>
            <a:xfrm>
              <a:off x="13696238" y="9250399"/>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4" name="Google Shape;744;p21"/>
            <p:cNvSpPr/>
            <p:nvPr/>
          </p:nvSpPr>
          <p:spPr>
            <a:xfrm>
              <a:off x="15435809" y="92503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5" name="Google Shape;745;p21"/>
            <p:cNvSpPr/>
            <p:nvPr/>
          </p:nvSpPr>
          <p:spPr>
            <a:xfrm>
              <a:off x="2335918" y="3183834"/>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6" name="Google Shape;746;p21"/>
            <p:cNvSpPr/>
            <p:nvPr/>
          </p:nvSpPr>
          <p:spPr>
            <a:xfrm>
              <a:off x="12111443" y="9478999"/>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7" name="Google Shape;747;p21"/>
            <p:cNvSpPr/>
            <p:nvPr/>
          </p:nvSpPr>
          <p:spPr>
            <a:xfrm>
              <a:off x="11384945" y="2135715"/>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8" name="Google Shape;748;p21"/>
            <p:cNvSpPr/>
            <p:nvPr/>
          </p:nvSpPr>
          <p:spPr>
            <a:xfrm>
              <a:off x="15657526" y="2918738"/>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dirty="0">
                <a:solidFill>
                  <a:schemeClr val="lt1"/>
                </a:solidFill>
                <a:latin typeface="Calibri"/>
                <a:ea typeface="Calibri"/>
                <a:cs typeface="Calibri"/>
                <a:sym typeface="Calibri"/>
              </a:endParaRPr>
            </a:p>
          </p:txBody>
        </p:sp>
        <p:sp>
          <p:nvSpPr>
            <p:cNvPr id="749" name="Google Shape;749;p21"/>
            <p:cNvSpPr/>
            <p:nvPr/>
          </p:nvSpPr>
          <p:spPr>
            <a:xfrm>
              <a:off x="10464935" y="2000256"/>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9062EC18-AFD1-7007-532D-EA2BD3BA107B}"/>
                </a:ext>
              </a:extLst>
            </p:cNvPr>
            <p:cNvSpPr txBox="1"/>
            <p:nvPr/>
          </p:nvSpPr>
          <p:spPr>
            <a:xfrm>
              <a:off x="950738" y="7551169"/>
              <a:ext cx="9347762" cy="738664"/>
            </a:xfrm>
            <a:prstGeom prst="rect">
              <a:avLst/>
            </a:prstGeom>
            <a:noFill/>
          </p:spPr>
          <p:txBody>
            <a:bodyPr wrap="square">
              <a:spAutoFit/>
            </a:bodyPr>
            <a:lstStyle/>
            <a:p>
              <a:pPr algn="r" rtl="1"/>
              <a:r>
                <a:rPr lang="ar" sz="4200" b="1" i="1" dirty="0">
                  <a:solidFill>
                    <a:srgbClr val="FF0000"/>
                  </a:solidFill>
                  <a:ea typeface="Arial"/>
                  <a:cs typeface="Calibri" panose="020F0502020204030204" pitchFamily="34" charset="0"/>
                  <a:sym typeface="Arial"/>
                </a:rPr>
                <a:t>شريحة نموذجية</a:t>
              </a:r>
              <a:endParaRPr lang="en-US" sz="4200" dirty="0"/>
            </a:p>
          </p:txBody>
        </p:sp>
      </p:grpSp>
    </p:spTree>
    <p:extLst>
      <p:ext uri="{BB962C8B-B14F-4D97-AF65-F5344CB8AC3E}">
        <p14:creationId xmlns:p14="http://schemas.microsoft.com/office/powerpoint/2010/main" val="401909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22"/>
          <p:cNvSpPr txBox="1">
            <a:spLocks noGrp="1"/>
          </p:cNvSpPr>
          <p:nvPr>
            <p:ph type="title"/>
          </p:nvPr>
        </p:nvSpPr>
        <p:spPr>
          <a:xfrm>
            <a:off x="6070600" y="909225"/>
            <a:ext cx="11557000" cy="1128713"/>
          </a:xfrm>
          <a:prstGeom prst="rect">
            <a:avLst/>
          </a:prstGeom>
          <a:noFill/>
          <a:ln>
            <a:noFill/>
          </a:ln>
        </p:spPr>
        <p:txBody>
          <a:bodyPr spcFirstLastPara="1" wrap="square" lIns="137138" tIns="68550" rIns="137138" bIns="68550" anchor="ctr" anchorCtr="0">
            <a:noAutofit/>
          </a:bodyPr>
          <a:lstStyle/>
          <a:p>
            <a:pPr algn="r" rtl="1">
              <a:buClr>
                <a:srgbClr val="FF0000"/>
              </a:buClr>
              <a:buSzPts val="2800"/>
            </a:pPr>
            <a:r>
              <a:rPr lang="ar-JO" sz="4000" dirty="0">
                <a:solidFill>
                  <a:srgbClr val="011E41"/>
                </a:solidFill>
                <a:latin typeface="Montserrat" pitchFamily="2" charset="77"/>
              </a:rPr>
              <a:t>مجموعة العمل</a:t>
            </a:r>
            <a:r>
              <a:rPr lang="ar" sz="4000" dirty="0">
                <a:solidFill>
                  <a:srgbClr val="011E41"/>
                </a:solidFill>
                <a:latin typeface="Montserrat" pitchFamily="2" charset="77"/>
              </a:rPr>
              <a:t>2 - مراجعة إجراءات التشغيل الموحدة ( SOPs)</a:t>
            </a:r>
            <a:endParaRPr sz="4000" dirty="0"/>
          </a:p>
        </p:txBody>
      </p:sp>
      <p:pic>
        <p:nvPicPr>
          <p:cNvPr id="756" name="Google Shape;756;p22"/>
          <p:cNvPicPr preferRelativeResize="0"/>
          <p:nvPr/>
        </p:nvPicPr>
        <p:blipFill rotWithShape="1">
          <a:blip r:embed="rId3">
            <a:alphaModFix/>
          </a:blip>
          <a:srcRect/>
          <a:stretch/>
        </p:blipFill>
        <p:spPr>
          <a:xfrm>
            <a:off x="13818766" y="3219855"/>
            <a:ext cx="4057650" cy="4495800"/>
          </a:xfrm>
          <a:prstGeom prst="rect">
            <a:avLst/>
          </a:prstGeom>
          <a:noFill/>
          <a:ln>
            <a:noFill/>
          </a:ln>
        </p:spPr>
      </p:pic>
      <p:sp>
        <p:nvSpPr>
          <p:cNvPr id="757" name="Google Shape;757;p22"/>
          <p:cNvSpPr txBox="1"/>
          <p:nvPr/>
        </p:nvSpPr>
        <p:spPr>
          <a:xfrm>
            <a:off x="998742" y="2947194"/>
            <a:ext cx="12488658" cy="5770750"/>
          </a:xfrm>
          <a:prstGeom prst="rect">
            <a:avLst/>
          </a:prstGeom>
          <a:noFill/>
          <a:ln>
            <a:noFill/>
          </a:ln>
        </p:spPr>
        <p:txBody>
          <a:bodyPr spcFirstLastPara="1" wrap="square" lIns="137138" tIns="68550" rIns="137138" bIns="68550" anchor="t" anchorCtr="0">
            <a:spAutoFit/>
          </a:bodyPr>
          <a:lstStyle/>
          <a:p>
            <a:pPr algn="r" rtl="1">
              <a:spcBef>
                <a:spcPts val="0"/>
              </a:spcBef>
              <a:spcAft>
                <a:spcPts val="0"/>
              </a:spcAft>
            </a:pPr>
            <a:endParaRPr sz="4200" dirty="0">
              <a:solidFill>
                <a:schemeClr val="dk1"/>
              </a:solidFill>
              <a:ea typeface="Arial"/>
              <a:cs typeface="Calibri" panose="020F0502020204030204" pitchFamily="34" charset="0"/>
              <a:sym typeface="Arial"/>
            </a:endParaRPr>
          </a:p>
          <a:p>
            <a:pPr marL="685800" indent="-685800" algn="r" rtl="1">
              <a:spcBef>
                <a:spcPts val="0"/>
              </a:spcBef>
              <a:spcAft>
                <a:spcPts val="0"/>
              </a:spcAft>
              <a:buClr>
                <a:schemeClr val="dk1"/>
              </a:buClr>
              <a:buSzPts val="2800"/>
              <a:buFont typeface="Arial"/>
              <a:buChar char="-"/>
            </a:pPr>
            <a:r>
              <a:rPr lang="ar" sz="4200" dirty="0">
                <a:solidFill>
                  <a:schemeClr val="dk1"/>
                </a:solidFill>
                <a:ea typeface="Arial"/>
                <a:cs typeface="Calibri" panose="020F0502020204030204" pitchFamily="34" charset="0"/>
                <a:sym typeface="Arial"/>
              </a:rPr>
              <a:t>المجموعة 1: ابدأ بالتقييم وتحليل الاستجابة والتخطيط</a:t>
            </a:r>
            <a:endParaRPr dirty="0"/>
          </a:p>
          <a:p>
            <a:pPr marL="685800" indent="-685800" algn="r" rtl="1">
              <a:spcBef>
                <a:spcPts val="0"/>
              </a:spcBef>
              <a:spcAft>
                <a:spcPts val="0"/>
              </a:spcAft>
              <a:buClr>
                <a:schemeClr val="dk1"/>
              </a:buClr>
              <a:buSzPts val="2800"/>
              <a:buFont typeface="Arial"/>
              <a:buChar char="-"/>
            </a:pPr>
            <a:r>
              <a:rPr lang="ar" sz="4200" dirty="0">
                <a:solidFill>
                  <a:schemeClr val="dk1"/>
                </a:solidFill>
                <a:ea typeface="Arial"/>
                <a:cs typeface="Calibri" panose="020F0502020204030204" pitchFamily="34" charset="0"/>
                <a:sym typeface="Arial"/>
              </a:rPr>
              <a:t>المجموعة 2: ابدأ بالإعداد والتنفيذ</a:t>
            </a:r>
            <a:endParaRPr dirty="0"/>
          </a:p>
          <a:p>
            <a:pPr marL="685800" indent="-685800" algn="r" rtl="1">
              <a:spcBef>
                <a:spcPts val="0"/>
              </a:spcBef>
              <a:spcAft>
                <a:spcPts val="0"/>
              </a:spcAft>
              <a:buClr>
                <a:schemeClr val="dk1"/>
              </a:buClr>
              <a:buSzPts val="2800"/>
              <a:buFont typeface="Arial"/>
              <a:buChar char="-"/>
            </a:pPr>
            <a:r>
              <a:rPr lang="ar" sz="4200" dirty="0">
                <a:solidFill>
                  <a:schemeClr val="dk1"/>
                </a:solidFill>
                <a:ea typeface="Arial"/>
                <a:cs typeface="Calibri" panose="020F0502020204030204" pitchFamily="34" charset="0"/>
                <a:sym typeface="Arial"/>
              </a:rPr>
              <a:t>المجموعة 3: ابدأ بالمراقبة والتقييم</a:t>
            </a:r>
            <a:endParaRPr sz="4200" dirty="0">
              <a:solidFill>
                <a:schemeClr val="dk1"/>
              </a:solidFill>
              <a:ea typeface="Arial"/>
              <a:cs typeface="Calibri" panose="020F0502020204030204" pitchFamily="34" charset="0"/>
              <a:sym typeface="Arial"/>
            </a:endParaRPr>
          </a:p>
          <a:p>
            <a:pPr marL="685800" indent="-419100" algn="r" rtl="1">
              <a:spcBef>
                <a:spcPts val="0"/>
              </a:spcBef>
              <a:spcAft>
                <a:spcPts val="0"/>
              </a:spcAft>
              <a:buClr>
                <a:schemeClr val="dk1"/>
              </a:buClr>
              <a:buSzPts val="2800"/>
            </a:pPr>
            <a:endParaRPr sz="4200" dirty="0">
              <a:solidFill>
                <a:schemeClr val="dk1"/>
              </a:solidFill>
              <a:ea typeface="Arial"/>
              <a:cs typeface="Calibri" panose="020F0502020204030204" pitchFamily="34" charset="0"/>
              <a:sym typeface="Arial"/>
            </a:endParaRPr>
          </a:p>
          <a:p>
            <a:pPr algn="r" rtl="1">
              <a:spcBef>
                <a:spcPts val="0"/>
              </a:spcBef>
              <a:spcAft>
                <a:spcPts val="0"/>
              </a:spcAft>
            </a:pPr>
            <a:r>
              <a:rPr lang="ar" sz="4200" dirty="0">
                <a:solidFill>
                  <a:srgbClr val="FF0000"/>
                </a:solidFill>
                <a:ea typeface="Arial"/>
                <a:cs typeface="Calibri" panose="020F0502020204030204" pitchFamily="34" charset="0"/>
                <a:sym typeface="Arial"/>
              </a:rPr>
              <a:t>س</a:t>
            </a:r>
            <a:r>
              <a:rPr lang="ar-SA" sz="4200" dirty="0">
                <a:solidFill>
                  <a:srgbClr val="FF0000"/>
                </a:solidFill>
                <a:ea typeface="Arial"/>
                <a:cs typeface="Calibri" panose="020F0502020204030204" pitchFamily="34" charset="0"/>
                <a:sym typeface="Arial"/>
              </a:rPr>
              <a:t>يُ</a:t>
            </a:r>
            <a:r>
              <a:rPr lang="ar" sz="4200" dirty="0">
                <a:solidFill>
                  <a:srgbClr val="FF0000"/>
                </a:solidFill>
                <a:ea typeface="Arial"/>
                <a:cs typeface="Calibri" panose="020F0502020204030204" pitchFamily="34" charset="0"/>
                <a:sym typeface="Arial"/>
              </a:rPr>
              <a:t>خصص </a:t>
            </a:r>
            <a:r>
              <a:rPr lang="ar-SA" sz="4200" dirty="0">
                <a:solidFill>
                  <a:srgbClr val="FF0000"/>
                </a:solidFill>
                <a:ea typeface="Arial"/>
                <a:cs typeface="Calibri" panose="020F0502020204030204" pitchFamily="34" charset="0"/>
                <a:sym typeface="Arial"/>
              </a:rPr>
              <a:t>ل</a:t>
            </a:r>
            <a:r>
              <a:rPr lang="ar" sz="4200" dirty="0">
                <a:solidFill>
                  <a:srgbClr val="FF0000"/>
                </a:solidFill>
                <a:ea typeface="Arial"/>
                <a:cs typeface="Calibri" panose="020F0502020204030204" pitchFamily="34" charset="0"/>
                <a:sym typeface="Arial"/>
              </a:rPr>
              <a:t>كل مجموعة 20 دقيقة </a:t>
            </a:r>
            <a:r>
              <a:rPr lang="ar-SA" sz="4200" dirty="0">
                <a:solidFill>
                  <a:srgbClr val="FF0000"/>
                </a:solidFill>
                <a:ea typeface="Arial"/>
                <a:cs typeface="Calibri" panose="020F0502020204030204" pitchFamily="34" charset="0"/>
                <a:sym typeface="Arial"/>
              </a:rPr>
              <a:t>لبحث كل</a:t>
            </a:r>
            <a:r>
              <a:rPr lang="ar" sz="4200" dirty="0">
                <a:solidFill>
                  <a:srgbClr val="FF0000"/>
                </a:solidFill>
                <a:ea typeface="Arial"/>
                <a:cs typeface="Calibri" panose="020F0502020204030204" pitchFamily="34" charset="0"/>
                <a:sym typeface="Arial"/>
              </a:rPr>
              <a:t> موضوع. </a:t>
            </a:r>
            <a:r>
              <a:rPr lang="ar-SA" sz="4200" dirty="0">
                <a:solidFill>
                  <a:srgbClr val="FF0000"/>
                </a:solidFill>
                <a:ea typeface="Arial"/>
                <a:cs typeface="Calibri" panose="020F0502020204030204" pitchFamily="34" charset="0"/>
                <a:sym typeface="Arial"/>
              </a:rPr>
              <a:t>سيتم إخبار المشاركين</a:t>
            </a:r>
            <a:r>
              <a:rPr lang="ar" sz="4200" dirty="0">
                <a:solidFill>
                  <a:srgbClr val="FF0000"/>
                </a:solidFill>
                <a:ea typeface="Arial"/>
                <a:cs typeface="Calibri" panose="020F0502020204030204" pitchFamily="34" charset="0"/>
                <a:sym typeface="Arial"/>
              </a:rPr>
              <a:t> بموعد تغيير الموضوعات.</a:t>
            </a:r>
            <a:endParaRPr dirty="0"/>
          </a:p>
          <a:p>
            <a:pPr algn="r" rtl="1">
              <a:spcBef>
                <a:spcPts val="0"/>
              </a:spcBef>
              <a:spcAft>
                <a:spcPts val="0"/>
              </a:spcAft>
            </a:pPr>
            <a:endParaRPr sz="4200" dirty="0">
              <a:solidFill>
                <a:schemeClr val="dk1"/>
              </a:solidFill>
              <a:ea typeface="Arial"/>
              <a:cs typeface="Calibri" panose="020F0502020204030204" pitchFamily="34" charset="0"/>
              <a:sym typeface="Arial"/>
            </a:endParaRPr>
          </a:p>
          <a:p>
            <a:pPr marL="428625" indent="-238125" algn="r" rtl="1">
              <a:spcBef>
                <a:spcPts val="0"/>
              </a:spcBef>
              <a:spcAft>
                <a:spcPts val="0"/>
              </a:spcAft>
              <a:buClr>
                <a:schemeClr val="dk1"/>
              </a:buClr>
              <a:buSzPts val="2000"/>
            </a:pPr>
            <a:endParaRPr sz="3000" b="1" dirty="0">
              <a:solidFill>
                <a:schemeClr val="dk1"/>
              </a:solidFill>
              <a:latin typeface="Calibri"/>
              <a:ea typeface="Calibri"/>
              <a:cs typeface="Calibri"/>
              <a:sym typeface="Calibri"/>
            </a:endParaRPr>
          </a:p>
        </p:txBody>
      </p:sp>
      <p:sp>
        <p:nvSpPr>
          <p:cNvPr id="2" name="مربع نص 1">
            <a:extLst>
              <a:ext uri="{FF2B5EF4-FFF2-40B4-BE49-F238E27FC236}">
                <a16:creationId xmlns:a16="http://schemas.microsoft.com/office/drawing/2014/main" id="{4183E1BE-86AE-A1D5-E757-36BC706123D4}"/>
              </a:ext>
            </a:extLst>
          </p:cNvPr>
          <p:cNvSpPr txBox="1"/>
          <p:nvPr/>
        </p:nvSpPr>
        <p:spPr>
          <a:xfrm rot="20080797">
            <a:off x="14373645" y="4080579"/>
            <a:ext cx="1965516" cy="1015663"/>
          </a:xfrm>
          <a:prstGeom prst="rect">
            <a:avLst/>
          </a:prstGeom>
          <a:solidFill>
            <a:schemeClr val="bg2"/>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SA" sz="6000" b="1" dirty="0"/>
              <a:t>المهمة</a:t>
            </a:r>
            <a:endParaRPr lang="en-US" sz="6000" b="1" dirty="0"/>
          </a:p>
        </p:txBody>
      </p:sp>
    </p:spTree>
    <p:extLst>
      <p:ext uri="{BB962C8B-B14F-4D97-AF65-F5344CB8AC3E}">
        <p14:creationId xmlns:p14="http://schemas.microsoft.com/office/powerpoint/2010/main" val="7410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762" name="Google Shape;762;p23"/>
          <p:cNvPicPr preferRelativeResize="0"/>
          <p:nvPr/>
        </p:nvPicPr>
        <p:blipFill rotWithShape="1">
          <a:blip r:embed="rId3">
            <a:alphaModFix/>
          </a:blip>
          <a:srcRect/>
          <a:stretch/>
        </p:blipFill>
        <p:spPr>
          <a:xfrm>
            <a:off x="16608346" y="67284"/>
            <a:ext cx="1353728" cy="1116875"/>
          </a:xfrm>
          <a:prstGeom prst="rect">
            <a:avLst/>
          </a:prstGeom>
          <a:noFill/>
          <a:ln>
            <a:noFill/>
          </a:ln>
        </p:spPr>
      </p:pic>
      <p:sp>
        <p:nvSpPr>
          <p:cNvPr id="763" name="Google Shape;763;p23"/>
          <p:cNvSpPr/>
          <p:nvPr/>
        </p:nvSpPr>
        <p:spPr>
          <a:xfrm>
            <a:off x="231597" y="129562"/>
            <a:ext cx="16285674" cy="1023340"/>
          </a:xfrm>
          <a:prstGeom prst="rect">
            <a:avLst/>
          </a:prstGeom>
          <a:noFill/>
          <a:ln>
            <a:noFill/>
          </a:ln>
        </p:spPr>
        <p:txBody>
          <a:bodyPr spcFirstLastPara="1" wrap="square" lIns="182850" tIns="91388" rIns="182850" bIns="91388" anchor="t" anchorCtr="0">
            <a:noAutofit/>
          </a:bodyPr>
          <a:lstStyle/>
          <a:p>
            <a:pPr algn="r" rtl="1">
              <a:spcBef>
                <a:spcPts val="0"/>
              </a:spcBef>
              <a:spcAft>
                <a:spcPts val="0"/>
              </a:spcAft>
            </a:pPr>
            <a:r>
              <a:rPr lang="ar-SA" sz="2800" b="1" dirty="0">
                <a:solidFill>
                  <a:schemeClr val="dk1"/>
                </a:solidFill>
                <a:ea typeface="Arial"/>
                <a:cs typeface="Calibri" panose="020F0502020204030204" pitchFamily="34" charset="0"/>
                <a:sym typeface="Arial"/>
              </a:rPr>
              <a:t>نشاط </a:t>
            </a:r>
            <a:r>
              <a:rPr lang="ar" sz="2800" b="1" dirty="0">
                <a:solidFill>
                  <a:schemeClr val="dk1"/>
                </a:solidFill>
                <a:ea typeface="Arial"/>
                <a:cs typeface="Calibri" panose="020F0502020204030204" pitchFamily="34" charset="0"/>
                <a:sym typeface="Arial"/>
              </a:rPr>
              <a:t>العصف الذهني</a:t>
            </a:r>
            <a:r>
              <a:rPr lang="ar-SA" sz="2800" b="1" dirty="0">
                <a:solidFill>
                  <a:schemeClr val="dk1"/>
                </a:solidFill>
                <a:ea typeface="Arial"/>
                <a:cs typeface="Calibri" panose="020F0502020204030204" pitchFamily="34" charset="0"/>
                <a:sym typeface="Arial"/>
              </a:rPr>
              <a:t> ل</a:t>
            </a:r>
            <a:r>
              <a:rPr lang="ar" sz="2800" b="1" dirty="0">
                <a:solidFill>
                  <a:schemeClr val="dk1"/>
                </a:solidFill>
                <a:ea typeface="Arial"/>
                <a:cs typeface="Calibri" panose="020F0502020204030204" pitchFamily="34" charset="0"/>
                <a:sym typeface="Arial"/>
              </a:rPr>
              <a:t>إجراءات التشغيل الموحدة ( SOPs) : </a:t>
            </a:r>
            <a:r>
              <a:rPr lang="ar" sz="2800" dirty="0">
                <a:solidFill>
                  <a:schemeClr val="dk1"/>
                </a:solidFill>
                <a:ea typeface="Arial"/>
                <a:cs typeface="Calibri" panose="020F0502020204030204" pitchFamily="34" charset="0"/>
                <a:sym typeface="Arial"/>
              </a:rPr>
              <a:t>أثناء المراجعة، فكر في ما هو الجيد وما الذي يحتاج إلى تحسين؟</a:t>
            </a:r>
            <a:r>
              <a:rPr lang="ar-SA" sz="2800" dirty="0">
                <a:solidFill>
                  <a:schemeClr val="dk1"/>
                </a:solidFill>
                <a:ea typeface="Arial"/>
                <a:cs typeface="Calibri" panose="020F0502020204030204" pitchFamily="34" charset="0"/>
                <a:sym typeface="Arial"/>
              </a:rPr>
              <a:t>  </a:t>
            </a:r>
            <a:r>
              <a:rPr lang="ar" sz="2800" i="1" dirty="0">
                <a:solidFill>
                  <a:schemeClr val="dk1"/>
                </a:solidFill>
                <a:ea typeface="Arial"/>
                <a:cs typeface="Calibri" panose="020F0502020204030204" pitchFamily="34" charset="0"/>
                <a:sym typeface="Arial"/>
              </a:rPr>
              <a:t>انقر نقرًا مزدوجًا فوق </a:t>
            </a:r>
            <a:r>
              <a:rPr lang="ar-SA" sz="2800" i="1" dirty="0">
                <a:solidFill>
                  <a:schemeClr val="dk1"/>
                </a:solidFill>
                <a:ea typeface="Arial"/>
                <a:cs typeface="Calibri" panose="020F0502020204030204" pitchFamily="34" charset="0"/>
                <a:sym typeface="Arial"/>
              </a:rPr>
              <a:t>ال</a:t>
            </a:r>
            <a:r>
              <a:rPr lang="ar" sz="2800" i="1" dirty="0">
                <a:solidFill>
                  <a:schemeClr val="dk1"/>
                </a:solidFill>
                <a:ea typeface="Arial"/>
                <a:cs typeface="Calibri" panose="020F0502020204030204" pitchFamily="34" charset="0"/>
                <a:sym typeface="Arial"/>
              </a:rPr>
              <a:t>ملاحظة لتحريرها</a:t>
            </a:r>
            <a:r>
              <a:rPr lang="ar-JO" sz="2800" i="1" dirty="0">
                <a:solidFill>
                  <a:schemeClr val="dk1"/>
                </a:solidFill>
                <a:ea typeface="Arial"/>
                <a:cs typeface="Calibri" panose="020F0502020204030204" pitchFamily="34" charset="0"/>
                <a:sym typeface="Arial"/>
              </a:rPr>
              <a:t> </a:t>
            </a:r>
            <a:r>
              <a:rPr lang="ar-JO" sz="3200" b="1" i="1" dirty="0">
                <a:solidFill>
                  <a:srgbClr val="FF0000"/>
                </a:solidFill>
                <a:ea typeface="Arial"/>
                <a:cs typeface="Calibri" panose="020F0502020204030204" pitchFamily="34" charset="0"/>
                <a:sym typeface="Arial"/>
              </a:rPr>
              <a:t>التقييم وتحليل الاستجابة والتخطيط</a:t>
            </a:r>
            <a:endParaRPr lang="ar-JO" sz="3200" b="1" dirty="0">
              <a:solidFill>
                <a:srgbClr val="FF0000"/>
              </a:solidFill>
              <a:ea typeface="Arial"/>
              <a:cs typeface="Calibri" panose="020F0502020204030204" pitchFamily="34" charset="0"/>
              <a:sym typeface="Arial"/>
            </a:endParaRPr>
          </a:p>
          <a:p>
            <a:pPr algn="r" rtl="1">
              <a:spcBef>
                <a:spcPts val="0"/>
              </a:spcBef>
              <a:spcAft>
                <a:spcPts val="0"/>
              </a:spcAft>
            </a:pPr>
            <a:endParaRPr lang="ar-JO" sz="3200" i="1" dirty="0">
              <a:solidFill>
                <a:schemeClr val="accent1"/>
              </a:solidFill>
              <a:latin typeface="Short Stack"/>
              <a:ea typeface="Short Stack"/>
              <a:cs typeface="Short Stack"/>
              <a:sym typeface="Short Stack"/>
            </a:endParaRPr>
          </a:p>
        </p:txBody>
      </p:sp>
      <p:grpSp>
        <p:nvGrpSpPr>
          <p:cNvPr id="2" name="مجموعة 1">
            <a:extLst>
              <a:ext uri="{FF2B5EF4-FFF2-40B4-BE49-F238E27FC236}">
                <a16:creationId xmlns:a16="http://schemas.microsoft.com/office/drawing/2014/main" id="{4A7BFCD6-EA56-0606-7F17-915563A5F67D}"/>
              </a:ext>
            </a:extLst>
          </p:cNvPr>
          <p:cNvGrpSpPr/>
          <p:nvPr/>
        </p:nvGrpSpPr>
        <p:grpSpPr>
          <a:xfrm flipH="1">
            <a:off x="102407" y="1287028"/>
            <a:ext cx="17859667" cy="8777185"/>
            <a:chOff x="102407" y="1287028"/>
            <a:chExt cx="17859667" cy="8777185"/>
          </a:xfrm>
        </p:grpSpPr>
        <p:sp>
          <p:nvSpPr>
            <p:cNvPr id="764" name="Google Shape;764;p23" descr="Post-it" title="Post-it"/>
            <p:cNvSpPr/>
            <p:nvPr/>
          </p:nvSpPr>
          <p:spPr>
            <a:xfrm>
              <a:off x="129157" y="1287028"/>
              <a:ext cx="5230271" cy="868367"/>
            </a:xfrm>
            <a:prstGeom prst="foldedCorner">
              <a:avLst>
                <a:gd name="adj" fmla="val 16667"/>
              </a:avLst>
            </a:prstGeom>
            <a:solidFill>
              <a:srgbClr val="CFE2F3"/>
            </a:solidFill>
            <a:ln w="19050"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algn="ctr" rtl="1">
                <a:spcBef>
                  <a:spcPts val="0"/>
                </a:spcBef>
                <a:spcAft>
                  <a:spcPts val="0"/>
                </a:spcAft>
              </a:pPr>
              <a:r>
                <a:rPr lang="ar" sz="2599" b="1" dirty="0">
                  <a:solidFill>
                    <a:srgbClr val="000000"/>
                  </a:solidFill>
                  <a:ea typeface="Arial"/>
                  <a:cs typeface="Calibri" panose="020F0502020204030204" pitchFamily="34" charset="0"/>
                  <a:sym typeface="Arial"/>
                </a:rPr>
                <a:t>ماذا يعجبك/ما هو جيد</a:t>
              </a:r>
              <a:endParaRPr sz="2599" b="1" dirty="0">
                <a:solidFill>
                  <a:srgbClr val="000000"/>
                </a:solidFill>
                <a:ea typeface="Arial"/>
                <a:cs typeface="Calibri" panose="020F0502020204030204" pitchFamily="34" charset="0"/>
                <a:sym typeface="Arial"/>
              </a:endParaRPr>
            </a:p>
          </p:txBody>
        </p:sp>
        <p:sp>
          <p:nvSpPr>
            <p:cNvPr id="765" name="Google Shape;765;p23" descr="Post-it" title="Post-it"/>
            <p:cNvSpPr/>
            <p:nvPr/>
          </p:nvSpPr>
          <p:spPr>
            <a:xfrm>
              <a:off x="102407" y="2155394"/>
              <a:ext cx="55800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449" dirty="0"/>
                <a:t>المجموعة 1: </a:t>
              </a:r>
              <a:r>
                <a:rPr lang="ar-SA" sz="2449" dirty="0"/>
                <a:t>تنظر في </a:t>
              </a:r>
              <a:r>
                <a:rPr lang="ar" sz="2449" dirty="0"/>
                <a:t> المعلومات </a:t>
              </a:r>
              <a:r>
                <a:rPr lang="ar-SA" sz="2449" dirty="0"/>
                <a:t>القائمة على المعالجة </a:t>
              </a:r>
              <a:r>
                <a:rPr lang="ar" sz="2449" dirty="0"/>
                <a:t>الفنية</a:t>
              </a:r>
              <a:endParaRPr sz="2449" dirty="0"/>
            </a:p>
            <a:p>
              <a:pPr algn="r" rtl="1">
                <a:spcBef>
                  <a:spcPts val="0"/>
                </a:spcBef>
                <a:spcAft>
                  <a:spcPts val="0"/>
                </a:spcAft>
              </a:pPr>
              <a:endParaRPr sz="2900" dirty="0"/>
            </a:p>
          </p:txBody>
        </p:sp>
        <p:sp>
          <p:nvSpPr>
            <p:cNvPr id="766" name="Google Shape;766;p23" descr="Post-it" title="Post-it"/>
            <p:cNvSpPr/>
            <p:nvPr/>
          </p:nvSpPr>
          <p:spPr>
            <a:xfrm>
              <a:off x="158832" y="3707125"/>
              <a:ext cx="54666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449" dirty="0"/>
                <a:t>المجموعة 1: </a:t>
              </a:r>
              <a:r>
                <a:rPr lang="ar-SA" sz="2449" dirty="0"/>
                <a:t>تقوم ب</a:t>
              </a:r>
              <a:r>
                <a:rPr lang="ar" sz="2449" dirty="0"/>
                <a:t>إجراء تقييم قائم على السياق والاحتياجات.</a:t>
              </a:r>
              <a:endParaRPr sz="2449" dirty="0">
                <a:solidFill>
                  <a:srgbClr val="000000"/>
                </a:solidFill>
                <a:ea typeface="Arial"/>
                <a:cs typeface="Calibri" panose="020F0502020204030204" pitchFamily="34" charset="0"/>
                <a:sym typeface="Arial"/>
              </a:endParaRPr>
            </a:p>
          </p:txBody>
        </p:sp>
        <p:sp>
          <p:nvSpPr>
            <p:cNvPr id="767" name="Google Shape;767;p23" descr="Post-it" title="Post-it"/>
            <p:cNvSpPr/>
            <p:nvPr/>
          </p:nvSpPr>
          <p:spPr>
            <a:xfrm>
              <a:off x="158957" y="6866332"/>
              <a:ext cx="54666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599" dirty="0"/>
                <a:t>المجموعة 1: مصممة خصيصًا لتلبية الاحتياجات الفردية</a:t>
              </a:r>
              <a:endParaRPr sz="2599" dirty="0">
                <a:solidFill>
                  <a:srgbClr val="000000"/>
                </a:solidFill>
                <a:ea typeface="Arial"/>
                <a:cs typeface="Calibri" panose="020F0502020204030204" pitchFamily="34" charset="0"/>
                <a:sym typeface="Arial"/>
              </a:endParaRPr>
            </a:p>
          </p:txBody>
        </p:sp>
        <p:sp>
          <p:nvSpPr>
            <p:cNvPr id="768" name="Google Shape;768;p23" descr="Post-it" title="Post-it"/>
            <p:cNvSpPr/>
            <p:nvPr/>
          </p:nvSpPr>
          <p:spPr>
            <a:xfrm>
              <a:off x="158946" y="5258857"/>
              <a:ext cx="54666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599" dirty="0"/>
                <a:t>المجموعة 1: </a:t>
              </a:r>
              <a:r>
                <a:rPr lang="ar-SA" sz="2599" dirty="0"/>
                <a:t>تنظر في تقديم </a:t>
              </a:r>
              <a:r>
                <a:rPr lang="ar-JO" sz="2599" dirty="0"/>
                <a:t>المساعدات النقدية والقسائم </a:t>
              </a:r>
              <a:r>
                <a:rPr lang="ar-SA" sz="2599" dirty="0"/>
                <a:t>القائم على تحليل سلة الحد الأدنى من الإنفاق </a:t>
              </a:r>
              <a:r>
                <a:rPr lang="ar" sz="2599" dirty="0"/>
                <a:t>MEB لكل أسرة</a:t>
              </a:r>
              <a:endParaRPr sz="2599" dirty="0">
                <a:solidFill>
                  <a:srgbClr val="000000"/>
                </a:solidFill>
                <a:ea typeface="Arial"/>
                <a:cs typeface="Calibri" panose="020F0502020204030204" pitchFamily="34" charset="0"/>
                <a:sym typeface="Arial"/>
              </a:endParaRPr>
            </a:p>
          </p:txBody>
        </p:sp>
        <p:sp>
          <p:nvSpPr>
            <p:cNvPr id="769" name="Google Shape;769;p23" descr="Post-it" title="Post-it"/>
            <p:cNvSpPr/>
            <p:nvPr/>
          </p:nvSpPr>
          <p:spPr>
            <a:xfrm>
              <a:off x="158877" y="8473808"/>
              <a:ext cx="54666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599" dirty="0"/>
                <a:t>المجموعة 1: المشاركة المجتمعية</a:t>
              </a:r>
              <a:endParaRPr sz="2599" dirty="0">
                <a:solidFill>
                  <a:srgbClr val="000000"/>
                </a:solidFill>
                <a:ea typeface="Arial"/>
                <a:cs typeface="Calibri" panose="020F0502020204030204" pitchFamily="34" charset="0"/>
                <a:sym typeface="Arial"/>
              </a:endParaRPr>
            </a:p>
          </p:txBody>
        </p:sp>
        <p:sp>
          <p:nvSpPr>
            <p:cNvPr id="770" name="Google Shape;770;p23" descr="Post-it" title="Post-it"/>
            <p:cNvSpPr/>
            <p:nvPr/>
          </p:nvSpPr>
          <p:spPr>
            <a:xfrm>
              <a:off x="6528850" y="1323170"/>
              <a:ext cx="5230271" cy="868367"/>
            </a:xfrm>
            <a:prstGeom prst="foldedCorner">
              <a:avLst>
                <a:gd name="adj" fmla="val 16667"/>
              </a:avLst>
            </a:prstGeom>
            <a:solidFill>
              <a:srgbClr val="F9CEC9"/>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rtl="1">
                <a:spcBef>
                  <a:spcPts val="0"/>
                </a:spcBef>
                <a:spcAft>
                  <a:spcPts val="0"/>
                </a:spcAft>
              </a:pPr>
              <a:r>
                <a:rPr lang="ar" sz="2599" b="1" dirty="0">
                  <a:solidFill>
                    <a:srgbClr val="000000"/>
                  </a:solidFill>
                  <a:ea typeface="Arial"/>
                  <a:cs typeface="Calibri" panose="020F0502020204030204" pitchFamily="34" charset="0"/>
                  <a:sym typeface="Arial"/>
                </a:rPr>
                <a:t>هل هناك أي فجوات أو معلومات غير صحيحة</a:t>
              </a:r>
              <a:endParaRPr sz="2599" b="1" dirty="0">
                <a:solidFill>
                  <a:srgbClr val="000000"/>
                </a:solidFill>
                <a:ea typeface="Arial"/>
                <a:cs typeface="Calibri" panose="020F0502020204030204" pitchFamily="34" charset="0"/>
                <a:sym typeface="Arial"/>
              </a:endParaRPr>
            </a:p>
          </p:txBody>
        </p:sp>
        <p:sp>
          <p:nvSpPr>
            <p:cNvPr id="771" name="Google Shape;771;p23" descr="Post-it" title="Post-it"/>
            <p:cNvSpPr/>
            <p:nvPr/>
          </p:nvSpPr>
          <p:spPr>
            <a:xfrm>
              <a:off x="6086438" y="2297107"/>
              <a:ext cx="5787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buClr>
                  <a:schemeClr val="dk1"/>
                </a:buClr>
              </a:pPr>
              <a:r>
                <a:rPr lang="ar" sz="2599" dirty="0">
                  <a:solidFill>
                    <a:schemeClr val="dk1"/>
                  </a:solidFill>
                </a:rPr>
                <a:t>المجموعة 2: </a:t>
              </a:r>
              <a:r>
                <a:rPr lang="ar-JO" sz="2599" dirty="0">
                  <a:solidFill>
                    <a:schemeClr val="dk1"/>
                  </a:solidFill>
                </a:rPr>
                <a:t>غياب تقييم الاحتياجات يترك فجوة للتدخل في الوقت المناسب</a:t>
              </a:r>
              <a:endParaRPr sz="2599" dirty="0">
                <a:solidFill>
                  <a:schemeClr val="dk1"/>
                </a:solidFill>
              </a:endParaRPr>
            </a:p>
          </p:txBody>
        </p:sp>
        <p:sp>
          <p:nvSpPr>
            <p:cNvPr id="772" name="Google Shape;772;p23" descr="Post-it" title="Post-it"/>
            <p:cNvSpPr/>
            <p:nvPr/>
          </p:nvSpPr>
          <p:spPr>
            <a:xfrm>
              <a:off x="6099713" y="3904582"/>
              <a:ext cx="593685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300" dirty="0"/>
                <a:t>المجموعة 2: تطوير قاعدة بيانات مركزية للأسر </a:t>
              </a:r>
              <a:r>
                <a:rPr lang="ar-SA" sz="2300" dirty="0"/>
                <a:t>المستضعفة</a:t>
              </a:r>
              <a:r>
                <a:rPr lang="ar" sz="2300" dirty="0"/>
                <a:t> في المجتمعات</a:t>
              </a:r>
              <a:endParaRPr sz="2300" dirty="0">
                <a:solidFill>
                  <a:srgbClr val="000000"/>
                </a:solidFill>
                <a:ea typeface="Arial"/>
                <a:cs typeface="Calibri" panose="020F0502020204030204" pitchFamily="34" charset="0"/>
                <a:sym typeface="Arial"/>
              </a:endParaRPr>
            </a:p>
          </p:txBody>
        </p:sp>
        <p:sp>
          <p:nvSpPr>
            <p:cNvPr id="773" name="Google Shape;773;p23" descr="Post-it" title="Post-it"/>
            <p:cNvSpPr/>
            <p:nvPr/>
          </p:nvSpPr>
          <p:spPr>
            <a:xfrm>
              <a:off x="12731803" y="1287028"/>
              <a:ext cx="5230271" cy="868367"/>
            </a:xfrm>
            <a:prstGeom prst="foldedCorner">
              <a:avLst>
                <a:gd name="adj" fmla="val 16667"/>
              </a:avLst>
            </a:prstGeom>
            <a:solidFill>
              <a:srgbClr val="5AE4E4"/>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rtl="1">
                <a:spcBef>
                  <a:spcPts val="0"/>
                </a:spcBef>
                <a:spcAft>
                  <a:spcPts val="0"/>
                </a:spcAft>
              </a:pPr>
              <a:r>
                <a:rPr lang="ar-JO" sz="2599" b="1" dirty="0">
                  <a:solidFill>
                    <a:srgbClr val="000000"/>
                  </a:solidFill>
                  <a:ea typeface="Arial"/>
                  <a:cs typeface="Calibri" panose="020F0502020204030204" pitchFamily="34" charset="0"/>
                  <a:sym typeface="Arial"/>
                </a:rPr>
                <a:t>ما هي التوصيات التي تقدمها لتحسين الإجراءات؟</a:t>
              </a:r>
              <a:endParaRPr sz="2599" b="1" dirty="0">
                <a:solidFill>
                  <a:srgbClr val="000000"/>
                </a:solidFill>
                <a:ea typeface="Arial"/>
                <a:cs typeface="Calibri" panose="020F0502020204030204" pitchFamily="34" charset="0"/>
                <a:sym typeface="Arial"/>
              </a:endParaRPr>
            </a:p>
          </p:txBody>
        </p:sp>
        <p:sp>
          <p:nvSpPr>
            <p:cNvPr id="774" name="Google Shape;774;p23" descr="Post-it" title="Post-it"/>
            <p:cNvSpPr/>
            <p:nvPr/>
          </p:nvSpPr>
          <p:spPr>
            <a:xfrm>
              <a:off x="12731823" y="2274494"/>
              <a:ext cx="5000850" cy="1560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750" dirty="0"/>
                <a:t>المجموعة 2: وجود متطوعين في جميع </a:t>
              </a:r>
              <a:r>
                <a:rPr lang="ar-JO" sz="2750" dirty="0"/>
                <a:t>المناطق القبلية</a:t>
              </a:r>
              <a:endParaRPr sz="2750" dirty="0">
                <a:solidFill>
                  <a:srgbClr val="000000"/>
                </a:solidFill>
                <a:ea typeface="Arial"/>
                <a:cs typeface="Calibri" panose="020F0502020204030204" pitchFamily="34" charset="0"/>
                <a:sym typeface="Arial"/>
              </a:endParaRPr>
            </a:p>
          </p:txBody>
        </p:sp>
        <p:sp>
          <p:nvSpPr>
            <p:cNvPr id="775" name="Google Shape;775;p23" descr="Post-it" title="Post-it"/>
            <p:cNvSpPr/>
            <p:nvPr/>
          </p:nvSpPr>
          <p:spPr>
            <a:xfrm>
              <a:off x="12731813" y="4066694"/>
              <a:ext cx="5159250" cy="20763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buClr>
                  <a:schemeClr val="dk1"/>
                </a:buClr>
              </a:pPr>
              <a:r>
                <a:rPr lang="ar" sz="2750" dirty="0">
                  <a:solidFill>
                    <a:schemeClr val="dk1"/>
                  </a:solidFill>
                </a:rPr>
                <a:t>المجموعة 2: تطوير قاعدة بيانات مركزية </a:t>
              </a:r>
              <a:r>
                <a:rPr lang="ar-JO" sz="2750" dirty="0">
                  <a:solidFill>
                    <a:schemeClr val="dk1"/>
                  </a:solidFill>
                </a:rPr>
                <a:t>للأسر المستضعفة في المجتمعات</a:t>
              </a:r>
              <a:endParaRPr sz="2750" dirty="0">
                <a:solidFill>
                  <a:schemeClr val="dk1"/>
                </a:solidFill>
              </a:endParaRPr>
            </a:p>
          </p:txBody>
        </p:sp>
        <p:sp>
          <p:nvSpPr>
            <p:cNvPr id="776" name="Google Shape;776;p23"/>
            <p:cNvSpPr/>
            <p:nvPr/>
          </p:nvSpPr>
          <p:spPr>
            <a:xfrm>
              <a:off x="14065830" y="908208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777" name="Google Shape;777;p23"/>
            <p:cNvSpPr/>
            <p:nvPr/>
          </p:nvSpPr>
          <p:spPr>
            <a:xfrm>
              <a:off x="15373688" y="9082061"/>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778" name="Google Shape;778;p23"/>
            <p:cNvSpPr/>
            <p:nvPr/>
          </p:nvSpPr>
          <p:spPr>
            <a:xfrm>
              <a:off x="17121434" y="9398636"/>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779" name="Google Shape;779;p23" descr="Post-it" title="Post-it"/>
            <p:cNvSpPr/>
            <p:nvPr/>
          </p:nvSpPr>
          <p:spPr>
            <a:xfrm>
              <a:off x="6069320" y="5579894"/>
              <a:ext cx="59706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80" name="Google Shape;780;p23"/>
            <p:cNvSpPr/>
            <p:nvPr/>
          </p:nvSpPr>
          <p:spPr>
            <a:xfrm>
              <a:off x="16856336" y="5126270"/>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dirty="0">
                <a:solidFill>
                  <a:schemeClr val="lt1"/>
                </a:solidFill>
                <a:latin typeface="Calibri"/>
                <a:ea typeface="Calibri"/>
                <a:cs typeface="Calibri"/>
                <a:sym typeface="Calibri"/>
              </a:endParaRPr>
            </a:p>
          </p:txBody>
        </p:sp>
        <p:sp>
          <p:nvSpPr>
            <p:cNvPr id="781" name="Google Shape;781;p23"/>
            <p:cNvSpPr/>
            <p:nvPr/>
          </p:nvSpPr>
          <p:spPr>
            <a:xfrm>
              <a:off x="15644363" y="9398636"/>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782" name="Google Shape;782;p23"/>
            <p:cNvSpPr/>
            <p:nvPr/>
          </p:nvSpPr>
          <p:spPr>
            <a:xfrm>
              <a:off x="16818696" y="9152449"/>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783" name="Google Shape;783;p23"/>
            <p:cNvSpPr/>
            <p:nvPr/>
          </p:nvSpPr>
          <p:spPr>
            <a:xfrm>
              <a:off x="11047671" y="467776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784" name="Google Shape;784;p23"/>
            <p:cNvSpPr/>
            <p:nvPr/>
          </p:nvSpPr>
          <p:spPr>
            <a:xfrm>
              <a:off x="4160759" y="6013924"/>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785" name="Google Shape;785;p23"/>
            <p:cNvSpPr/>
            <p:nvPr/>
          </p:nvSpPr>
          <p:spPr>
            <a:xfrm>
              <a:off x="4207275" y="4460693"/>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786" name="Google Shape;786;p23"/>
            <p:cNvSpPr/>
            <p:nvPr/>
          </p:nvSpPr>
          <p:spPr>
            <a:xfrm>
              <a:off x="3833684" y="285663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787" name="Google Shape;787;p23" descr="Post-it" title="Post-it"/>
            <p:cNvSpPr/>
            <p:nvPr/>
          </p:nvSpPr>
          <p:spPr>
            <a:xfrm>
              <a:off x="12846536" y="6399889"/>
              <a:ext cx="5000850" cy="1560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endParaRPr sz="2750" dirty="0">
                <a:solidFill>
                  <a:srgbClr val="000000"/>
                </a:solidFill>
                <a:ea typeface="Arial"/>
                <a:cs typeface="Calibri" panose="020F0502020204030204" pitchFamily="34" charset="0"/>
                <a:sym typeface="Arial"/>
              </a:endParaRPr>
            </a:p>
          </p:txBody>
        </p:sp>
      </p:grpSp>
    </p:spTree>
    <p:extLst>
      <p:ext uri="{BB962C8B-B14F-4D97-AF65-F5344CB8AC3E}">
        <p14:creationId xmlns:p14="http://schemas.microsoft.com/office/powerpoint/2010/main" val="190740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Google Shape;792;p24"/>
          <p:cNvPicPr preferRelativeResize="0"/>
          <p:nvPr/>
        </p:nvPicPr>
        <p:blipFill rotWithShape="1">
          <a:blip r:embed="rId3">
            <a:alphaModFix/>
          </a:blip>
          <a:srcRect/>
          <a:stretch/>
        </p:blipFill>
        <p:spPr>
          <a:xfrm>
            <a:off x="16703614" y="49848"/>
            <a:ext cx="1353728" cy="1116875"/>
          </a:xfrm>
          <a:prstGeom prst="rect">
            <a:avLst/>
          </a:prstGeom>
          <a:noFill/>
          <a:ln>
            <a:noFill/>
          </a:ln>
        </p:spPr>
      </p:pic>
      <p:sp>
        <p:nvSpPr>
          <p:cNvPr id="793" name="Google Shape;793;p24"/>
          <p:cNvSpPr/>
          <p:nvPr/>
        </p:nvSpPr>
        <p:spPr>
          <a:xfrm>
            <a:off x="1438191" y="26643"/>
            <a:ext cx="14769000" cy="1149184"/>
          </a:xfrm>
          <a:prstGeom prst="rect">
            <a:avLst/>
          </a:prstGeom>
          <a:noFill/>
          <a:ln>
            <a:noFill/>
          </a:ln>
        </p:spPr>
        <p:txBody>
          <a:bodyPr spcFirstLastPara="1" wrap="square" lIns="182850" tIns="91388" rIns="182850" bIns="91388" anchor="t" anchorCtr="0">
            <a:noAutofit/>
          </a:bodyPr>
          <a:lstStyle/>
          <a:p>
            <a:pPr algn="r" rtl="1">
              <a:spcBef>
                <a:spcPts val="0"/>
              </a:spcBef>
              <a:spcAft>
                <a:spcPts val="0"/>
              </a:spcAft>
            </a:pPr>
            <a:r>
              <a:rPr lang="ar-JO" sz="3000" b="1" dirty="0">
                <a:solidFill>
                  <a:schemeClr val="dk1"/>
                </a:solidFill>
                <a:ea typeface="Arial"/>
                <a:cs typeface="Calibri" panose="020F0502020204030204" pitchFamily="34" charset="0"/>
                <a:sym typeface="Arial"/>
              </a:rPr>
              <a:t>نشاط العصف الذهني لإجراءات التشغيل الموحدة ( </a:t>
            </a:r>
            <a:r>
              <a:rPr lang="en-GB" sz="3000" b="1" dirty="0">
                <a:solidFill>
                  <a:schemeClr val="dk1"/>
                </a:solidFill>
                <a:ea typeface="Arial"/>
                <a:cs typeface="Calibri" panose="020F0502020204030204" pitchFamily="34" charset="0"/>
                <a:sym typeface="Arial"/>
              </a:rPr>
              <a:t>SOPs</a:t>
            </a:r>
            <a:r>
              <a:rPr lang="ar-SA" sz="3000" b="1" dirty="0">
                <a:solidFill>
                  <a:schemeClr val="dk1"/>
                </a:solidFill>
                <a:ea typeface="Arial"/>
                <a:cs typeface="Calibri" panose="020F0502020204030204" pitchFamily="34" charset="0"/>
                <a:sym typeface="Arial"/>
              </a:rPr>
              <a:t>): </a:t>
            </a:r>
            <a:r>
              <a:rPr lang="ar" sz="3000" dirty="0">
                <a:solidFill>
                  <a:schemeClr val="dk1"/>
                </a:solidFill>
                <a:ea typeface="Arial"/>
                <a:cs typeface="Calibri" panose="020F0502020204030204" pitchFamily="34" charset="0"/>
                <a:sym typeface="Arial"/>
              </a:rPr>
              <a:t>أثناء المراجعة، فكر في ما هو الجيد وما الذي يحتاج إلى تحسين؟ </a:t>
            </a:r>
            <a:r>
              <a:rPr lang="ar" sz="3200" i="1" dirty="0">
                <a:solidFill>
                  <a:schemeClr val="dk1"/>
                </a:solidFill>
                <a:ea typeface="Arial"/>
                <a:cs typeface="Calibri" panose="020F0502020204030204" pitchFamily="34" charset="0"/>
                <a:sym typeface="Arial"/>
              </a:rPr>
              <a:t>انقر نقرًا مزدوجًا فوق إحدى الملصقات لتحرير </a:t>
            </a:r>
            <a:r>
              <a:rPr lang="ar" sz="3600" b="1" i="1" dirty="0">
                <a:solidFill>
                  <a:srgbClr val="FF0000"/>
                </a:solidFill>
                <a:ea typeface="Arial"/>
                <a:cs typeface="Calibri" panose="020F0502020204030204" pitchFamily="34" charset="0"/>
                <a:sym typeface="Arial"/>
              </a:rPr>
              <a:t>الإعداد والتنفيذ</a:t>
            </a:r>
            <a:endParaRPr sz="3600" b="1" dirty="0">
              <a:solidFill>
                <a:srgbClr val="FF0000"/>
              </a:solidFill>
              <a:ea typeface="Arial"/>
              <a:cs typeface="Calibri" panose="020F0502020204030204" pitchFamily="34" charset="0"/>
              <a:sym typeface="Arial"/>
            </a:endParaRPr>
          </a:p>
          <a:p>
            <a:pPr>
              <a:spcBef>
                <a:spcPts val="0"/>
              </a:spcBef>
              <a:spcAft>
                <a:spcPts val="0"/>
              </a:spcAft>
            </a:pPr>
            <a:endParaRPr sz="3200" i="1" dirty="0">
              <a:solidFill>
                <a:schemeClr val="accent1"/>
              </a:solidFill>
              <a:latin typeface="Short Stack"/>
              <a:ea typeface="Short Stack"/>
              <a:cs typeface="Short Stack"/>
              <a:sym typeface="Short Stack"/>
            </a:endParaRPr>
          </a:p>
        </p:txBody>
      </p:sp>
      <p:grpSp>
        <p:nvGrpSpPr>
          <p:cNvPr id="2" name="مجموعة 1">
            <a:extLst>
              <a:ext uri="{FF2B5EF4-FFF2-40B4-BE49-F238E27FC236}">
                <a16:creationId xmlns:a16="http://schemas.microsoft.com/office/drawing/2014/main" id="{3E392D13-B42B-C80E-4E5D-ABB2F8A16700}"/>
              </a:ext>
            </a:extLst>
          </p:cNvPr>
          <p:cNvGrpSpPr/>
          <p:nvPr/>
        </p:nvGrpSpPr>
        <p:grpSpPr>
          <a:xfrm flipH="1">
            <a:off x="129157" y="1287028"/>
            <a:ext cx="17985127" cy="8831191"/>
            <a:chOff x="129157" y="1287028"/>
            <a:chExt cx="17985127" cy="8831191"/>
          </a:xfrm>
        </p:grpSpPr>
        <p:sp>
          <p:nvSpPr>
            <p:cNvPr id="794" name="Google Shape;794;p24" descr="Post-it" title="Post-it"/>
            <p:cNvSpPr/>
            <p:nvPr/>
          </p:nvSpPr>
          <p:spPr>
            <a:xfrm>
              <a:off x="129157" y="1287028"/>
              <a:ext cx="5230271" cy="868367"/>
            </a:xfrm>
            <a:prstGeom prst="foldedCorner">
              <a:avLst>
                <a:gd name="adj" fmla="val 16667"/>
              </a:avLst>
            </a:prstGeom>
            <a:solidFill>
              <a:srgbClr val="CFE2F3"/>
            </a:solidFill>
            <a:ln w="19050"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algn="ctr" rtl="1">
                <a:spcBef>
                  <a:spcPts val="0"/>
                </a:spcBef>
                <a:spcAft>
                  <a:spcPts val="0"/>
                </a:spcAft>
              </a:pPr>
              <a:r>
                <a:rPr lang="ar" sz="2599" b="1" dirty="0">
                  <a:solidFill>
                    <a:srgbClr val="000000"/>
                  </a:solidFill>
                  <a:ea typeface="Arial"/>
                  <a:cs typeface="Calibri" panose="020F0502020204030204" pitchFamily="34" charset="0"/>
                  <a:sym typeface="Arial"/>
                </a:rPr>
                <a:t>ماذا يعجبك/ما هو جيد</a:t>
              </a:r>
              <a:endParaRPr sz="2599" b="1" dirty="0">
                <a:solidFill>
                  <a:srgbClr val="000000"/>
                </a:solidFill>
                <a:ea typeface="Arial"/>
                <a:cs typeface="Calibri" panose="020F0502020204030204" pitchFamily="34" charset="0"/>
                <a:sym typeface="Arial"/>
              </a:endParaRPr>
            </a:p>
          </p:txBody>
        </p:sp>
        <p:sp>
          <p:nvSpPr>
            <p:cNvPr id="795" name="Google Shape;795;p24" descr="Post-it" title="Post-it"/>
            <p:cNvSpPr/>
            <p:nvPr/>
          </p:nvSpPr>
          <p:spPr>
            <a:xfrm>
              <a:off x="129212" y="2274494"/>
              <a:ext cx="562095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599" dirty="0"/>
                <a:t>المجموعة 1: تشمل جميع أصحاب المصلحة</a:t>
              </a:r>
              <a:endParaRPr sz="2599" dirty="0">
                <a:solidFill>
                  <a:srgbClr val="000000"/>
                </a:solidFill>
                <a:ea typeface="Arial"/>
                <a:cs typeface="Calibri" panose="020F0502020204030204" pitchFamily="34" charset="0"/>
                <a:sym typeface="Arial"/>
              </a:endParaRPr>
            </a:p>
          </p:txBody>
        </p:sp>
        <p:sp>
          <p:nvSpPr>
            <p:cNvPr id="796" name="Google Shape;796;p24" descr="Post-it" title="Post-it"/>
            <p:cNvSpPr/>
            <p:nvPr/>
          </p:nvSpPr>
          <p:spPr>
            <a:xfrm>
              <a:off x="129167" y="7062155"/>
              <a:ext cx="55071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599" dirty="0"/>
                <a:t>المجموعة 1: المعل</a:t>
              </a:r>
              <a:r>
                <a:rPr lang="ar-LB" sz="2599" dirty="0"/>
                <a:t>و</a:t>
              </a:r>
              <a:r>
                <a:rPr lang="ar" sz="2599" dirty="0"/>
                <a:t>مات والمعايير موثقة جيدًا</a:t>
              </a:r>
              <a:endParaRPr sz="2599" dirty="0">
                <a:solidFill>
                  <a:srgbClr val="000000"/>
                </a:solidFill>
                <a:ea typeface="Arial"/>
                <a:cs typeface="Calibri" panose="020F0502020204030204" pitchFamily="34" charset="0"/>
                <a:sym typeface="Arial"/>
              </a:endParaRPr>
            </a:p>
          </p:txBody>
        </p:sp>
        <p:sp>
          <p:nvSpPr>
            <p:cNvPr id="797" name="Google Shape;797;p24" descr="Post-it" title="Post-it"/>
            <p:cNvSpPr/>
            <p:nvPr/>
          </p:nvSpPr>
          <p:spPr>
            <a:xfrm>
              <a:off x="186099" y="3870385"/>
              <a:ext cx="55071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599" dirty="0"/>
                <a:t>المجموعة 1: الموافقة على المستندات</a:t>
              </a:r>
              <a:endParaRPr sz="2599" dirty="0">
                <a:solidFill>
                  <a:srgbClr val="000000"/>
                </a:solidFill>
                <a:ea typeface="Arial"/>
                <a:cs typeface="Calibri" panose="020F0502020204030204" pitchFamily="34" charset="0"/>
                <a:sym typeface="Arial"/>
              </a:endParaRPr>
            </a:p>
          </p:txBody>
        </p:sp>
        <p:sp>
          <p:nvSpPr>
            <p:cNvPr id="798" name="Google Shape;798;p24" descr="Post-it" title="Post-it"/>
            <p:cNvSpPr/>
            <p:nvPr/>
          </p:nvSpPr>
          <p:spPr>
            <a:xfrm>
              <a:off x="129203" y="8584619"/>
              <a:ext cx="55071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599" dirty="0"/>
                <a:t>المجموعة 1: جميع أصحاب المصلحة</a:t>
              </a:r>
              <a:r>
                <a:rPr lang="ar-SA" sz="2599" dirty="0"/>
                <a:t> محددين</a:t>
              </a:r>
              <a:endParaRPr sz="2599" dirty="0">
                <a:solidFill>
                  <a:srgbClr val="000000"/>
                </a:solidFill>
                <a:ea typeface="Arial"/>
                <a:cs typeface="Calibri" panose="020F0502020204030204" pitchFamily="34" charset="0"/>
                <a:sym typeface="Arial"/>
              </a:endParaRPr>
            </a:p>
          </p:txBody>
        </p:sp>
        <p:sp>
          <p:nvSpPr>
            <p:cNvPr id="799" name="Google Shape;799;p24" descr="Post-it" title="Post-it"/>
            <p:cNvSpPr/>
            <p:nvPr/>
          </p:nvSpPr>
          <p:spPr>
            <a:xfrm>
              <a:off x="186099" y="5466274"/>
              <a:ext cx="55071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599" dirty="0"/>
                <a:t>المجموعة 1: المجتمع م</a:t>
              </a:r>
              <a:r>
                <a:rPr lang="ar-SA" sz="2599" dirty="0"/>
                <a:t>شترك</a:t>
              </a:r>
              <a:r>
                <a:rPr lang="ar" sz="2599" dirty="0"/>
                <a:t> بشكل مستمر</a:t>
              </a:r>
              <a:endParaRPr sz="2599" dirty="0">
                <a:solidFill>
                  <a:srgbClr val="000000"/>
                </a:solidFill>
                <a:ea typeface="Arial"/>
                <a:cs typeface="Calibri" panose="020F0502020204030204" pitchFamily="34" charset="0"/>
                <a:sym typeface="Arial"/>
              </a:endParaRPr>
            </a:p>
          </p:txBody>
        </p:sp>
        <p:sp>
          <p:nvSpPr>
            <p:cNvPr id="800" name="Google Shape;800;p24" descr="Post-it" title="Post-it"/>
            <p:cNvSpPr/>
            <p:nvPr/>
          </p:nvSpPr>
          <p:spPr>
            <a:xfrm>
              <a:off x="6528865" y="1287028"/>
              <a:ext cx="5230271" cy="868367"/>
            </a:xfrm>
            <a:prstGeom prst="foldedCorner">
              <a:avLst>
                <a:gd name="adj" fmla="val 16667"/>
              </a:avLst>
            </a:prstGeom>
            <a:solidFill>
              <a:srgbClr val="F9CEC9"/>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rtl="1">
                <a:spcBef>
                  <a:spcPts val="0"/>
                </a:spcBef>
                <a:spcAft>
                  <a:spcPts val="0"/>
                </a:spcAft>
              </a:pPr>
              <a:r>
                <a:rPr lang="ar" sz="2599" b="1" dirty="0">
                  <a:solidFill>
                    <a:srgbClr val="000000"/>
                  </a:solidFill>
                  <a:ea typeface="Arial"/>
                  <a:cs typeface="Calibri" panose="020F0502020204030204" pitchFamily="34" charset="0"/>
                  <a:sym typeface="Arial"/>
                </a:rPr>
                <a:t>هل هناك أي فجوات أو معلومات غير صحيحة</a:t>
              </a:r>
              <a:endParaRPr sz="2599" b="1" dirty="0">
                <a:solidFill>
                  <a:srgbClr val="000000"/>
                </a:solidFill>
                <a:ea typeface="Arial"/>
                <a:cs typeface="Calibri" panose="020F0502020204030204" pitchFamily="34" charset="0"/>
                <a:sym typeface="Arial"/>
              </a:endParaRPr>
            </a:p>
          </p:txBody>
        </p:sp>
        <p:sp>
          <p:nvSpPr>
            <p:cNvPr id="801" name="Google Shape;801;p24" descr="Post-it" title="Post-it"/>
            <p:cNvSpPr/>
            <p:nvPr/>
          </p:nvSpPr>
          <p:spPr>
            <a:xfrm>
              <a:off x="6808896" y="2274494"/>
              <a:ext cx="47079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750" dirty="0"/>
                <a:t>المجموعة 2: </a:t>
              </a:r>
              <a:r>
                <a:rPr lang="ar-SA" sz="2750" dirty="0"/>
                <a:t>لا يتوفر </a:t>
              </a:r>
              <a:r>
                <a:rPr lang="ar" sz="2750" dirty="0"/>
                <a:t>التحقق قبل التسجيل</a:t>
              </a:r>
              <a:endParaRPr sz="2750" dirty="0">
                <a:solidFill>
                  <a:srgbClr val="000000"/>
                </a:solidFill>
                <a:ea typeface="Arial"/>
                <a:cs typeface="Calibri" panose="020F0502020204030204" pitchFamily="34" charset="0"/>
                <a:sym typeface="Arial"/>
              </a:endParaRPr>
            </a:p>
          </p:txBody>
        </p:sp>
        <p:sp>
          <p:nvSpPr>
            <p:cNvPr id="802" name="Google Shape;802;p24" descr="Post-it" title="Post-it"/>
            <p:cNvSpPr/>
            <p:nvPr/>
          </p:nvSpPr>
          <p:spPr>
            <a:xfrm>
              <a:off x="6593642" y="3927200"/>
              <a:ext cx="487305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750" dirty="0"/>
                <a:t>المجموعة 2:</a:t>
              </a:r>
              <a:r>
                <a:rPr lang="ar-SA" sz="2750" dirty="0"/>
                <a:t> يتعذر وجود</a:t>
              </a:r>
              <a:r>
                <a:rPr lang="ar" sz="2750" dirty="0"/>
                <a:t> معايير الاختيار القياسية</a:t>
              </a:r>
              <a:endParaRPr sz="2750" dirty="0">
                <a:solidFill>
                  <a:srgbClr val="000000"/>
                </a:solidFill>
                <a:ea typeface="Arial"/>
                <a:cs typeface="Calibri" panose="020F0502020204030204" pitchFamily="34" charset="0"/>
                <a:sym typeface="Arial"/>
              </a:endParaRPr>
            </a:p>
          </p:txBody>
        </p:sp>
        <p:sp>
          <p:nvSpPr>
            <p:cNvPr id="803" name="Google Shape;803;p24" descr="Post-it" title="Post-it"/>
            <p:cNvSpPr/>
            <p:nvPr/>
          </p:nvSpPr>
          <p:spPr>
            <a:xfrm>
              <a:off x="6455505" y="5683288"/>
              <a:ext cx="487305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750" dirty="0"/>
                <a:t>المجموعة 1: لم يتم ذكر المنهجية</a:t>
              </a:r>
              <a:endParaRPr sz="2750" dirty="0">
                <a:solidFill>
                  <a:srgbClr val="000000"/>
                </a:solidFill>
                <a:ea typeface="Arial"/>
                <a:cs typeface="Calibri" panose="020F0502020204030204" pitchFamily="34" charset="0"/>
                <a:sym typeface="Arial"/>
              </a:endParaRPr>
            </a:p>
          </p:txBody>
        </p:sp>
        <p:sp>
          <p:nvSpPr>
            <p:cNvPr id="804" name="Google Shape;804;p24" descr="Post-it" title="Post-it"/>
            <p:cNvSpPr/>
            <p:nvPr/>
          </p:nvSpPr>
          <p:spPr>
            <a:xfrm>
              <a:off x="12731803" y="1287028"/>
              <a:ext cx="5230271" cy="868367"/>
            </a:xfrm>
            <a:prstGeom prst="foldedCorner">
              <a:avLst>
                <a:gd name="adj" fmla="val 16667"/>
              </a:avLst>
            </a:prstGeom>
            <a:solidFill>
              <a:srgbClr val="5AE4E4"/>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rtl="1">
                <a:spcBef>
                  <a:spcPts val="0"/>
                </a:spcBef>
                <a:spcAft>
                  <a:spcPts val="0"/>
                </a:spcAft>
              </a:pPr>
              <a:r>
                <a:rPr lang="ar-JO" sz="2599" b="1" dirty="0">
                  <a:solidFill>
                    <a:srgbClr val="000000"/>
                  </a:solidFill>
                  <a:ea typeface="Arial"/>
                  <a:cs typeface="Calibri" panose="020F0502020204030204" pitchFamily="34" charset="0"/>
                  <a:sym typeface="Arial"/>
                </a:rPr>
                <a:t>ما هي التوصيات التي تقدمها لتحسين الإجراءات؟</a:t>
              </a:r>
              <a:endParaRPr sz="2599" b="1" dirty="0">
                <a:solidFill>
                  <a:srgbClr val="000000"/>
                </a:solidFill>
                <a:ea typeface="Arial"/>
                <a:cs typeface="Calibri" panose="020F0502020204030204" pitchFamily="34" charset="0"/>
                <a:sym typeface="Arial"/>
              </a:endParaRPr>
            </a:p>
          </p:txBody>
        </p:sp>
        <p:sp>
          <p:nvSpPr>
            <p:cNvPr id="805" name="Google Shape;805;p24" descr="Post-it" title="Post-it"/>
            <p:cNvSpPr/>
            <p:nvPr/>
          </p:nvSpPr>
          <p:spPr>
            <a:xfrm>
              <a:off x="12731823" y="2274493"/>
              <a:ext cx="5068800" cy="22194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900" dirty="0"/>
                <a:t>المجموعة 1: </a:t>
              </a:r>
              <a:r>
                <a:rPr lang="ar-SA" sz="2900" dirty="0"/>
                <a:t>اختيار </a:t>
              </a:r>
              <a:r>
                <a:rPr lang="ar" sz="2900" dirty="0"/>
                <a:t>شريكًا خارجيًا/محايدًا</a:t>
              </a:r>
              <a:r>
                <a:rPr lang="ar-SA" sz="2900" dirty="0"/>
                <a:t> لإشراكه </a:t>
              </a:r>
              <a:r>
                <a:rPr lang="ar" sz="2900" dirty="0"/>
                <a:t>في معايير الاختيار القياسية</a:t>
              </a:r>
              <a:endParaRPr sz="2900" dirty="0">
                <a:solidFill>
                  <a:srgbClr val="000000"/>
                </a:solidFill>
                <a:ea typeface="Arial"/>
                <a:cs typeface="Calibri" panose="020F0502020204030204" pitchFamily="34" charset="0"/>
                <a:sym typeface="Arial"/>
              </a:endParaRPr>
            </a:p>
          </p:txBody>
        </p:sp>
        <p:sp>
          <p:nvSpPr>
            <p:cNvPr id="806" name="Google Shape;806;p24" descr="Post-it" title="Post-it"/>
            <p:cNvSpPr/>
            <p:nvPr/>
          </p:nvSpPr>
          <p:spPr>
            <a:xfrm>
              <a:off x="12781835" y="4614530"/>
              <a:ext cx="5018850" cy="260235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599" dirty="0"/>
                <a:t>المجموعة 3</a:t>
              </a:r>
              <a:endParaRPr sz="2599" dirty="0"/>
            </a:p>
            <a:p>
              <a:pPr algn="r" rtl="1">
                <a:spcBef>
                  <a:spcPts val="0"/>
                </a:spcBef>
                <a:spcAft>
                  <a:spcPts val="0"/>
                </a:spcAft>
              </a:pPr>
              <a:r>
                <a:rPr lang="ar" sz="2599" dirty="0"/>
                <a:t>في حالة حدوث جائحة، يجب أن يكون هناك ملحق يوضح كيفية تنفيذ المشروع</a:t>
              </a:r>
              <a:endParaRPr sz="2599" dirty="0"/>
            </a:p>
          </p:txBody>
        </p:sp>
        <p:sp>
          <p:nvSpPr>
            <p:cNvPr id="807" name="Google Shape;807;p24"/>
            <p:cNvSpPr/>
            <p:nvPr/>
          </p:nvSpPr>
          <p:spPr>
            <a:xfrm>
              <a:off x="13621268" y="913861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08" name="Google Shape;808;p24"/>
            <p:cNvSpPr/>
            <p:nvPr/>
          </p:nvSpPr>
          <p:spPr>
            <a:xfrm>
              <a:off x="12781838" y="83359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09" name="Google Shape;809;p24"/>
            <p:cNvSpPr/>
            <p:nvPr/>
          </p:nvSpPr>
          <p:spPr>
            <a:xfrm>
              <a:off x="14521409" y="83359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10" name="Google Shape;810;p24" descr="Post-it" title="Post-it"/>
            <p:cNvSpPr/>
            <p:nvPr/>
          </p:nvSpPr>
          <p:spPr>
            <a:xfrm>
              <a:off x="6455475" y="7439369"/>
              <a:ext cx="5930550" cy="17784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449" dirty="0"/>
                <a:t>المجموعة 2: عملية الاختيار المحددة تنطبق فقط أثناء جائحة كوفيد، وعادة ما يكون المجتمع بأكمله مشاركًا في الاختيار</a:t>
              </a:r>
              <a:endParaRPr sz="2900" dirty="0">
                <a:solidFill>
                  <a:srgbClr val="000000"/>
                </a:solidFill>
                <a:ea typeface="Arial"/>
                <a:cs typeface="Calibri" panose="020F0502020204030204" pitchFamily="34" charset="0"/>
                <a:sym typeface="Arial"/>
              </a:endParaRPr>
            </a:p>
          </p:txBody>
        </p:sp>
        <p:sp>
          <p:nvSpPr>
            <p:cNvPr id="811" name="Google Shape;811;p24"/>
            <p:cNvSpPr/>
            <p:nvPr/>
          </p:nvSpPr>
          <p:spPr>
            <a:xfrm>
              <a:off x="13849868" y="936721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12" name="Google Shape;812;p24"/>
            <p:cNvSpPr/>
            <p:nvPr/>
          </p:nvSpPr>
          <p:spPr>
            <a:xfrm>
              <a:off x="15663263" y="9367211"/>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13" name="Google Shape;813;p24"/>
            <p:cNvSpPr/>
            <p:nvPr/>
          </p:nvSpPr>
          <p:spPr>
            <a:xfrm>
              <a:off x="17402834" y="936721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14" name="Google Shape;814;p24"/>
            <p:cNvSpPr/>
            <p:nvPr/>
          </p:nvSpPr>
          <p:spPr>
            <a:xfrm>
              <a:off x="4572450" y="9367193"/>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15" name="Google Shape;815;p24"/>
            <p:cNvSpPr/>
            <p:nvPr/>
          </p:nvSpPr>
          <p:spPr>
            <a:xfrm>
              <a:off x="10069943" y="4614536"/>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16" name="Google Shape;816;p24"/>
            <p:cNvSpPr/>
            <p:nvPr/>
          </p:nvSpPr>
          <p:spPr>
            <a:xfrm>
              <a:off x="4754385" y="3012282"/>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17" name="Google Shape;817;p24"/>
            <p:cNvSpPr/>
            <p:nvPr/>
          </p:nvSpPr>
          <p:spPr>
            <a:xfrm>
              <a:off x="3980759" y="6313474"/>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29757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95D397-9AFF-DA81-D619-1B6502E4B7C0}"/>
              </a:ext>
            </a:extLst>
          </p:cNvPr>
          <p:cNvSpPr txBox="1"/>
          <p:nvPr/>
        </p:nvSpPr>
        <p:spPr>
          <a:xfrm>
            <a:off x="9423400" y="1205114"/>
            <a:ext cx="5740400" cy="830997"/>
          </a:xfrm>
          <a:prstGeom prst="rect">
            <a:avLst/>
          </a:prstGeom>
          <a:noFill/>
        </p:spPr>
        <p:txBody>
          <a:bodyPr wrap="square" rtlCol="0">
            <a:spAutoFit/>
          </a:bodyPr>
          <a:lstStyle/>
          <a:p>
            <a:pPr algn="r"/>
            <a:r>
              <a:rPr lang="ar" sz="4800" b="1" dirty="0">
                <a:latin typeface="Montserrat" panose="00000500000000000000" pitchFamily="2" charset="0"/>
              </a:rPr>
              <a:t>جدول الأعمال – اليوم الأول</a:t>
            </a:r>
            <a:endParaRPr lang="en-MY" sz="4800" b="1" dirty="0">
              <a:latin typeface="Montserrat" panose="00000500000000000000" pitchFamily="2" charset="0"/>
            </a:endParaRPr>
          </a:p>
        </p:txBody>
      </p:sp>
      <p:graphicFrame>
        <p:nvGraphicFramePr>
          <p:cNvPr id="2" name="Table 1">
            <a:extLst>
              <a:ext uri="{FF2B5EF4-FFF2-40B4-BE49-F238E27FC236}">
                <a16:creationId xmlns:a16="http://schemas.microsoft.com/office/drawing/2014/main" id="{D316BA2A-21E0-956E-1487-036DC57E5714}"/>
              </a:ext>
            </a:extLst>
          </p:cNvPr>
          <p:cNvGraphicFramePr>
            <a:graphicFrameLocks noGrp="1"/>
          </p:cNvGraphicFramePr>
          <p:nvPr>
            <p:extLst>
              <p:ext uri="{D42A27DB-BD31-4B8C-83A1-F6EECF244321}">
                <p14:modId xmlns:p14="http://schemas.microsoft.com/office/powerpoint/2010/main" val="3144672767"/>
              </p:ext>
            </p:extLst>
          </p:nvPr>
        </p:nvGraphicFramePr>
        <p:xfrm>
          <a:off x="2737662" y="2843092"/>
          <a:ext cx="12812676" cy="7216896"/>
        </p:xfrm>
        <a:graphic>
          <a:graphicData uri="http://schemas.openxmlformats.org/drawingml/2006/table">
            <a:tbl>
              <a:tblPr rtl="1"/>
              <a:tblGrid>
                <a:gridCol w="3028950">
                  <a:extLst>
                    <a:ext uri="{9D8B030D-6E8A-4147-A177-3AD203B41FA5}">
                      <a16:colId xmlns:a16="http://schemas.microsoft.com/office/drawing/2014/main" val="2002134766"/>
                    </a:ext>
                  </a:extLst>
                </a:gridCol>
                <a:gridCol w="9783726">
                  <a:extLst>
                    <a:ext uri="{9D8B030D-6E8A-4147-A177-3AD203B41FA5}">
                      <a16:colId xmlns:a16="http://schemas.microsoft.com/office/drawing/2014/main" val="1891369503"/>
                    </a:ext>
                  </a:extLst>
                </a:gridCol>
              </a:tblGrid>
              <a:tr h="414208">
                <a:tc>
                  <a:txBody>
                    <a:bodyPr/>
                    <a:lstStyle/>
                    <a:p>
                      <a:pPr algn="ctr" rtl="1" fontAlgn="t">
                        <a:spcBef>
                          <a:spcPts val="0"/>
                        </a:spcBef>
                        <a:spcAft>
                          <a:spcPts val="1000"/>
                        </a:spcAft>
                      </a:pPr>
                      <a:r>
                        <a:rPr lang="ar-SA"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الفترة الزمنية </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1" fontAlgn="t">
                        <a:spcBef>
                          <a:spcPts val="0"/>
                        </a:spcBef>
                        <a:spcAft>
                          <a:spcPts val="1000"/>
                        </a:spcAft>
                      </a:pPr>
                      <a:r>
                        <a:rPr lang="ar" sz="24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اليوم الأول</a:t>
                      </a:r>
                      <a:endPar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970629884"/>
                  </a:ext>
                </a:extLst>
              </a:tr>
              <a:tr h="359088">
                <a:tc>
                  <a:txBody>
                    <a:bodyPr/>
                    <a:lstStyle/>
                    <a:p>
                      <a:pPr algn="ctr" rtl="1" fontAlgn="t">
                        <a:spcBef>
                          <a:spcPts val="0"/>
                        </a:spcBef>
                        <a:spcAft>
                          <a:spcPts val="1000"/>
                        </a:spcAft>
                      </a:pPr>
                      <a:r>
                        <a:rPr lang="ar" sz="2400" b="1" i="0" u="none" strike="noStrike" dirty="0">
                          <a:solidFill>
                            <a:srgbClr val="000000"/>
                          </a:solidFill>
                          <a:effectLst/>
                          <a:latin typeface="Open Sans"/>
                          <a:ea typeface="Open Sans"/>
                          <a:cs typeface="Open Sans"/>
                        </a:rPr>
                        <a:t>8:30 – 9:00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1" fontAlgn="t">
                        <a:spcBef>
                          <a:spcPts val="0"/>
                        </a:spcBef>
                        <a:spcAft>
                          <a:spcPts val="1000"/>
                        </a:spcAft>
                      </a:pPr>
                      <a:r>
                        <a:rPr lang="ar"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افتتاح </a:t>
                      </a:r>
                      <a:r>
                        <a:rPr lang="ar-SA"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الورشة والتعريف ب</a:t>
                      </a:r>
                      <a:r>
                        <a:rPr lang="ar"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أهداف الورشة</a:t>
                      </a:r>
                      <a:endParaRPr lang="en-MY" sz="24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118703"/>
                  </a:ext>
                </a:extLst>
              </a:tr>
              <a:tr h="770574">
                <a:tc>
                  <a:txBody>
                    <a:bodyPr/>
                    <a:lstStyle/>
                    <a:p>
                      <a:pPr algn="ctr" rtl="1" fontAlgn="t">
                        <a:spcBef>
                          <a:spcPts val="0"/>
                        </a:spcBef>
                        <a:spcAft>
                          <a:spcPts val="1000"/>
                        </a:spcAft>
                      </a:pPr>
                      <a:r>
                        <a:rPr lang="ar" sz="2400" b="1" i="0" u="none" strike="noStrike" dirty="0">
                          <a:solidFill>
                            <a:srgbClr val="000000"/>
                          </a:solidFill>
                          <a:effectLst/>
                          <a:latin typeface="Open Sans"/>
                          <a:ea typeface="Open Sans"/>
                          <a:cs typeface="Open Sans"/>
                        </a:rPr>
                        <a:t>9:00 – 9:45</a:t>
                      </a:r>
                      <a:endParaRPr lang="en-MY" sz="2400" b="1" dirty="0">
                        <a:effectLst/>
                        <a:latin typeface="Open Sans"/>
                        <a:ea typeface="Open Sans"/>
                        <a:cs typeface="Open Sans"/>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1" fontAlgn="t">
                        <a:spcBef>
                          <a:spcPts val="0"/>
                        </a:spcBef>
                        <a:spcAft>
                          <a:spcPts val="1000"/>
                        </a:spcAft>
                      </a:pPr>
                      <a:r>
                        <a:rPr lang="ar-SA"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التعريف ب</a:t>
                      </a:r>
                      <a:r>
                        <a:rPr lang="ar-JO"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إجراءات التشغيل الموحدة </a:t>
                      </a:r>
                      <a:r>
                        <a:rPr lang="ar"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 SOPs)</a:t>
                      </a:r>
                      <a:r>
                        <a:rPr lang="ar-SA"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 لتقديم</a:t>
                      </a:r>
                      <a:r>
                        <a:rPr lang="ar"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ar-JO"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المساعدات النقدية والقسائم </a:t>
                      </a:r>
                      <a:endParaRPr lang="en-US" sz="2400" b="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9596183"/>
                  </a:ext>
                </a:extLst>
              </a:tr>
              <a:tr h="392379">
                <a:tc>
                  <a:txBody>
                    <a:bodyPr/>
                    <a:lstStyle/>
                    <a:p>
                      <a:pPr algn="ctr" rtl="1" fontAlgn="t">
                        <a:spcBef>
                          <a:spcPts val="0"/>
                        </a:spcBef>
                        <a:spcAft>
                          <a:spcPts val="1000"/>
                        </a:spcAft>
                      </a:pPr>
                      <a:r>
                        <a:rPr lang="ar" sz="2400" b="1" i="0" u="none" strike="noStrike" dirty="0">
                          <a:solidFill>
                            <a:srgbClr val="000000"/>
                          </a:solidFill>
                          <a:effectLst/>
                          <a:latin typeface="Open Sans"/>
                          <a:ea typeface="Open Sans"/>
                          <a:cs typeface="Open Sans"/>
                        </a:rPr>
                        <a:t>9:45 – 10:15</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t">
                        <a:spcBef>
                          <a:spcPts val="0"/>
                        </a:spcBef>
                        <a:spcAft>
                          <a:spcPts val="1000"/>
                        </a:spcAft>
                      </a:pPr>
                      <a:r>
                        <a:rPr lang="ar-SA"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الاستراحة</a:t>
                      </a:r>
                      <a:endParaRPr lang="en-MY" sz="2400" b="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81526004"/>
                  </a:ext>
                </a:extLst>
              </a:tr>
              <a:tr h="1017843">
                <a:tc>
                  <a:txBody>
                    <a:bodyPr/>
                    <a:lstStyle/>
                    <a:p>
                      <a:pPr algn="ctr" rtl="1" fontAlgn="t">
                        <a:spcBef>
                          <a:spcPts val="0"/>
                        </a:spcBef>
                        <a:spcAft>
                          <a:spcPts val="1000"/>
                        </a:spcAft>
                      </a:pPr>
                      <a:r>
                        <a:rPr lang="ar" sz="2400" b="1" i="0" u="none" strike="noStrike" dirty="0">
                          <a:solidFill>
                            <a:srgbClr val="000000"/>
                          </a:solidFill>
                          <a:effectLst/>
                          <a:latin typeface="Open Sans"/>
                          <a:ea typeface="Open Sans"/>
                          <a:cs typeface="Open Sans"/>
                        </a:rPr>
                        <a:t>10:15 – 11:00</a:t>
                      </a:r>
                      <a:endParaRPr lang="en-MY" sz="2400" b="1" dirty="0">
                        <a:effectLst/>
                        <a:latin typeface="Open Sans"/>
                        <a:ea typeface="Open Sans"/>
                        <a:cs typeface="Open Sans"/>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t">
                        <a:spcBef>
                          <a:spcPts val="0"/>
                        </a:spcBef>
                        <a:spcAft>
                          <a:spcPts val="1000"/>
                        </a:spcAft>
                      </a:pPr>
                      <a:r>
                        <a:rPr lang="ar" sz="2400" b="0" i="0" u="none" strike="noStrike" dirty="0">
                          <a:solidFill>
                            <a:schemeClr val="accent5">
                              <a:lumMod val="90000"/>
                              <a:lumOff val="10000"/>
                            </a:schemeClr>
                          </a:solidFill>
                          <a:effectLst/>
                          <a:latin typeface="Open Sans"/>
                          <a:ea typeface="Open Sans"/>
                          <a:cs typeface="Open Sans"/>
                        </a:rPr>
                        <a:t>عملية التنفيذ </a:t>
                      </a:r>
                      <a:r>
                        <a:rPr lang="ar-JO" sz="2400" b="0" i="0" u="none" strike="noStrike" dirty="0">
                          <a:solidFill>
                            <a:schemeClr val="accent5">
                              <a:lumMod val="90000"/>
                              <a:lumOff val="10000"/>
                            </a:schemeClr>
                          </a:solidFill>
                          <a:effectLst/>
                          <a:latin typeface="Open Sans"/>
                          <a:ea typeface="Open Sans"/>
                          <a:cs typeface="Open Sans"/>
                        </a:rPr>
                        <a:t>المساعدات النقدية والقسائم </a:t>
                      </a:r>
                      <a:r>
                        <a:rPr lang="ar" sz="2400" b="0" i="0" u="none" strike="noStrike" dirty="0">
                          <a:solidFill>
                            <a:schemeClr val="accent5">
                              <a:lumMod val="90000"/>
                              <a:lumOff val="10000"/>
                            </a:schemeClr>
                          </a:solidFill>
                          <a:effectLst/>
                          <a:latin typeface="Open Sans"/>
                          <a:ea typeface="Open Sans"/>
                          <a:cs typeface="Open Sans"/>
                        </a:rPr>
                        <a:t>ومتطلبات القرار</a:t>
                      </a:r>
                      <a:endParaRPr lang="en-US" sz="2400" b="0" dirty="0">
                        <a:solidFill>
                          <a:schemeClr val="accent5">
                            <a:lumMod val="90000"/>
                            <a:lumOff val="10000"/>
                          </a:schemeClr>
                        </a:solidFill>
                        <a:effectLst/>
                        <a:latin typeface="Open Sans"/>
                        <a:ea typeface="Open Sans"/>
                        <a:cs typeface="Open Sans"/>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469864"/>
                  </a:ext>
                </a:extLst>
              </a:tr>
              <a:tr h="1141333">
                <a:tc>
                  <a:txBody>
                    <a:bodyPr/>
                    <a:lstStyle/>
                    <a:p>
                      <a:pPr marL="0" marR="0" lvl="0" indent="0" algn="ctr" rtl="1" eaLnBrk="1" fontAlgn="t" latinLnBrk="0" hangingPunct="1">
                        <a:lnSpc>
                          <a:spcPct val="100000"/>
                        </a:lnSpc>
                        <a:spcBef>
                          <a:spcPts val="0"/>
                        </a:spcBef>
                        <a:spcAft>
                          <a:spcPts val="1000"/>
                        </a:spcAft>
                        <a:buClrTx/>
                        <a:buSzTx/>
                        <a:buFontTx/>
                        <a:buNone/>
                      </a:pPr>
                      <a:r>
                        <a:rPr lang="ar" sz="2400" b="1" i="0" u="none" strike="noStrike" dirty="0">
                          <a:solidFill>
                            <a:srgbClr val="000000"/>
                          </a:solidFill>
                          <a:effectLst/>
                          <a:latin typeface="Open Sans"/>
                          <a:ea typeface="Open Sans"/>
                          <a:cs typeface="Open Sans"/>
                        </a:rPr>
                        <a:t>11:00 – 12.30</a:t>
                      </a:r>
                      <a:endParaRPr lang="en-MY" sz="2400" b="1" dirty="0">
                        <a:effectLst/>
                        <a:latin typeface="Open Sans"/>
                        <a:ea typeface="Open Sans"/>
                        <a:cs typeface="Open Sans"/>
                      </a:endParaRPr>
                    </a:p>
                    <a:p>
                      <a:pPr marL="0" algn="ctr" defTabSz="1371600" rtl="1" eaLnBrk="1" fontAlgn="t" latinLnBrk="0" hangingPunct="1">
                        <a:spcBef>
                          <a:spcPts val="0"/>
                        </a:spcBef>
                        <a:spcAft>
                          <a:spcPts val="1000"/>
                        </a:spcAft>
                      </a:pPr>
                      <a:endParaRPr lang="en-MY" sz="2400" b="1"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1" eaLnBrk="1" fontAlgn="t" latinLnBrk="0" hangingPunct="1">
                        <a:spcBef>
                          <a:spcPts val="0"/>
                        </a:spcBef>
                        <a:spcAft>
                          <a:spcPts val="1000"/>
                        </a:spcAft>
                      </a:pPr>
                      <a:r>
                        <a:rPr lang="ar" sz="2400" b="0" i="0" u="none" strike="noStrike" kern="1200" dirty="0">
                          <a:solidFill>
                            <a:schemeClr val="accent5">
                              <a:lumMod val="90000"/>
                              <a:lumOff val="10000"/>
                            </a:schemeClr>
                          </a:solidFill>
                          <a:effectLst/>
                          <a:latin typeface="Open Sans"/>
                          <a:ea typeface="Open Sans"/>
                          <a:cs typeface="Open Sans"/>
                        </a:rPr>
                        <a:t>مراجعة</a:t>
                      </a:r>
                      <a:r>
                        <a:rPr lang="ar-SA" sz="2400" b="0" i="0" u="none" strike="noStrike" kern="1200" dirty="0">
                          <a:solidFill>
                            <a:schemeClr val="accent5">
                              <a:lumMod val="90000"/>
                              <a:lumOff val="10000"/>
                            </a:schemeClr>
                          </a:solidFill>
                          <a:effectLst/>
                          <a:latin typeface="Open Sans"/>
                          <a:ea typeface="Open Sans"/>
                          <a:cs typeface="Open Sans"/>
                        </a:rPr>
                        <a:t> </a:t>
                      </a:r>
                      <a:r>
                        <a:rPr lang="ar" sz="2400" b="0" i="0" u="none" strike="noStrike" kern="1200" dirty="0">
                          <a:solidFill>
                            <a:schemeClr val="accent5">
                              <a:lumMod val="90000"/>
                              <a:lumOff val="10000"/>
                            </a:schemeClr>
                          </a:solidFill>
                          <a:effectLst/>
                          <a:latin typeface="Open Sans"/>
                          <a:ea typeface="Open Sans"/>
                          <a:cs typeface="Open Sans"/>
                        </a:rPr>
                        <a:t>الخطوات الرئيسية </a:t>
                      </a:r>
                      <a:r>
                        <a:rPr lang="ar-SA" sz="2400" b="0" i="0" u="none" strike="noStrike" kern="1200" dirty="0">
                          <a:solidFill>
                            <a:schemeClr val="accent5">
                              <a:lumMod val="90000"/>
                              <a:lumOff val="10000"/>
                            </a:schemeClr>
                          </a:solidFill>
                          <a:effectLst/>
                          <a:latin typeface="Open Sans"/>
                          <a:ea typeface="Open Sans"/>
                          <a:cs typeface="Open Sans"/>
                        </a:rPr>
                        <a:t>المتبعة بحسب</a:t>
                      </a:r>
                      <a:r>
                        <a:rPr lang="ar" sz="2400" b="0" i="0" u="none" strike="noStrike" kern="1200" dirty="0">
                          <a:solidFill>
                            <a:schemeClr val="accent5">
                              <a:lumMod val="90000"/>
                              <a:lumOff val="10000"/>
                            </a:schemeClr>
                          </a:solidFill>
                          <a:effectLst/>
                          <a:latin typeface="Open Sans"/>
                          <a:ea typeface="Open Sans"/>
                          <a:cs typeface="Open Sans"/>
                        </a:rPr>
                        <a:t> إجراءات التشغيل الموحدة ( SOPs)</a:t>
                      </a:r>
                      <a:r>
                        <a:rPr lang="en-US" sz="2400" b="0" i="0" u="none" strike="noStrike" kern="1200" dirty="0">
                          <a:solidFill>
                            <a:schemeClr val="accent5">
                              <a:lumMod val="90000"/>
                              <a:lumOff val="10000"/>
                            </a:schemeClr>
                          </a:solidFill>
                          <a:effectLst/>
                          <a:latin typeface="Open Sans"/>
                          <a:ea typeface="Open Sans"/>
                          <a:cs typeface="Open Sans"/>
                        </a:rPr>
                        <a:t>/</a:t>
                      </a:r>
                      <a:r>
                        <a:rPr lang="ar-SA" sz="2400" b="0" i="0" u="none" strike="noStrike" kern="1200" dirty="0">
                          <a:solidFill>
                            <a:schemeClr val="accent5">
                              <a:lumMod val="90000"/>
                              <a:lumOff val="10000"/>
                            </a:schemeClr>
                          </a:solidFill>
                          <a:effectLst/>
                          <a:latin typeface="Open Sans"/>
                          <a:ea typeface="Open Sans"/>
                          <a:cs typeface="Open Sans"/>
                        </a:rPr>
                        <a:t> لتقديم ا</a:t>
                      </a:r>
                      <a:r>
                        <a:rPr lang="ar-JO" sz="2400" b="0" i="0" u="none" strike="noStrike" kern="1200" dirty="0">
                          <a:solidFill>
                            <a:schemeClr val="accent5">
                              <a:lumMod val="90000"/>
                              <a:lumOff val="10000"/>
                            </a:schemeClr>
                          </a:solidFill>
                          <a:effectLst/>
                          <a:latin typeface="Open Sans"/>
                          <a:ea typeface="Open Sans"/>
                          <a:cs typeface="Open Sans"/>
                        </a:rPr>
                        <a:t>لمساعدات النقدية والقسائم </a:t>
                      </a:r>
                      <a:r>
                        <a:rPr lang="ar-SA" sz="2400" b="0" i="0" u="none" strike="noStrike" kern="1200" dirty="0">
                          <a:solidFill>
                            <a:schemeClr val="accent5">
                              <a:lumMod val="90000"/>
                              <a:lumOff val="10000"/>
                            </a:schemeClr>
                          </a:solidFill>
                          <a:effectLst/>
                          <a:latin typeface="Open Sans"/>
                          <a:ea typeface="Open Sans"/>
                          <a:cs typeface="Open Sans"/>
                        </a:rPr>
                        <a:t>أثناء </a:t>
                      </a:r>
                      <a:r>
                        <a:rPr lang="ar" sz="2400" b="0" i="0" u="none" strike="noStrike" kern="1200" dirty="0">
                          <a:solidFill>
                            <a:schemeClr val="accent5">
                              <a:lumMod val="90000"/>
                              <a:lumOff val="10000"/>
                            </a:schemeClr>
                          </a:solidFill>
                          <a:effectLst/>
                          <a:latin typeface="Open Sans"/>
                          <a:ea typeface="Open Sans"/>
                          <a:cs typeface="Open Sans"/>
                        </a:rPr>
                        <a:t>الاستجابة لحالات الطوارئ</a:t>
                      </a:r>
                      <a:endParaRPr lang="en-MY" sz="2400" b="0" i="0" u="none" strike="noStrike" kern="1200" dirty="0">
                        <a:solidFill>
                          <a:schemeClr val="accent5">
                            <a:lumMod val="90000"/>
                            <a:lumOff val="10000"/>
                          </a:schemeClr>
                        </a:solidFill>
                        <a:effectLst/>
                        <a:latin typeface="Open Sans"/>
                        <a:ea typeface="Open Sans"/>
                        <a:cs typeface="Open Sans"/>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8194186"/>
                  </a:ext>
                </a:extLst>
              </a:tr>
              <a:tr h="359088">
                <a:tc>
                  <a:txBody>
                    <a:bodyPr/>
                    <a:lstStyle/>
                    <a:p>
                      <a:pPr algn="ctr" rtl="1" fontAlgn="t">
                        <a:spcBef>
                          <a:spcPts val="0"/>
                        </a:spcBef>
                        <a:spcAft>
                          <a:spcPts val="1000"/>
                        </a:spcAft>
                      </a:pPr>
                      <a:r>
                        <a:rPr lang="ar" sz="2400" b="1">
                          <a:effectLst/>
                          <a:latin typeface="Open Sans" panose="020B0606030504020204" pitchFamily="34" charset="0"/>
                          <a:ea typeface="Open Sans" panose="020B0606030504020204" pitchFamily="34" charset="0"/>
                          <a:cs typeface="Open Sans" panose="020B0606030504020204" pitchFamily="34" charset="0"/>
                        </a:rPr>
                        <a:t>12.30 – 13.30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t">
                        <a:spcBef>
                          <a:spcPts val="0"/>
                        </a:spcBef>
                        <a:spcAft>
                          <a:spcPts val="1000"/>
                        </a:spcAft>
                      </a:pPr>
                      <a:r>
                        <a:rPr lang="ar-JO" sz="2400" b="0" dirty="0">
                          <a:effectLst/>
                          <a:latin typeface="Open Sans" panose="020B0606030504020204" pitchFamily="34" charset="0"/>
                          <a:ea typeface="Open Sans" panose="020B0606030504020204" pitchFamily="34" charset="0"/>
                          <a:cs typeface="Open Sans" panose="020B0606030504020204" pitchFamily="34" charset="0"/>
                        </a:rPr>
                        <a:t>استراحة الغداء</a:t>
                      </a: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23836812"/>
                  </a:ext>
                </a:extLst>
              </a:tr>
              <a:tr h="615579">
                <a:tc>
                  <a:txBody>
                    <a:bodyPr/>
                    <a:lstStyle/>
                    <a:p>
                      <a:pPr algn="ctr" rtl="1" fontAlgn="t">
                        <a:spcBef>
                          <a:spcPts val="0"/>
                        </a:spcBef>
                        <a:spcAft>
                          <a:spcPts val="1000"/>
                        </a:spcAft>
                      </a:pPr>
                      <a:r>
                        <a:rPr lang="ar"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13:30 -15:30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1" fontAlgn="t">
                        <a:spcBef>
                          <a:spcPts val="0"/>
                        </a:spcBef>
                        <a:spcAft>
                          <a:spcPts val="1000"/>
                        </a:spcAft>
                      </a:pPr>
                      <a:r>
                        <a:rPr lang="ar" sz="2400" b="0" i="0" u="none" strike="noStrike" dirty="0">
                          <a:solidFill>
                            <a:schemeClr val="accent1">
                              <a:lumMod val="90000"/>
                              <a:lumOff val="10000"/>
                            </a:schemeClr>
                          </a:solidFill>
                          <a:effectLst/>
                          <a:latin typeface="Open Sans"/>
                          <a:ea typeface="Open Sans"/>
                          <a:cs typeface="Open Sans"/>
                        </a:rPr>
                        <a:t>صياغة الخطوات والإجراءات</a:t>
                      </a:r>
                      <a:r>
                        <a:rPr lang="ar-SA" sz="2400" b="0" i="0" u="none" strike="noStrike" dirty="0">
                          <a:solidFill>
                            <a:schemeClr val="accent1">
                              <a:lumMod val="90000"/>
                              <a:lumOff val="10000"/>
                            </a:schemeClr>
                          </a:solidFill>
                          <a:effectLst/>
                          <a:latin typeface="Open Sans"/>
                          <a:ea typeface="Open Sans"/>
                          <a:cs typeface="Open Sans"/>
                        </a:rPr>
                        <a:t> الخاصة بتقديم </a:t>
                      </a:r>
                      <a:r>
                        <a:rPr lang="ar-JO" sz="2400" b="0" i="0" u="none" strike="noStrike" dirty="0">
                          <a:solidFill>
                            <a:schemeClr val="accent1">
                              <a:lumMod val="90000"/>
                              <a:lumOff val="10000"/>
                            </a:schemeClr>
                          </a:solidFill>
                          <a:effectLst/>
                          <a:latin typeface="Open Sans"/>
                          <a:ea typeface="Open Sans"/>
                          <a:cs typeface="Open Sans"/>
                        </a:rPr>
                        <a:t>المساعدات النقدية والقسائم </a:t>
                      </a:r>
                      <a:endParaRPr lang="ar" sz="2400" b="0" i="0" u="none" strike="noStrike" dirty="0">
                        <a:solidFill>
                          <a:schemeClr val="accent1">
                            <a:lumMod val="90000"/>
                            <a:lumOff val="10000"/>
                          </a:schemeClr>
                        </a:solidFill>
                        <a:effectLst/>
                        <a:latin typeface="Open Sans"/>
                        <a:ea typeface="Open Sans"/>
                        <a:cs typeface="Open Sans"/>
                      </a:endParaRPr>
                    </a:p>
                    <a:p>
                      <a:pPr algn="ctr" rtl="1" fontAlgn="t">
                        <a:spcBef>
                          <a:spcPts val="0"/>
                        </a:spcBef>
                        <a:spcAft>
                          <a:spcPts val="1000"/>
                        </a:spcAft>
                      </a:pPr>
                      <a:endParaRPr lang="en-US" sz="2400" b="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8715717"/>
                  </a:ext>
                </a:extLst>
              </a:tr>
              <a:tr h="359088">
                <a:tc>
                  <a:txBody>
                    <a:bodyPr/>
                    <a:lstStyle/>
                    <a:p>
                      <a:pPr algn="ctr" rtl="1" fontAlgn="t">
                        <a:spcBef>
                          <a:spcPts val="0"/>
                        </a:spcBef>
                        <a:spcAft>
                          <a:spcPts val="1000"/>
                        </a:spcAft>
                      </a:pPr>
                      <a:r>
                        <a:rPr lang="ar" sz="24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15:30 – 15:45</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t">
                        <a:spcBef>
                          <a:spcPts val="0"/>
                        </a:spcBef>
                        <a:spcAft>
                          <a:spcPts val="1000"/>
                        </a:spcAft>
                      </a:pPr>
                      <a:r>
                        <a:rPr lang="ar" sz="2400" b="0" i="0" u="none" strike="noStrike" dirty="0">
                          <a:solidFill>
                            <a:srgbClr val="2F5496"/>
                          </a:solidFill>
                          <a:effectLst/>
                          <a:latin typeface="Open Sans"/>
                          <a:ea typeface="Open Sans"/>
                          <a:cs typeface="Open Sans"/>
                        </a:rPr>
                        <a:t>استراحة / نهاية اليوم (المشاركين)</a:t>
                      </a:r>
                      <a:endParaRPr lang="en-MY" sz="2400" b="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71155342"/>
                  </a:ext>
                </a:extLst>
              </a:tr>
              <a:tr h="1236418">
                <a:tc>
                  <a:txBody>
                    <a:bodyPr/>
                    <a:lstStyle/>
                    <a:p>
                      <a:pPr algn="ctr" rtl="1" fontAlgn="t">
                        <a:spcBef>
                          <a:spcPts val="0"/>
                        </a:spcBef>
                        <a:spcAft>
                          <a:spcPts val="1000"/>
                        </a:spcAft>
                      </a:pPr>
                      <a:r>
                        <a:rPr lang="ar" sz="24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15:45 – 17:15</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1" fontAlgn="t"/>
                      <a:r>
                        <a:rPr lang="ar" sz="2400" b="0" dirty="0">
                          <a:effectLst/>
                          <a:latin typeface="Open Sans" panose="020B0606030504020204" pitchFamily="34" charset="0"/>
                          <a:ea typeface="Open Sans" panose="020B0606030504020204" pitchFamily="34" charset="0"/>
                          <a:cs typeface="Open Sans" panose="020B0606030504020204" pitchFamily="34" charset="0"/>
                        </a:rPr>
                        <a:t>الاتفاق على خطوات</a:t>
                      </a:r>
                      <a:r>
                        <a:rPr lang="ar-JO" sz="2400" b="0" dirty="0">
                          <a:effectLst/>
                          <a:latin typeface="Open Sans" panose="020B0606030504020204" pitchFamily="34" charset="0"/>
                          <a:ea typeface="Open Sans" panose="020B0606030504020204" pitchFamily="34" charset="0"/>
                          <a:cs typeface="Open Sans" panose="020B0606030504020204" pitchFamily="34" charset="0"/>
                        </a:rPr>
                        <a:t>إجراءات التشغيل الموحدة </a:t>
                      </a:r>
                      <a:r>
                        <a:rPr lang="ar" sz="2400" b="0" dirty="0">
                          <a:effectLst/>
                          <a:latin typeface="Open Sans" panose="020B0606030504020204" pitchFamily="34" charset="0"/>
                          <a:ea typeface="Open Sans" panose="020B0606030504020204" pitchFamily="34" charset="0"/>
                          <a:cs typeface="Open Sans" panose="020B0606030504020204" pitchFamily="34" charset="0"/>
                        </a:rPr>
                        <a:t>الرئيسية ووضع اللمسات الأخيرة</a:t>
                      </a:r>
                      <a:r>
                        <a:rPr lang="ar-SA" sz="2400" b="0" dirty="0">
                          <a:effectLst/>
                          <a:latin typeface="Open Sans" panose="020B0606030504020204" pitchFamily="34" charset="0"/>
                          <a:ea typeface="Open Sans" panose="020B0606030504020204" pitchFamily="34" charset="0"/>
                          <a:cs typeface="Open Sans" panose="020B0606030504020204" pitchFamily="34" charset="0"/>
                        </a:rPr>
                        <a:t> عليها من قبل</a:t>
                      </a:r>
                      <a:r>
                        <a:rPr lang="ar" sz="2400" b="0" dirty="0">
                          <a:effectLst/>
                          <a:latin typeface="Open Sans" panose="020B0606030504020204" pitchFamily="34" charset="0"/>
                          <a:ea typeface="Open Sans" panose="020B0606030504020204" pitchFamily="34" charset="0"/>
                          <a:cs typeface="Open Sans" panose="020B0606030504020204" pitchFamily="34" charset="0"/>
                        </a:rPr>
                        <a:t> (الميسرون و</a:t>
                      </a:r>
                      <a:r>
                        <a:rPr lang="ar-JO" sz="2400" b="0" dirty="0">
                          <a:effectLst/>
                          <a:latin typeface="Open Sans" panose="020B0606030504020204" pitchFamily="34" charset="0"/>
                          <a:ea typeface="Open Sans" panose="020B0606030504020204" pitchFamily="34" charset="0"/>
                          <a:cs typeface="Open Sans" panose="020B0606030504020204" pitchFamily="34" charset="0"/>
                        </a:rPr>
                        <a:t>منسق برنامج المساعدات النقدية والقسائم </a:t>
                      </a:r>
                      <a:r>
                        <a:rPr lang="ar" sz="2400" b="0" dirty="0">
                          <a:effectLst/>
                          <a:latin typeface="Open Sans" panose="020B0606030504020204" pitchFamily="34" charset="0"/>
                          <a:ea typeface="Open Sans" panose="020B0606030504020204" pitchFamily="34" charset="0"/>
                          <a:cs typeface="Open Sans" panose="020B0606030504020204" pitchFamily="34" charset="0"/>
                        </a:rPr>
                        <a:t>فقط)</a:t>
                      </a:r>
                      <a:br>
                        <a:rPr lang="en-US" sz="2400" b="0" dirty="0">
                          <a:effectLst/>
                          <a:latin typeface="Open Sans" panose="020B0606030504020204" pitchFamily="34" charset="0"/>
                          <a:ea typeface="Open Sans" panose="020B0606030504020204" pitchFamily="34" charset="0"/>
                          <a:cs typeface="Open Sans" panose="020B0606030504020204" pitchFamily="34" charset="0"/>
                        </a:rPr>
                      </a:br>
                      <a:endParaRPr lang="en-US" sz="2400" b="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7314972"/>
                  </a:ext>
                </a:extLst>
              </a:tr>
            </a:tbl>
          </a:graphicData>
        </a:graphic>
      </p:graphicFrame>
    </p:spTree>
    <p:extLst>
      <p:ext uri="{BB962C8B-B14F-4D97-AF65-F5344CB8AC3E}">
        <p14:creationId xmlns:p14="http://schemas.microsoft.com/office/powerpoint/2010/main" val="17851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25"/>
          <p:cNvPicPr preferRelativeResize="0"/>
          <p:nvPr/>
        </p:nvPicPr>
        <p:blipFill rotWithShape="1">
          <a:blip r:embed="rId3">
            <a:alphaModFix/>
          </a:blip>
          <a:srcRect/>
          <a:stretch/>
        </p:blipFill>
        <p:spPr>
          <a:xfrm>
            <a:off x="16602122" y="75850"/>
            <a:ext cx="1353728" cy="1116875"/>
          </a:xfrm>
          <a:prstGeom prst="rect">
            <a:avLst/>
          </a:prstGeom>
          <a:noFill/>
          <a:ln>
            <a:noFill/>
          </a:ln>
        </p:spPr>
      </p:pic>
      <p:sp>
        <p:nvSpPr>
          <p:cNvPr id="823" name="Google Shape;823;p25"/>
          <p:cNvSpPr/>
          <p:nvPr/>
        </p:nvSpPr>
        <p:spPr>
          <a:xfrm>
            <a:off x="1833122" y="43078"/>
            <a:ext cx="14769000" cy="1116875"/>
          </a:xfrm>
          <a:prstGeom prst="rect">
            <a:avLst/>
          </a:prstGeom>
          <a:noFill/>
          <a:ln>
            <a:noFill/>
          </a:ln>
        </p:spPr>
        <p:txBody>
          <a:bodyPr spcFirstLastPara="1" wrap="square" lIns="182850" tIns="91388" rIns="182850" bIns="91388" anchor="t" anchorCtr="0">
            <a:noAutofit/>
          </a:bodyPr>
          <a:lstStyle/>
          <a:p>
            <a:pPr algn="r" rtl="1">
              <a:spcBef>
                <a:spcPts val="0"/>
              </a:spcBef>
              <a:spcAft>
                <a:spcPts val="0"/>
              </a:spcAft>
            </a:pPr>
            <a:r>
              <a:rPr lang="ar-JO" sz="3000" b="1" dirty="0">
                <a:solidFill>
                  <a:schemeClr val="dk1"/>
                </a:solidFill>
                <a:ea typeface="Arial"/>
                <a:cs typeface="Calibri" panose="020F0502020204030204" pitchFamily="34" charset="0"/>
                <a:sym typeface="Arial"/>
              </a:rPr>
              <a:t>نشاط العصف الذهني لإجراءات التشغيل الموحدة </a:t>
            </a:r>
            <a:r>
              <a:rPr lang="ar-SA" sz="3000" b="1" dirty="0">
                <a:solidFill>
                  <a:schemeClr val="dk1"/>
                </a:solidFill>
                <a:ea typeface="Arial"/>
                <a:cs typeface="Calibri" panose="020F0502020204030204" pitchFamily="34" charset="0"/>
                <a:sym typeface="Arial"/>
              </a:rPr>
              <a:t>(</a:t>
            </a:r>
            <a:r>
              <a:rPr lang="en-GB" sz="3000" b="1" dirty="0">
                <a:solidFill>
                  <a:schemeClr val="dk1"/>
                </a:solidFill>
                <a:ea typeface="Arial"/>
                <a:cs typeface="Calibri" panose="020F0502020204030204" pitchFamily="34" charset="0"/>
                <a:sym typeface="Arial"/>
              </a:rPr>
              <a:t>SOPs </a:t>
            </a:r>
            <a:r>
              <a:rPr lang="ar-SA" sz="3000" b="1" dirty="0">
                <a:solidFill>
                  <a:schemeClr val="dk1"/>
                </a:solidFill>
                <a:ea typeface="Arial"/>
                <a:cs typeface="Calibri" panose="020F0502020204030204" pitchFamily="34" charset="0"/>
                <a:sym typeface="Arial"/>
              </a:rPr>
              <a:t>): </a:t>
            </a:r>
            <a:r>
              <a:rPr lang="ar" sz="3000" dirty="0">
                <a:solidFill>
                  <a:schemeClr val="dk1"/>
                </a:solidFill>
                <a:ea typeface="Arial"/>
                <a:cs typeface="Calibri" panose="020F0502020204030204" pitchFamily="34" charset="0"/>
                <a:sym typeface="Arial"/>
              </a:rPr>
              <a:t>أثناء المراجعة، فكر في ما هو الجيد وما الذي يحتاج إلى تحسين؟ </a:t>
            </a:r>
            <a:r>
              <a:rPr lang="ar" sz="3200" i="1" dirty="0">
                <a:solidFill>
                  <a:schemeClr val="dk1"/>
                </a:solidFill>
                <a:ea typeface="Arial"/>
                <a:cs typeface="Calibri" panose="020F0502020204030204" pitchFamily="34" charset="0"/>
                <a:sym typeface="Arial"/>
              </a:rPr>
              <a:t>انقر نقرًا مزدوجًا فوق إحدى المشاركات لتحرير </a:t>
            </a:r>
            <a:r>
              <a:rPr lang="ar" sz="3600" b="1" i="1" dirty="0">
                <a:solidFill>
                  <a:srgbClr val="FF0000"/>
                </a:solidFill>
                <a:ea typeface="Arial"/>
                <a:cs typeface="Calibri" panose="020F0502020204030204" pitchFamily="34" charset="0"/>
                <a:sym typeface="Arial"/>
              </a:rPr>
              <a:t>المراقبة والتقييم</a:t>
            </a:r>
            <a:endParaRPr sz="3600" b="1" dirty="0">
              <a:solidFill>
                <a:srgbClr val="FF0000"/>
              </a:solidFill>
              <a:ea typeface="Arial"/>
              <a:cs typeface="Calibri" panose="020F0502020204030204" pitchFamily="34" charset="0"/>
              <a:sym typeface="Arial"/>
            </a:endParaRPr>
          </a:p>
          <a:p>
            <a:pPr algn="r" rtl="1">
              <a:spcBef>
                <a:spcPts val="0"/>
              </a:spcBef>
              <a:spcAft>
                <a:spcPts val="0"/>
              </a:spcAft>
            </a:pPr>
            <a:endParaRPr sz="3200" i="1" dirty="0">
              <a:solidFill>
                <a:schemeClr val="accent1"/>
              </a:solidFill>
              <a:latin typeface="Short Stack"/>
              <a:ea typeface="Short Stack"/>
              <a:cs typeface="Short Stack"/>
              <a:sym typeface="Short Stack"/>
            </a:endParaRPr>
          </a:p>
        </p:txBody>
      </p:sp>
      <p:grpSp>
        <p:nvGrpSpPr>
          <p:cNvPr id="2" name="مجموعة 1">
            <a:extLst>
              <a:ext uri="{FF2B5EF4-FFF2-40B4-BE49-F238E27FC236}">
                <a16:creationId xmlns:a16="http://schemas.microsoft.com/office/drawing/2014/main" id="{59C22AE6-8464-0C80-7B79-0CC76753FD04}"/>
              </a:ext>
            </a:extLst>
          </p:cNvPr>
          <p:cNvGrpSpPr/>
          <p:nvPr/>
        </p:nvGrpSpPr>
        <p:grpSpPr>
          <a:xfrm flipH="1">
            <a:off x="91694" y="1358653"/>
            <a:ext cx="18093069" cy="8816154"/>
            <a:chOff x="91694" y="1358653"/>
            <a:chExt cx="18093069" cy="8816154"/>
          </a:xfrm>
        </p:grpSpPr>
        <p:sp>
          <p:nvSpPr>
            <p:cNvPr id="824" name="Google Shape;824;p25" descr="Post-it" title="Post-it"/>
            <p:cNvSpPr/>
            <p:nvPr/>
          </p:nvSpPr>
          <p:spPr>
            <a:xfrm>
              <a:off x="91694" y="1358653"/>
              <a:ext cx="5230350" cy="868500"/>
            </a:xfrm>
            <a:prstGeom prst="foldedCorner">
              <a:avLst>
                <a:gd name="adj" fmla="val 16667"/>
              </a:avLst>
            </a:prstGeom>
            <a:solidFill>
              <a:srgbClr val="CFE2F3"/>
            </a:solidFill>
            <a:ln w="19050"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algn="ctr" rtl="1">
                <a:spcBef>
                  <a:spcPts val="0"/>
                </a:spcBef>
                <a:spcAft>
                  <a:spcPts val="0"/>
                </a:spcAft>
              </a:pPr>
              <a:r>
                <a:rPr lang="ar" sz="2599" b="1" dirty="0">
                  <a:solidFill>
                    <a:srgbClr val="000000"/>
                  </a:solidFill>
                  <a:ea typeface="Arial"/>
                  <a:cs typeface="Calibri" panose="020F0502020204030204" pitchFamily="34" charset="0"/>
                  <a:sym typeface="Arial"/>
                </a:rPr>
                <a:t>ماذا يعجبك/ما هو جيد</a:t>
              </a:r>
              <a:endParaRPr sz="2599" b="1" dirty="0">
                <a:solidFill>
                  <a:srgbClr val="000000"/>
                </a:solidFill>
                <a:ea typeface="Arial"/>
                <a:cs typeface="Calibri" panose="020F0502020204030204" pitchFamily="34" charset="0"/>
                <a:sym typeface="Arial"/>
              </a:endParaRPr>
            </a:p>
          </p:txBody>
        </p:sp>
        <p:sp>
          <p:nvSpPr>
            <p:cNvPr id="825" name="Google Shape;825;p25" descr="Post-it" title="Post-it"/>
            <p:cNvSpPr/>
            <p:nvPr/>
          </p:nvSpPr>
          <p:spPr>
            <a:xfrm>
              <a:off x="261707" y="2346118"/>
              <a:ext cx="5013900" cy="25533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3499" dirty="0"/>
                <a:t>المجموعة 3</a:t>
              </a:r>
              <a:endParaRPr sz="3499" dirty="0"/>
            </a:p>
            <a:p>
              <a:pPr algn="r" rtl="1">
                <a:spcBef>
                  <a:spcPts val="0"/>
                </a:spcBef>
                <a:spcAft>
                  <a:spcPts val="0"/>
                </a:spcAft>
              </a:pPr>
              <a:r>
                <a:rPr lang="ar-JO" sz="2750" dirty="0"/>
                <a:t>يتم تغطية جميع الخطوات للمراقبة لغرض</a:t>
              </a:r>
              <a:r>
                <a:rPr lang="ar-SA" sz="2750" dirty="0"/>
                <a:t> تقديم المساعدات النقدية والقسائم</a:t>
              </a:r>
              <a:endParaRPr lang="en-GB" sz="2750" dirty="0"/>
            </a:p>
          </p:txBody>
        </p:sp>
        <p:sp>
          <p:nvSpPr>
            <p:cNvPr id="826" name="Google Shape;826;p25" descr="Post-it" title="Post-it"/>
            <p:cNvSpPr/>
            <p:nvPr/>
          </p:nvSpPr>
          <p:spPr>
            <a:xfrm>
              <a:off x="6491402" y="1358653"/>
              <a:ext cx="5230350" cy="868500"/>
            </a:xfrm>
            <a:prstGeom prst="foldedCorner">
              <a:avLst>
                <a:gd name="adj" fmla="val 16667"/>
              </a:avLst>
            </a:prstGeom>
            <a:solidFill>
              <a:srgbClr val="F9CEC9"/>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rtl="1">
                <a:spcBef>
                  <a:spcPts val="0"/>
                </a:spcBef>
                <a:spcAft>
                  <a:spcPts val="0"/>
                </a:spcAft>
              </a:pPr>
              <a:r>
                <a:rPr lang="ar" sz="2599" b="1" dirty="0">
                  <a:solidFill>
                    <a:srgbClr val="000000"/>
                  </a:solidFill>
                  <a:ea typeface="Arial"/>
                  <a:cs typeface="Calibri" panose="020F0502020204030204" pitchFamily="34" charset="0"/>
                  <a:sym typeface="Arial"/>
                </a:rPr>
                <a:t>هل هناك أي فجوات أو معلومات غير صحيحة</a:t>
              </a:r>
              <a:endParaRPr sz="2599" b="1" dirty="0">
                <a:solidFill>
                  <a:srgbClr val="000000"/>
                </a:solidFill>
                <a:ea typeface="Arial"/>
                <a:cs typeface="Calibri" panose="020F0502020204030204" pitchFamily="34" charset="0"/>
                <a:sym typeface="Arial"/>
              </a:endParaRPr>
            </a:p>
          </p:txBody>
        </p:sp>
        <p:sp>
          <p:nvSpPr>
            <p:cNvPr id="827" name="Google Shape;827;p25" descr="Post-it" title="Post-it"/>
            <p:cNvSpPr/>
            <p:nvPr/>
          </p:nvSpPr>
          <p:spPr>
            <a:xfrm>
              <a:off x="5322038" y="2346119"/>
              <a:ext cx="700155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449" dirty="0"/>
                <a:t>المجموعة 3 يجب أن توضح الأنظمة التي تمت تسويتها ويجب أن توضح وتيرة التسوية </a:t>
              </a:r>
              <a:r>
                <a:rPr lang="ar" sz="2400" dirty="0"/>
                <a:t>وتاريخ التسوية النهائي</a:t>
              </a:r>
              <a:endParaRPr sz="2400" dirty="0">
                <a:solidFill>
                  <a:srgbClr val="000000"/>
                </a:solidFill>
                <a:ea typeface="Arial"/>
                <a:cs typeface="Calibri" panose="020F0502020204030204" pitchFamily="34" charset="0"/>
                <a:sym typeface="Arial"/>
              </a:endParaRPr>
            </a:p>
          </p:txBody>
        </p:sp>
        <p:sp>
          <p:nvSpPr>
            <p:cNvPr id="828" name="Google Shape;828;p25" descr="Post-it" title="Post-it"/>
            <p:cNvSpPr/>
            <p:nvPr/>
          </p:nvSpPr>
          <p:spPr>
            <a:xfrm>
              <a:off x="5750175" y="3998819"/>
              <a:ext cx="65736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449" dirty="0"/>
                <a:t>المجموعة </a:t>
              </a:r>
              <a:r>
                <a:rPr lang="ar" sz="2599" dirty="0"/>
                <a:t>2:</a:t>
              </a:r>
              <a:r>
                <a:rPr lang="ar-JO" sz="2599" dirty="0"/>
                <a:t>مراقبة ما بعد التوزيع </a:t>
              </a:r>
              <a:r>
                <a:rPr lang="en-GB" sz="2599" dirty="0"/>
                <a:t>PDM)</a:t>
              </a:r>
              <a:r>
                <a:rPr lang="ar-SA" sz="2599" dirty="0"/>
                <a:t>) </a:t>
              </a:r>
              <a:r>
                <a:rPr lang="ar" sz="2599" dirty="0"/>
                <a:t>المستفيدون المستهدفون الذين يتلقون الأموال باستخدام وكلاء</a:t>
              </a:r>
              <a:endParaRPr sz="2599" dirty="0">
                <a:solidFill>
                  <a:srgbClr val="000000"/>
                </a:solidFill>
                <a:ea typeface="Arial"/>
                <a:cs typeface="Calibri" panose="020F0502020204030204" pitchFamily="34" charset="0"/>
                <a:sym typeface="Arial"/>
              </a:endParaRPr>
            </a:p>
          </p:txBody>
        </p:sp>
        <p:sp>
          <p:nvSpPr>
            <p:cNvPr id="829" name="Google Shape;829;p25" descr="Post-it" title="Post-it"/>
            <p:cNvSpPr/>
            <p:nvPr/>
          </p:nvSpPr>
          <p:spPr>
            <a:xfrm>
              <a:off x="4970175" y="7028426"/>
              <a:ext cx="7461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449" dirty="0"/>
                <a:t>المجموعة 2: تحليل البيانات - التحقق من صحة البيانات مع المستفيدين. التحقق من عدم اتساق البيانات</a:t>
              </a:r>
              <a:endParaRPr sz="2449" dirty="0">
                <a:solidFill>
                  <a:srgbClr val="000000"/>
                </a:solidFill>
                <a:ea typeface="Arial"/>
                <a:cs typeface="Calibri" panose="020F0502020204030204" pitchFamily="34" charset="0"/>
                <a:sym typeface="Arial"/>
              </a:endParaRPr>
            </a:p>
          </p:txBody>
        </p:sp>
        <p:sp>
          <p:nvSpPr>
            <p:cNvPr id="830" name="Google Shape;830;p25" descr="Post-it" title="Post-it"/>
            <p:cNvSpPr/>
            <p:nvPr/>
          </p:nvSpPr>
          <p:spPr>
            <a:xfrm>
              <a:off x="4970175" y="8641207"/>
              <a:ext cx="7461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599" dirty="0"/>
                <a:t>المجموعة 1: لا توجد مشاركة من أصحاب المصلحة الخارجيين لقياس الأثر الاجتماعي للبرنامج</a:t>
              </a:r>
              <a:endParaRPr sz="2599" dirty="0">
                <a:solidFill>
                  <a:srgbClr val="000000"/>
                </a:solidFill>
                <a:ea typeface="Arial"/>
                <a:cs typeface="Calibri" panose="020F0502020204030204" pitchFamily="34" charset="0"/>
                <a:sym typeface="Arial"/>
              </a:endParaRPr>
            </a:p>
          </p:txBody>
        </p:sp>
        <p:sp>
          <p:nvSpPr>
            <p:cNvPr id="831" name="Google Shape;831;p25" descr="Post-it" title="Post-it"/>
            <p:cNvSpPr/>
            <p:nvPr/>
          </p:nvSpPr>
          <p:spPr>
            <a:xfrm>
              <a:off x="12694340" y="1358653"/>
              <a:ext cx="5230350" cy="868500"/>
            </a:xfrm>
            <a:prstGeom prst="foldedCorner">
              <a:avLst>
                <a:gd name="adj" fmla="val 16667"/>
              </a:avLst>
            </a:prstGeom>
            <a:solidFill>
              <a:srgbClr val="5AE4E4"/>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rtl="1">
                <a:spcBef>
                  <a:spcPts val="0"/>
                </a:spcBef>
                <a:spcAft>
                  <a:spcPts val="0"/>
                </a:spcAft>
              </a:pPr>
              <a:r>
                <a:rPr lang="ar-JO" sz="2599" b="1" dirty="0">
                  <a:solidFill>
                    <a:srgbClr val="000000"/>
                  </a:solidFill>
                  <a:ea typeface="Arial"/>
                  <a:cs typeface="Calibri" panose="020F0502020204030204" pitchFamily="34" charset="0"/>
                  <a:sym typeface="Arial"/>
                </a:rPr>
                <a:t>ما هي التوصيات التي تقدمها لتحسين الإجراءات؟</a:t>
              </a:r>
              <a:endParaRPr sz="2599" b="1" dirty="0">
                <a:solidFill>
                  <a:srgbClr val="000000"/>
                </a:solidFill>
                <a:ea typeface="Arial"/>
                <a:cs typeface="Calibri" panose="020F0502020204030204" pitchFamily="34" charset="0"/>
                <a:sym typeface="Arial"/>
              </a:endParaRPr>
            </a:p>
          </p:txBody>
        </p:sp>
        <p:sp>
          <p:nvSpPr>
            <p:cNvPr id="832" name="Google Shape;832;p25" descr="Post-it" title="Post-it"/>
            <p:cNvSpPr/>
            <p:nvPr/>
          </p:nvSpPr>
          <p:spPr>
            <a:xfrm>
              <a:off x="12815813" y="2346119"/>
              <a:ext cx="5368950" cy="18864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750" dirty="0"/>
                <a:t>يجب أن تتضمن خطوات المجموعة 3 جميع المعلومات الضرورية</a:t>
              </a:r>
              <a:endParaRPr sz="2750" dirty="0">
                <a:solidFill>
                  <a:srgbClr val="000000"/>
                </a:solidFill>
                <a:ea typeface="Arial"/>
                <a:cs typeface="Calibri" panose="020F0502020204030204" pitchFamily="34" charset="0"/>
                <a:sym typeface="Arial"/>
              </a:endParaRPr>
            </a:p>
          </p:txBody>
        </p:sp>
        <p:sp>
          <p:nvSpPr>
            <p:cNvPr id="833" name="Google Shape;833;p25" descr="Post-it" title="Post-it"/>
            <p:cNvSpPr/>
            <p:nvPr/>
          </p:nvSpPr>
          <p:spPr>
            <a:xfrm>
              <a:off x="12694350" y="4493969"/>
              <a:ext cx="5400450" cy="1965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buClr>
                  <a:schemeClr val="dk1"/>
                </a:buClr>
              </a:pPr>
              <a:r>
                <a:rPr lang="ar" sz="2449" dirty="0">
                  <a:solidFill>
                    <a:schemeClr val="dk1"/>
                  </a:solidFill>
                </a:rPr>
                <a:t>المجموعة 2: تطوير قاعدة بيانات مركزية للأسر </a:t>
              </a:r>
              <a:r>
                <a:rPr lang="ar-SA" sz="2449" dirty="0">
                  <a:solidFill>
                    <a:schemeClr val="dk1"/>
                  </a:solidFill>
                </a:rPr>
                <a:t>المستضعفة </a:t>
              </a:r>
              <a:r>
                <a:rPr lang="ar" sz="2449" dirty="0">
                  <a:solidFill>
                    <a:schemeClr val="dk1"/>
                  </a:solidFill>
                </a:rPr>
                <a:t>في المجتمعات</a:t>
              </a:r>
              <a:endParaRPr sz="2449" dirty="0">
                <a:solidFill>
                  <a:schemeClr val="dk1"/>
                </a:solidFill>
              </a:endParaRPr>
            </a:p>
          </p:txBody>
        </p:sp>
        <p:sp>
          <p:nvSpPr>
            <p:cNvPr id="834" name="Google Shape;834;p25" descr="Post-it" title="Post-it"/>
            <p:cNvSpPr/>
            <p:nvPr/>
          </p:nvSpPr>
          <p:spPr>
            <a:xfrm>
              <a:off x="12581288" y="6618457"/>
              <a:ext cx="5368950" cy="202275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300" dirty="0"/>
                <a:t>المجموعة 1: النظر في إشراك أصحاب المصلحة الآخرين لقياس تأثير البرنامج مثل العيادات والشرطة وقيادة الكنيسة</a:t>
              </a:r>
              <a:endParaRPr sz="2300" dirty="0">
                <a:solidFill>
                  <a:srgbClr val="000000"/>
                </a:solidFill>
                <a:ea typeface="Arial"/>
                <a:cs typeface="Calibri" panose="020F0502020204030204" pitchFamily="34" charset="0"/>
                <a:sym typeface="Arial"/>
              </a:endParaRPr>
            </a:p>
          </p:txBody>
        </p:sp>
        <p:sp>
          <p:nvSpPr>
            <p:cNvPr id="835" name="Google Shape;835;p25"/>
            <p:cNvSpPr/>
            <p:nvPr/>
          </p:nvSpPr>
          <p:spPr>
            <a:xfrm>
              <a:off x="13949243" y="925546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36" name="Google Shape;836;p25"/>
            <p:cNvSpPr/>
            <p:nvPr/>
          </p:nvSpPr>
          <p:spPr>
            <a:xfrm>
              <a:off x="15762638" y="9255461"/>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37" name="Google Shape;837;p25"/>
            <p:cNvSpPr/>
            <p:nvPr/>
          </p:nvSpPr>
          <p:spPr>
            <a:xfrm>
              <a:off x="17019659" y="925546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38" name="Google Shape;838;p25" descr="Post-it" title="Post-it"/>
            <p:cNvSpPr/>
            <p:nvPr/>
          </p:nvSpPr>
          <p:spPr>
            <a:xfrm>
              <a:off x="5071839" y="5415644"/>
              <a:ext cx="7461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r" rtl="1">
                <a:spcBef>
                  <a:spcPts val="0"/>
                </a:spcBef>
                <a:spcAft>
                  <a:spcPts val="0"/>
                </a:spcAft>
              </a:pPr>
              <a:r>
                <a:rPr lang="ar" sz="2599" dirty="0"/>
                <a:t>المجموعة 2: </a:t>
              </a:r>
              <a:r>
                <a:rPr lang="ar-SA" sz="2599" dirty="0"/>
                <a:t>تعذر توفر</a:t>
              </a:r>
              <a:r>
                <a:rPr lang="ar" sz="2599" dirty="0"/>
                <a:t>معلومات حول التوعية قبل التوزيع</a:t>
              </a:r>
              <a:r>
                <a:rPr lang="ar-SA" sz="2599" dirty="0"/>
                <a:t>، وتعذر الحصول على تغذية مرتدة بواسطة استبيان </a:t>
              </a:r>
              <a:r>
                <a:rPr lang="ar-SA" sz="2800" b="0" i="0" dirty="0">
                  <a:solidFill>
                    <a:srgbClr val="333333"/>
                  </a:solidFill>
                  <a:effectLst/>
                  <a:latin typeface="Amiri"/>
                </a:rPr>
                <a:t>انتهاء الخدمة </a:t>
              </a:r>
              <a:endParaRPr sz="2599" dirty="0">
                <a:solidFill>
                  <a:srgbClr val="000000"/>
                </a:solidFill>
                <a:ea typeface="Arial"/>
                <a:cs typeface="Calibri" panose="020F0502020204030204" pitchFamily="34" charset="0"/>
                <a:sym typeface="Arial"/>
              </a:endParaRPr>
            </a:p>
          </p:txBody>
        </p:sp>
        <p:sp>
          <p:nvSpPr>
            <p:cNvPr id="839" name="Google Shape;839;p25"/>
            <p:cNvSpPr/>
            <p:nvPr/>
          </p:nvSpPr>
          <p:spPr>
            <a:xfrm>
              <a:off x="11435648" y="6182444"/>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40" name="Google Shape;840;p25"/>
            <p:cNvSpPr/>
            <p:nvPr/>
          </p:nvSpPr>
          <p:spPr>
            <a:xfrm>
              <a:off x="15991238" y="9484061"/>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41" name="Google Shape;841;p25"/>
            <p:cNvSpPr/>
            <p:nvPr/>
          </p:nvSpPr>
          <p:spPr>
            <a:xfrm>
              <a:off x="17248259" y="948406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sp>
          <p:nvSpPr>
            <p:cNvPr id="842" name="Google Shape;842;p25"/>
            <p:cNvSpPr/>
            <p:nvPr/>
          </p:nvSpPr>
          <p:spPr>
            <a:xfrm>
              <a:off x="4281189" y="2369338"/>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rtl="1">
                <a:spcBef>
                  <a:spcPts val="0"/>
                </a:spcBef>
                <a:spcAft>
                  <a:spcPts val="0"/>
                </a:spcAft>
              </a:pPr>
              <a:endParaRPr sz="27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566153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27"/>
          <p:cNvSpPr txBox="1">
            <a:spLocks noGrp="1"/>
          </p:cNvSpPr>
          <p:nvPr>
            <p:ph type="title"/>
          </p:nvPr>
        </p:nvSpPr>
        <p:spPr>
          <a:xfrm>
            <a:off x="1341120" y="3753259"/>
            <a:ext cx="15249565" cy="1128713"/>
          </a:xfrm>
          <a:prstGeom prst="rect">
            <a:avLst/>
          </a:prstGeom>
          <a:noFill/>
          <a:ln>
            <a:noFill/>
          </a:ln>
        </p:spPr>
        <p:txBody>
          <a:bodyPr spcFirstLastPara="1" wrap="square" lIns="137138" tIns="68550" rIns="137138" bIns="68550" anchor="ctr" anchorCtr="0">
            <a:noAutofit/>
          </a:bodyPr>
          <a:lstStyle/>
          <a:p>
            <a:pPr algn="r">
              <a:buClr>
                <a:srgbClr val="FF0000"/>
              </a:buClr>
              <a:buSzPts val="2800"/>
            </a:pPr>
            <a:r>
              <a:rPr lang="ar" sz="4200" dirty="0">
                <a:solidFill>
                  <a:srgbClr val="FF0000"/>
                </a:solidFill>
              </a:rPr>
              <a:t>ملخص عام ل</a:t>
            </a:r>
            <a:r>
              <a:rPr lang="ar-SA" sz="4200" dirty="0">
                <a:solidFill>
                  <a:srgbClr val="FF0000"/>
                </a:solidFill>
              </a:rPr>
              <a:t>نتائج مجموعات ال</a:t>
            </a:r>
            <a:r>
              <a:rPr lang="ar" sz="4200" dirty="0">
                <a:solidFill>
                  <a:srgbClr val="FF0000"/>
                </a:solidFill>
              </a:rPr>
              <a:t>عمل – العودة إلى عرض</a:t>
            </a:r>
            <a:br>
              <a:rPr lang="ar-SA" sz="4200" dirty="0">
                <a:solidFill>
                  <a:srgbClr val="FF0000"/>
                </a:solidFill>
              </a:rPr>
            </a:br>
            <a:r>
              <a:rPr lang="ar-SA" sz="4200" dirty="0">
                <a:solidFill>
                  <a:srgbClr val="FF0000"/>
                </a:solidFill>
              </a:rPr>
              <a:t>عمل المجموعات على الشرائح</a:t>
            </a:r>
            <a:endParaRPr sz="4200" dirty="0"/>
          </a:p>
        </p:txBody>
      </p:sp>
    </p:spTree>
    <p:extLst>
      <p:ext uri="{BB962C8B-B14F-4D97-AF65-F5344CB8AC3E}">
        <p14:creationId xmlns:p14="http://schemas.microsoft.com/office/powerpoint/2010/main" val="402494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txBody>
          <a:bodyPr/>
          <a:lstStyle/>
          <a:p>
            <a:endParaRPr lang="ar-SA" dirty="0"/>
          </a:p>
        </p:txBody>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a:xfrm>
            <a:off x="3942423" y="5646318"/>
            <a:ext cx="11985170" cy="4260963"/>
          </a:xfrm>
        </p:spPr>
        <p:txBody>
          <a:bodyPr/>
          <a:lstStyle/>
          <a:p>
            <a:pPr algn="just" rtl="1"/>
            <a:r>
              <a:rPr lang="ar" dirty="0"/>
              <a:t>صياغة الخطوات والإجراءات الخاصة ب</a:t>
            </a:r>
            <a:r>
              <a:rPr lang="ar-SA" dirty="0"/>
              <a:t>تقديم </a:t>
            </a:r>
            <a:r>
              <a:rPr lang="ar-JO" dirty="0"/>
              <a:t>المساعدات النقدية والقسائم </a:t>
            </a:r>
            <a:r>
              <a:rPr lang="ar-SA" dirty="0"/>
              <a:t>و</a:t>
            </a:r>
            <a:r>
              <a:rPr lang="ar" dirty="0"/>
              <a:t>إجراءات التشغيل الموحدة ( SOPs)</a:t>
            </a:r>
            <a:endParaRPr lang="en-MY" dirty="0"/>
          </a:p>
        </p:txBody>
      </p:sp>
    </p:spTree>
    <p:extLst>
      <p:ext uri="{BB962C8B-B14F-4D97-AF65-F5344CB8AC3E}">
        <p14:creationId xmlns:p14="http://schemas.microsoft.com/office/powerpoint/2010/main" val="3305115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2220686" y="1163806"/>
            <a:ext cx="14296879"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r" rtl="1" fontAlgn="auto">
              <a:spcAft>
                <a:spcPts val="0"/>
              </a:spcAft>
            </a:pPr>
            <a:r>
              <a:rPr lang="ar-JO" altLang="en-US" sz="4000" b="1" dirty="0">
                <a:latin typeface="Montserrat Medium" panose="00000600000000000000" pitchFamily="2" charset="0"/>
                <a:ea typeface="ＭＳ Ｐゴシック" panose="020B0600070205080204" pitchFamily="34" charset="-128"/>
              </a:rPr>
              <a:t>مجموعة العمل</a:t>
            </a:r>
            <a:r>
              <a:rPr lang="ar" altLang="en-US" sz="4000" b="1" dirty="0">
                <a:latin typeface="Montserrat Medium" panose="00000600000000000000" pitchFamily="2" charset="0"/>
                <a:ea typeface="ＭＳ Ｐゴシック" panose="020B0600070205080204" pitchFamily="34" charset="-128"/>
              </a:rPr>
              <a:t>3: الخطوات والإجراءات الأساسية المتعلقة ب</a:t>
            </a:r>
            <a:r>
              <a:rPr lang="ar-JO" altLang="en-US" sz="4000" b="1" dirty="0">
                <a:latin typeface="Montserrat Medium" panose="00000600000000000000" pitchFamily="2" charset="0"/>
                <a:ea typeface="ＭＳ Ｐゴシック" panose="020B0600070205080204" pitchFamily="34" charset="-128"/>
              </a:rPr>
              <a:t>المساعدات النقدية والقسائم </a:t>
            </a:r>
            <a:r>
              <a:rPr lang="ar-SA" altLang="en-US" sz="4000" b="1" dirty="0">
                <a:latin typeface="Montserrat Medium" panose="00000600000000000000" pitchFamily="2" charset="0"/>
                <a:ea typeface="ＭＳ Ｐゴシック" panose="020B0600070205080204" pitchFamily="34" charset="-128"/>
              </a:rPr>
              <a:t>-</a:t>
            </a:r>
            <a:r>
              <a:rPr lang="ar" altLang="en-US" sz="4000" b="1" dirty="0">
                <a:latin typeface="Montserrat Medium" panose="00000600000000000000" pitchFamily="2" charset="0"/>
                <a:ea typeface="ＭＳ Ｐゴシック" panose="020B0600070205080204" pitchFamily="34" charset="-128"/>
              </a:rPr>
              <a:t>صياغة إجراءات التشغيل الموحدة الجديدة ( SOPs)</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703379"/>
            <a:ext cx="15287929" cy="6272981"/>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rtl="1" fontAlgn="auto">
              <a:spcAft>
                <a:spcPts val="0"/>
              </a:spcAft>
              <a:buNone/>
            </a:pPr>
            <a:r>
              <a:rPr lang="ar" altLang="en-US" sz="4000" dirty="0">
                <a:latin typeface="Montserrat" panose="00000500000000000000" pitchFamily="2" charset="0"/>
                <a:ea typeface="ＭＳ Ｐゴシック" panose="020B0600070205080204" pitchFamily="34" charset="-128"/>
              </a:rPr>
              <a:t>ما هي الخطوات الأساسية </a:t>
            </a:r>
            <a:r>
              <a:rPr lang="ar-SA" altLang="en-US" sz="4000" dirty="0">
                <a:latin typeface="Montserrat" panose="00000500000000000000" pitchFamily="2" charset="0"/>
                <a:ea typeface="ＭＳ Ｐゴシック" panose="020B0600070205080204" pitchFamily="34" charset="-128"/>
              </a:rPr>
              <a:t>المتبعة </a:t>
            </a:r>
            <a:r>
              <a:rPr lang="ar" altLang="en-US" sz="4000" dirty="0">
                <a:latin typeface="Montserrat" panose="00000500000000000000" pitchFamily="2" charset="0"/>
                <a:ea typeface="ＭＳ Ｐゴシック" panose="020B0600070205080204" pitchFamily="34" charset="-128"/>
              </a:rPr>
              <a:t>من </a:t>
            </a:r>
            <a:r>
              <a:rPr lang="ar-SA" altLang="en-US" sz="4000" dirty="0">
                <a:latin typeface="Montserrat" panose="00000500000000000000" pitchFamily="2" charset="0"/>
                <a:ea typeface="ＭＳ Ｐゴシック" panose="020B0600070205080204" pitchFamily="34" charset="-128"/>
              </a:rPr>
              <a:t>البدء ب</a:t>
            </a:r>
            <a:r>
              <a:rPr lang="ar" altLang="en-US" sz="4000" dirty="0">
                <a:latin typeface="Montserrat" panose="00000500000000000000" pitchFamily="2" charset="0"/>
                <a:ea typeface="ＭＳ Ｐゴシック" panose="020B0600070205080204" pitchFamily="34" charset="-128"/>
              </a:rPr>
              <a:t>تقييم الاحتياجات إلى تحديدها وإعداد التقارير عنها؟</a:t>
            </a:r>
          </a:p>
          <a:p>
            <a:pPr algn="r" rtl="1" fontAlgn="auto">
              <a:spcAft>
                <a:spcPts val="0"/>
              </a:spcAft>
            </a:pPr>
            <a:r>
              <a:rPr lang="ar" altLang="en-US" sz="4000" dirty="0">
                <a:latin typeface="Montserrat" panose="00000500000000000000" pitchFamily="2" charset="0"/>
                <a:ea typeface="ＭＳ Ｐゴシック" panose="020B0600070205080204" pitchFamily="34" charset="-128"/>
              </a:rPr>
              <a:t>قم بإدراج الخطوات الرئيسية والخطوات الفرعية في الجدول (باستخدام النتائج من الجلسات السابقة)</a:t>
            </a:r>
          </a:p>
          <a:p>
            <a:pPr algn="r" rtl="1" fontAlgn="auto">
              <a:spcAft>
                <a:spcPts val="0"/>
              </a:spcAft>
            </a:pPr>
            <a:r>
              <a:rPr lang="ar" altLang="en-US" sz="4000" dirty="0">
                <a:latin typeface="Montserrat" panose="00000500000000000000" pitchFamily="2" charset="0"/>
                <a:ea typeface="ＭＳ Ｐゴシック" panose="020B0600070205080204" pitchFamily="34" charset="-128"/>
              </a:rPr>
              <a:t>تحديد متطلبات </a:t>
            </a:r>
            <a:r>
              <a:rPr lang="ar-SA" altLang="en-US" sz="4000" dirty="0">
                <a:latin typeface="Montserrat" panose="00000500000000000000" pitchFamily="2" charset="0"/>
                <a:ea typeface="ＭＳ Ｐゴシック" panose="020B0600070205080204" pitchFamily="34" charset="-128"/>
              </a:rPr>
              <a:t>التوثيق</a:t>
            </a:r>
            <a:endParaRPr lang="ar" altLang="en-US" sz="4000" dirty="0">
              <a:latin typeface="Montserrat" panose="00000500000000000000" pitchFamily="2" charset="0"/>
              <a:ea typeface="ＭＳ Ｐゴシック" panose="020B0600070205080204" pitchFamily="34" charset="-128"/>
            </a:endParaRPr>
          </a:p>
          <a:p>
            <a:pPr algn="r" rtl="1" fontAlgn="auto">
              <a:spcAft>
                <a:spcPts val="0"/>
              </a:spcAft>
            </a:pPr>
            <a:r>
              <a:rPr lang="ar" altLang="en-US" sz="4000" dirty="0">
                <a:latin typeface="Montserrat" panose="00000500000000000000" pitchFamily="2" charset="0"/>
                <a:ea typeface="ＭＳ Ｐゴシック" panose="020B0600070205080204" pitchFamily="34" charset="-128"/>
              </a:rPr>
              <a:t>من هم الم</a:t>
            </a:r>
            <a:r>
              <a:rPr lang="ar-SA" altLang="en-US" sz="4000" dirty="0" err="1">
                <a:latin typeface="Montserrat" panose="00000500000000000000" pitchFamily="2" charset="0"/>
                <a:ea typeface="ＭＳ Ｐゴシック" panose="020B0600070205080204" pitchFamily="34" charset="-128"/>
              </a:rPr>
              <a:t>شتركين</a:t>
            </a:r>
            <a:r>
              <a:rPr lang="ar" altLang="en-US" sz="4000" dirty="0">
                <a:latin typeface="Montserrat" panose="00000500000000000000" pitchFamily="2" charset="0"/>
                <a:ea typeface="ＭＳ Ｐゴシック" panose="020B0600070205080204" pitchFamily="34" charset="-128"/>
              </a:rPr>
              <a:t>؟</a:t>
            </a:r>
          </a:p>
          <a:p>
            <a:pPr marL="0" indent="0" algn="r" rtl="1" fontAlgn="auto">
              <a:spcAft>
                <a:spcPts val="0"/>
              </a:spcAft>
              <a:buNone/>
            </a:pPr>
            <a:endParaRPr lang="en-US" altLang="en-US" sz="4000" dirty="0">
              <a:ea typeface="ＭＳ Ｐゴシック" panose="020B0600070205080204" pitchFamily="34" charset="-128"/>
            </a:endParaRPr>
          </a:p>
        </p:txBody>
      </p:sp>
    </p:spTree>
    <p:extLst>
      <p:ext uri="{BB962C8B-B14F-4D97-AF65-F5344CB8AC3E}">
        <p14:creationId xmlns:p14="http://schemas.microsoft.com/office/powerpoint/2010/main" val="1163698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80"/>
          <p:cNvPicPr preferRelativeResize="0"/>
          <p:nvPr/>
        </p:nvPicPr>
        <p:blipFill rotWithShape="1">
          <a:blip r:embed="rId3">
            <a:alphaModFix/>
          </a:blip>
          <a:srcRect/>
          <a:stretch/>
        </p:blipFill>
        <p:spPr>
          <a:xfrm>
            <a:off x="16257581" y="139769"/>
            <a:ext cx="2030418" cy="2030418"/>
          </a:xfrm>
          <a:prstGeom prst="rect">
            <a:avLst/>
          </a:prstGeom>
          <a:noFill/>
          <a:ln>
            <a:noFill/>
          </a:ln>
        </p:spPr>
      </p:pic>
      <p:sp>
        <p:nvSpPr>
          <p:cNvPr id="509" name="Google Shape;509;p80"/>
          <p:cNvSpPr/>
          <p:nvPr/>
        </p:nvSpPr>
        <p:spPr>
          <a:xfrm>
            <a:off x="904369" y="433625"/>
            <a:ext cx="16332188" cy="1165421"/>
          </a:xfrm>
          <a:prstGeom prst="rect">
            <a:avLst/>
          </a:prstGeom>
          <a:noFill/>
          <a:ln>
            <a:noFill/>
          </a:ln>
        </p:spPr>
        <p:txBody>
          <a:bodyPr spcFirstLastPara="1" wrap="square" lIns="182850" tIns="91388" rIns="182850" bIns="91388" anchor="t" anchorCtr="0">
            <a:noAutofit/>
          </a:bodyPr>
          <a:lstStyle/>
          <a:p>
            <a:pPr algn="ctr" rtl="1">
              <a:spcBef>
                <a:spcPts val="0"/>
              </a:spcBef>
              <a:spcAft>
                <a:spcPts val="0"/>
              </a:spcAft>
            </a:pPr>
            <a:r>
              <a:rPr lang="ar-SA" sz="3000" b="1" dirty="0">
                <a:solidFill>
                  <a:schemeClr val="dk1"/>
                </a:solidFill>
                <a:ea typeface="Arial"/>
                <a:cs typeface="Calibri" panose="020F0502020204030204" pitchFamily="34" charset="0"/>
                <a:sym typeface="Arial"/>
              </a:rPr>
              <a:t>نشاط </a:t>
            </a:r>
            <a:r>
              <a:rPr lang="ar" sz="3000" b="1" dirty="0">
                <a:solidFill>
                  <a:schemeClr val="dk1"/>
                </a:solidFill>
                <a:ea typeface="Arial"/>
                <a:cs typeface="Calibri" panose="020F0502020204030204" pitchFamily="34" charset="0"/>
                <a:sym typeface="Arial"/>
              </a:rPr>
              <a:t>العصف الذهني: </a:t>
            </a:r>
            <a:r>
              <a:rPr lang="ar" sz="3000" dirty="0">
                <a:solidFill>
                  <a:schemeClr val="dk1"/>
                </a:solidFill>
                <a:ea typeface="Arial"/>
                <a:cs typeface="Calibri" panose="020F0502020204030204" pitchFamily="34" charset="0"/>
                <a:sym typeface="Arial"/>
              </a:rPr>
              <a:t>هل هناك حاجة إلى إضافة خطوات الإجراءات التشغيلية ال</a:t>
            </a:r>
            <a:r>
              <a:rPr lang="ar-SA" sz="3000" dirty="0">
                <a:solidFill>
                  <a:schemeClr val="dk1"/>
                </a:solidFill>
                <a:ea typeface="Arial"/>
                <a:cs typeface="Calibri" panose="020F0502020204030204" pitchFamily="34" charset="0"/>
                <a:sym typeface="Arial"/>
              </a:rPr>
              <a:t>موحدة</a:t>
            </a:r>
            <a:r>
              <a:rPr lang="ar" sz="3000" dirty="0">
                <a:solidFill>
                  <a:schemeClr val="dk1"/>
                </a:solidFill>
                <a:ea typeface="Arial"/>
                <a:cs typeface="Calibri" panose="020F0502020204030204" pitchFamily="34" charset="0"/>
                <a:sym typeface="Arial"/>
              </a:rPr>
              <a:t>؟ أو إزالتها؟ أو تعديلها؟</a:t>
            </a:r>
            <a:endParaRPr sz="3200" i="1" dirty="0">
              <a:solidFill>
                <a:schemeClr val="accent1"/>
              </a:solidFill>
              <a:latin typeface="Short Stack"/>
              <a:ea typeface="Short Stack"/>
              <a:cs typeface="Short Stack"/>
              <a:sym typeface="Short Stack"/>
            </a:endParaRPr>
          </a:p>
        </p:txBody>
      </p:sp>
      <p:sp>
        <p:nvSpPr>
          <p:cNvPr id="520" name="Google Shape;520;p80" descr="Post-it" title="Post-it"/>
          <p:cNvSpPr/>
          <p:nvPr/>
        </p:nvSpPr>
        <p:spPr>
          <a:xfrm>
            <a:off x="1" y="2298919"/>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6" name="Google Shape;520;p80" descr="Post-it" title="Post-it">
            <a:extLst>
              <a:ext uri="{FF2B5EF4-FFF2-40B4-BE49-F238E27FC236}">
                <a16:creationId xmlns:a16="http://schemas.microsoft.com/office/drawing/2014/main" id="{0918D20F-43A2-94A3-2F9D-6408152CD74A}"/>
              </a:ext>
            </a:extLst>
          </p:cNvPr>
          <p:cNvSpPr/>
          <p:nvPr/>
        </p:nvSpPr>
        <p:spPr>
          <a:xfrm>
            <a:off x="6172203" y="2315429"/>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7" name="Google Shape;520;p80" descr="Post-it" title="Post-it">
            <a:extLst>
              <a:ext uri="{FF2B5EF4-FFF2-40B4-BE49-F238E27FC236}">
                <a16:creationId xmlns:a16="http://schemas.microsoft.com/office/drawing/2014/main" id="{09C78606-0E74-87B6-677A-8458AB85B777}"/>
              </a:ext>
            </a:extLst>
          </p:cNvPr>
          <p:cNvSpPr/>
          <p:nvPr/>
        </p:nvSpPr>
        <p:spPr>
          <a:xfrm>
            <a:off x="12344405" y="2298919"/>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ea typeface="Arial"/>
              <a:cs typeface="Calibri" panose="020F0502020204030204" pitchFamily="34" charset="0"/>
              <a:sym typeface="Arial"/>
            </a:endParaRPr>
          </a:p>
        </p:txBody>
      </p:sp>
      <p:sp>
        <p:nvSpPr>
          <p:cNvPr id="8" name="Google Shape;520;p80" descr="Post-it" title="Post-it">
            <a:extLst>
              <a:ext uri="{FF2B5EF4-FFF2-40B4-BE49-F238E27FC236}">
                <a16:creationId xmlns:a16="http://schemas.microsoft.com/office/drawing/2014/main" id="{11ECDD8B-0FD9-B934-C66A-A759700AB723}"/>
              </a:ext>
            </a:extLst>
          </p:cNvPr>
          <p:cNvSpPr/>
          <p:nvPr/>
        </p:nvSpPr>
        <p:spPr>
          <a:xfrm>
            <a:off x="1" y="3616265"/>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9" name="Google Shape;520;p80" descr="Post-it" title="Post-it">
            <a:extLst>
              <a:ext uri="{FF2B5EF4-FFF2-40B4-BE49-F238E27FC236}">
                <a16:creationId xmlns:a16="http://schemas.microsoft.com/office/drawing/2014/main" id="{FA3C4142-204F-B50A-64FB-6D278ECEA8B0}"/>
              </a:ext>
            </a:extLst>
          </p:cNvPr>
          <p:cNvSpPr/>
          <p:nvPr/>
        </p:nvSpPr>
        <p:spPr>
          <a:xfrm>
            <a:off x="6172203" y="3632775"/>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10" name="Google Shape;520;p80" descr="Post-it" title="Post-it">
            <a:extLst>
              <a:ext uri="{FF2B5EF4-FFF2-40B4-BE49-F238E27FC236}">
                <a16:creationId xmlns:a16="http://schemas.microsoft.com/office/drawing/2014/main" id="{30BB1A0F-D73A-187C-9F43-3891486854D5}"/>
              </a:ext>
            </a:extLst>
          </p:cNvPr>
          <p:cNvSpPr/>
          <p:nvPr/>
        </p:nvSpPr>
        <p:spPr>
          <a:xfrm>
            <a:off x="12344405" y="3616265"/>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ea typeface="Arial"/>
              <a:cs typeface="Calibri" panose="020F0502020204030204" pitchFamily="34" charset="0"/>
              <a:sym typeface="Arial"/>
            </a:endParaRPr>
          </a:p>
        </p:txBody>
      </p:sp>
      <p:sp>
        <p:nvSpPr>
          <p:cNvPr id="11" name="Google Shape;520;p80" descr="Post-it" title="Post-it">
            <a:extLst>
              <a:ext uri="{FF2B5EF4-FFF2-40B4-BE49-F238E27FC236}">
                <a16:creationId xmlns:a16="http://schemas.microsoft.com/office/drawing/2014/main" id="{4BB6B13E-3F57-B9BB-01CB-46D73D0B5E20}"/>
              </a:ext>
            </a:extLst>
          </p:cNvPr>
          <p:cNvSpPr/>
          <p:nvPr/>
        </p:nvSpPr>
        <p:spPr>
          <a:xfrm>
            <a:off x="0" y="4933611"/>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12" name="Google Shape;520;p80" descr="Post-it" title="Post-it">
            <a:extLst>
              <a:ext uri="{FF2B5EF4-FFF2-40B4-BE49-F238E27FC236}">
                <a16:creationId xmlns:a16="http://schemas.microsoft.com/office/drawing/2014/main" id="{CFDE5768-E357-0C04-951C-1EF001A14FC5}"/>
              </a:ext>
            </a:extLst>
          </p:cNvPr>
          <p:cNvSpPr/>
          <p:nvPr/>
        </p:nvSpPr>
        <p:spPr>
          <a:xfrm>
            <a:off x="6172202" y="4950121"/>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13" name="Google Shape;520;p80" descr="Post-it" title="Post-it">
            <a:extLst>
              <a:ext uri="{FF2B5EF4-FFF2-40B4-BE49-F238E27FC236}">
                <a16:creationId xmlns:a16="http://schemas.microsoft.com/office/drawing/2014/main" id="{1DB3FA5D-B962-0121-45C0-6E3E786A4A11}"/>
              </a:ext>
            </a:extLst>
          </p:cNvPr>
          <p:cNvSpPr/>
          <p:nvPr/>
        </p:nvSpPr>
        <p:spPr>
          <a:xfrm>
            <a:off x="12344404" y="4933611"/>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ea typeface="Arial"/>
              <a:cs typeface="Calibri" panose="020F0502020204030204" pitchFamily="34" charset="0"/>
              <a:sym typeface="Arial"/>
            </a:endParaRPr>
          </a:p>
        </p:txBody>
      </p:sp>
      <p:sp>
        <p:nvSpPr>
          <p:cNvPr id="14" name="Google Shape;520;p80" descr="Post-it" title="Post-it">
            <a:extLst>
              <a:ext uri="{FF2B5EF4-FFF2-40B4-BE49-F238E27FC236}">
                <a16:creationId xmlns:a16="http://schemas.microsoft.com/office/drawing/2014/main" id="{8F214ED1-DC5E-9763-3B4C-6F0A0AC48C6B}"/>
              </a:ext>
            </a:extLst>
          </p:cNvPr>
          <p:cNvSpPr/>
          <p:nvPr/>
        </p:nvSpPr>
        <p:spPr>
          <a:xfrm>
            <a:off x="1" y="6286756"/>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15" name="Google Shape;520;p80" descr="Post-it" title="Post-it">
            <a:extLst>
              <a:ext uri="{FF2B5EF4-FFF2-40B4-BE49-F238E27FC236}">
                <a16:creationId xmlns:a16="http://schemas.microsoft.com/office/drawing/2014/main" id="{A3ECF120-9BD7-5A76-2CD0-2DC496AB2AD0}"/>
              </a:ext>
            </a:extLst>
          </p:cNvPr>
          <p:cNvSpPr/>
          <p:nvPr/>
        </p:nvSpPr>
        <p:spPr>
          <a:xfrm>
            <a:off x="6172203" y="6303266"/>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16" name="Google Shape;520;p80" descr="Post-it" title="Post-it">
            <a:extLst>
              <a:ext uri="{FF2B5EF4-FFF2-40B4-BE49-F238E27FC236}">
                <a16:creationId xmlns:a16="http://schemas.microsoft.com/office/drawing/2014/main" id="{2B09406A-FB63-753D-0593-5F04691708FA}"/>
              </a:ext>
            </a:extLst>
          </p:cNvPr>
          <p:cNvSpPr/>
          <p:nvPr/>
        </p:nvSpPr>
        <p:spPr>
          <a:xfrm>
            <a:off x="12344405" y="6286756"/>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ea typeface="Arial"/>
              <a:cs typeface="Calibri" panose="020F0502020204030204" pitchFamily="34" charset="0"/>
              <a:sym typeface="Arial"/>
            </a:endParaRPr>
          </a:p>
        </p:txBody>
      </p:sp>
      <p:sp>
        <p:nvSpPr>
          <p:cNvPr id="17" name="Google Shape;520;p80" descr="Post-it" title="Post-it">
            <a:extLst>
              <a:ext uri="{FF2B5EF4-FFF2-40B4-BE49-F238E27FC236}">
                <a16:creationId xmlns:a16="http://schemas.microsoft.com/office/drawing/2014/main" id="{29561172-8331-AAF0-1AB7-AE9FC1C8E236}"/>
              </a:ext>
            </a:extLst>
          </p:cNvPr>
          <p:cNvSpPr/>
          <p:nvPr/>
        </p:nvSpPr>
        <p:spPr>
          <a:xfrm>
            <a:off x="1" y="7639901"/>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18" name="Google Shape;520;p80" descr="Post-it" title="Post-it">
            <a:extLst>
              <a:ext uri="{FF2B5EF4-FFF2-40B4-BE49-F238E27FC236}">
                <a16:creationId xmlns:a16="http://schemas.microsoft.com/office/drawing/2014/main" id="{54E405E9-ECDB-0828-007F-22FC55CB1892}"/>
              </a:ext>
            </a:extLst>
          </p:cNvPr>
          <p:cNvSpPr/>
          <p:nvPr/>
        </p:nvSpPr>
        <p:spPr>
          <a:xfrm>
            <a:off x="6172203" y="7656411"/>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19" name="Google Shape;520;p80" descr="Post-it" title="Post-it">
            <a:extLst>
              <a:ext uri="{FF2B5EF4-FFF2-40B4-BE49-F238E27FC236}">
                <a16:creationId xmlns:a16="http://schemas.microsoft.com/office/drawing/2014/main" id="{DDD8BB34-7F5A-2FC0-E3A0-92FA8D2BDA4F}"/>
              </a:ext>
            </a:extLst>
          </p:cNvPr>
          <p:cNvSpPr/>
          <p:nvPr/>
        </p:nvSpPr>
        <p:spPr>
          <a:xfrm>
            <a:off x="12344405" y="7639901"/>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ea typeface="Arial"/>
              <a:cs typeface="Calibri" panose="020F0502020204030204" pitchFamily="34" charset="0"/>
              <a:sym typeface="Arial"/>
            </a:endParaRPr>
          </a:p>
        </p:txBody>
      </p:sp>
      <p:sp>
        <p:nvSpPr>
          <p:cNvPr id="20" name="Google Shape;520;p80" descr="Post-it" title="Post-it">
            <a:extLst>
              <a:ext uri="{FF2B5EF4-FFF2-40B4-BE49-F238E27FC236}">
                <a16:creationId xmlns:a16="http://schemas.microsoft.com/office/drawing/2014/main" id="{8B29495D-3D7E-DFD2-14BD-5506A18B2462}"/>
              </a:ext>
            </a:extLst>
          </p:cNvPr>
          <p:cNvSpPr/>
          <p:nvPr/>
        </p:nvSpPr>
        <p:spPr>
          <a:xfrm>
            <a:off x="1" y="8956152"/>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21" name="Google Shape;520;p80" descr="Post-it" title="Post-it">
            <a:extLst>
              <a:ext uri="{FF2B5EF4-FFF2-40B4-BE49-F238E27FC236}">
                <a16:creationId xmlns:a16="http://schemas.microsoft.com/office/drawing/2014/main" id="{04D5C9DB-B801-121A-D7D9-D5BC6F7B671A}"/>
              </a:ext>
            </a:extLst>
          </p:cNvPr>
          <p:cNvSpPr/>
          <p:nvPr/>
        </p:nvSpPr>
        <p:spPr>
          <a:xfrm>
            <a:off x="6172203" y="8972662"/>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22" name="Google Shape;520;p80" descr="Post-it" title="Post-it">
            <a:extLst>
              <a:ext uri="{FF2B5EF4-FFF2-40B4-BE49-F238E27FC236}">
                <a16:creationId xmlns:a16="http://schemas.microsoft.com/office/drawing/2014/main" id="{1DBC5E73-D328-29EA-97DD-0CDB199E543B}"/>
              </a:ext>
            </a:extLst>
          </p:cNvPr>
          <p:cNvSpPr/>
          <p:nvPr/>
        </p:nvSpPr>
        <p:spPr>
          <a:xfrm>
            <a:off x="12344405" y="8956152"/>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ea typeface="Arial"/>
              <a:cs typeface="Calibri" panose="020F0502020204030204" pitchFamily="34" charset="0"/>
              <a:sym typeface="Arial"/>
            </a:endParaRPr>
          </a:p>
        </p:txBody>
      </p:sp>
      <p:sp>
        <p:nvSpPr>
          <p:cNvPr id="23" name="Google Shape;520;p80" descr="Post-it" title="Post-it">
            <a:extLst>
              <a:ext uri="{FF2B5EF4-FFF2-40B4-BE49-F238E27FC236}">
                <a16:creationId xmlns:a16="http://schemas.microsoft.com/office/drawing/2014/main" id="{69C76036-8CA5-A8FA-0553-6E02D9F6E6DB}"/>
              </a:ext>
            </a:extLst>
          </p:cNvPr>
          <p:cNvSpPr/>
          <p:nvPr/>
        </p:nvSpPr>
        <p:spPr>
          <a:xfrm>
            <a:off x="995809" y="1560006"/>
            <a:ext cx="3795267" cy="674548"/>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ctr" rtl="1">
              <a:spcBef>
                <a:spcPts val="0"/>
              </a:spcBef>
              <a:spcAft>
                <a:spcPts val="0"/>
              </a:spcAft>
            </a:pPr>
            <a:r>
              <a:rPr lang="ar" sz="2400" b="1" dirty="0">
                <a:solidFill>
                  <a:srgbClr val="000000"/>
                </a:solidFill>
                <a:ea typeface="Arial"/>
                <a:cs typeface="Calibri" panose="020F0502020204030204" pitchFamily="34" charset="0"/>
                <a:sym typeface="Arial"/>
              </a:rPr>
              <a:t>ما الذي يحتاج إلى تعديل؟</a:t>
            </a:r>
            <a:endParaRPr sz="2400" b="1" dirty="0">
              <a:solidFill>
                <a:srgbClr val="000000"/>
              </a:solidFill>
              <a:ea typeface="Arial"/>
              <a:cs typeface="Calibri" panose="020F0502020204030204" pitchFamily="34" charset="0"/>
              <a:sym typeface="Arial"/>
            </a:endParaRPr>
          </a:p>
        </p:txBody>
      </p:sp>
      <p:sp>
        <p:nvSpPr>
          <p:cNvPr id="26" name="Google Shape;520;p80" descr="Post-it" title="Post-it">
            <a:extLst>
              <a:ext uri="{FF2B5EF4-FFF2-40B4-BE49-F238E27FC236}">
                <a16:creationId xmlns:a16="http://schemas.microsoft.com/office/drawing/2014/main" id="{E43D2CA2-BCBF-D93A-ED16-EDC3AB81F5E6}"/>
              </a:ext>
            </a:extLst>
          </p:cNvPr>
          <p:cNvSpPr/>
          <p:nvPr/>
        </p:nvSpPr>
        <p:spPr>
          <a:xfrm>
            <a:off x="6821494" y="1541818"/>
            <a:ext cx="3795267" cy="674548"/>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ctr" rtl="1">
              <a:spcBef>
                <a:spcPts val="0"/>
              </a:spcBef>
              <a:spcAft>
                <a:spcPts val="0"/>
              </a:spcAft>
            </a:pPr>
            <a:r>
              <a:rPr lang="ar" sz="2400" b="1" dirty="0">
                <a:solidFill>
                  <a:srgbClr val="000000"/>
                </a:solidFill>
                <a:ea typeface="Arial"/>
                <a:cs typeface="Calibri" panose="020F0502020204030204" pitchFamily="34" charset="0"/>
                <a:sym typeface="Arial"/>
              </a:rPr>
              <a:t>ما الذي يحتاج إلى الإزالة؟</a:t>
            </a:r>
            <a:endParaRPr sz="2400" b="1" dirty="0">
              <a:solidFill>
                <a:srgbClr val="000000"/>
              </a:solidFill>
              <a:ea typeface="Arial"/>
              <a:cs typeface="Calibri" panose="020F0502020204030204" pitchFamily="34" charset="0"/>
              <a:sym typeface="Arial"/>
            </a:endParaRPr>
          </a:p>
        </p:txBody>
      </p:sp>
      <p:sp>
        <p:nvSpPr>
          <p:cNvPr id="27" name="Google Shape;520;p80" descr="Post-it" title="Post-it">
            <a:extLst>
              <a:ext uri="{FF2B5EF4-FFF2-40B4-BE49-F238E27FC236}">
                <a16:creationId xmlns:a16="http://schemas.microsoft.com/office/drawing/2014/main" id="{AC5A4D9C-B013-B5C9-40B8-3E2D667F0539}"/>
              </a:ext>
            </a:extLst>
          </p:cNvPr>
          <p:cNvSpPr/>
          <p:nvPr/>
        </p:nvSpPr>
        <p:spPr>
          <a:xfrm>
            <a:off x="12462314" y="1489967"/>
            <a:ext cx="3795267" cy="674548"/>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ar" sz="2400" b="1" dirty="0">
                <a:solidFill>
                  <a:srgbClr val="000000"/>
                </a:solidFill>
                <a:ea typeface="Arial"/>
                <a:cs typeface="Calibri" panose="020F0502020204030204" pitchFamily="34" charset="0"/>
                <a:sym typeface="Arial"/>
              </a:rPr>
              <a:t>ما الذي يحتاج إلى الإضافة؟</a:t>
            </a:r>
            <a:endParaRPr sz="2400" b="1" dirty="0">
              <a:solidFill>
                <a:srgbClr val="000000"/>
              </a:solidFill>
              <a:ea typeface="Arial"/>
              <a:cs typeface="Calibri" panose="020F0502020204030204" pitchFamily="34" charset="0"/>
              <a:sym typeface="Arial"/>
            </a:endParaRPr>
          </a:p>
        </p:txBody>
      </p:sp>
    </p:spTree>
    <p:extLst>
      <p:ext uri="{BB962C8B-B14F-4D97-AF65-F5344CB8AC3E}">
        <p14:creationId xmlns:p14="http://schemas.microsoft.com/office/powerpoint/2010/main" val="1383042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FBB05CC-3B28-5D2A-E1CC-5D5F427427D5}"/>
              </a:ext>
            </a:extLst>
          </p:cNvPr>
          <p:cNvGraphicFramePr>
            <a:graphicFrameLocks noGrp="1"/>
          </p:cNvGraphicFramePr>
          <p:nvPr>
            <p:extLst>
              <p:ext uri="{D42A27DB-BD31-4B8C-83A1-F6EECF244321}">
                <p14:modId xmlns:p14="http://schemas.microsoft.com/office/powerpoint/2010/main" val="583023353"/>
              </p:ext>
            </p:extLst>
          </p:nvPr>
        </p:nvGraphicFramePr>
        <p:xfrm>
          <a:off x="685800" y="135414"/>
          <a:ext cx="16783052" cy="9852655"/>
        </p:xfrm>
        <a:graphic>
          <a:graphicData uri="http://schemas.openxmlformats.org/drawingml/2006/table">
            <a:tbl>
              <a:tblPr rtl="1" firstRow="1" bandRow="1">
                <a:tableStyleId>{5C22544A-7EE6-4342-B048-85BDC9FD1C3A}</a:tableStyleId>
              </a:tblPr>
              <a:tblGrid>
                <a:gridCol w="4195763">
                  <a:extLst>
                    <a:ext uri="{9D8B030D-6E8A-4147-A177-3AD203B41FA5}">
                      <a16:colId xmlns:a16="http://schemas.microsoft.com/office/drawing/2014/main" val="2078172995"/>
                    </a:ext>
                  </a:extLst>
                </a:gridCol>
                <a:gridCol w="4195763">
                  <a:extLst>
                    <a:ext uri="{9D8B030D-6E8A-4147-A177-3AD203B41FA5}">
                      <a16:colId xmlns:a16="http://schemas.microsoft.com/office/drawing/2014/main" val="4276363619"/>
                    </a:ext>
                  </a:extLst>
                </a:gridCol>
                <a:gridCol w="4195763">
                  <a:extLst>
                    <a:ext uri="{9D8B030D-6E8A-4147-A177-3AD203B41FA5}">
                      <a16:colId xmlns:a16="http://schemas.microsoft.com/office/drawing/2014/main" val="949979486"/>
                    </a:ext>
                  </a:extLst>
                </a:gridCol>
                <a:gridCol w="4195763">
                  <a:extLst>
                    <a:ext uri="{9D8B030D-6E8A-4147-A177-3AD203B41FA5}">
                      <a16:colId xmlns:a16="http://schemas.microsoft.com/office/drawing/2014/main" val="1883620393"/>
                    </a:ext>
                  </a:extLst>
                </a:gridCol>
              </a:tblGrid>
              <a:tr h="761260">
                <a:tc>
                  <a:txBody>
                    <a:bodyPr/>
                    <a:lstStyle/>
                    <a:p>
                      <a:pPr algn="ctr" rtl="1"/>
                      <a:r>
                        <a:rPr lang="ar-SA" dirty="0">
                          <a:solidFill>
                            <a:schemeClr val="bg2"/>
                          </a:solidFill>
                        </a:rPr>
                        <a:t>ال</a:t>
                      </a:r>
                      <a:r>
                        <a:rPr lang="ar" dirty="0">
                          <a:solidFill>
                            <a:schemeClr val="bg2"/>
                          </a:solidFill>
                        </a:rPr>
                        <a:t>أنشطة</a:t>
                      </a:r>
                    </a:p>
                  </a:txBody>
                  <a:tcPr anchor="ctr"/>
                </a:tc>
                <a:tc>
                  <a:txBody>
                    <a:bodyPr/>
                    <a:lstStyle/>
                    <a:p>
                      <a:pPr algn="ctr" rtl="1"/>
                      <a:r>
                        <a:rPr lang="ar-SA" dirty="0">
                          <a:solidFill>
                            <a:schemeClr val="bg2"/>
                          </a:solidFill>
                        </a:rPr>
                        <a:t>ال</a:t>
                      </a:r>
                      <a:r>
                        <a:rPr lang="ar" dirty="0">
                          <a:solidFill>
                            <a:schemeClr val="bg2"/>
                          </a:solidFill>
                        </a:rPr>
                        <a:t>خطوات </a:t>
                      </a:r>
                      <a:r>
                        <a:rPr lang="ar-SA" dirty="0">
                          <a:solidFill>
                            <a:schemeClr val="bg2"/>
                          </a:solidFill>
                        </a:rPr>
                        <a:t>ال</a:t>
                      </a:r>
                      <a:r>
                        <a:rPr lang="ar" dirty="0">
                          <a:solidFill>
                            <a:schemeClr val="bg2"/>
                          </a:solidFill>
                        </a:rPr>
                        <a:t>فرعية</a:t>
                      </a:r>
                    </a:p>
                  </a:txBody>
                  <a:tcPr anchor="ctr"/>
                </a:tc>
                <a:tc>
                  <a:txBody>
                    <a:bodyPr/>
                    <a:lstStyle/>
                    <a:p>
                      <a:pPr algn="ctr" rtl="1"/>
                      <a:r>
                        <a:rPr lang="ar" dirty="0">
                          <a:solidFill>
                            <a:schemeClr val="bg2"/>
                          </a:solidFill>
                        </a:rPr>
                        <a:t>المستندات المطلوبة</a:t>
                      </a:r>
                      <a:endParaRPr lang="en-MY" dirty="0">
                        <a:solidFill>
                          <a:schemeClr val="bg2"/>
                        </a:solidFill>
                      </a:endParaRPr>
                    </a:p>
                  </a:txBody>
                  <a:tcPr anchor="ctr"/>
                </a:tc>
                <a:tc>
                  <a:txBody>
                    <a:bodyPr/>
                    <a:lstStyle/>
                    <a:p>
                      <a:pPr algn="ctr" rtl="1"/>
                      <a:r>
                        <a:rPr lang="ar" dirty="0">
                          <a:solidFill>
                            <a:schemeClr val="bg2"/>
                          </a:solidFill>
                        </a:rPr>
                        <a:t>(القائمة)</a:t>
                      </a:r>
                      <a:r>
                        <a:rPr lang="ar-SA" dirty="0">
                          <a:solidFill>
                            <a:schemeClr val="bg2"/>
                          </a:solidFill>
                        </a:rPr>
                        <a:t> المشاركون</a:t>
                      </a:r>
                      <a:endParaRPr lang="en-MY" dirty="0">
                        <a:solidFill>
                          <a:schemeClr val="bg2"/>
                        </a:solidFill>
                      </a:endParaRPr>
                    </a:p>
                  </a:txBody>
                  <a:tcPr anchor="ctr"/>
                </a:tc>
                <a:extLst>
                  <a:ext uri="{0D108BD9-81ED-4DB2-BD59-A6C34878D82A}">
                    <a16:rowId xmlns:a16="http://schemas.microsoft.com/office/drawing/2014/main" val="334626101"/>
                  </a:ext>
                </a:extLst>
              </a:tr>
              <a:tr h="465445">
                <a:tc>
                  <a:txBody>
                    <a:bodyPr/>
                    <a:lstStyle/>
                    <a:p>
                      <a:pPr algn="r" rtl="1"/>
                      <a:r>
                        <a:rPr lang="ar" dirty="0"/>
                        <a:t>تقييم الاحتياجات</a:t>
                      </a:r>
                    </a:p>
                  </a:txBody>
                  <a:tcPr anchor="ctr"/>
                </a:tc>
                <a:tc>
                  <a:txBody>
                    <a:bodyPr/>
                    <a:lstStyle/>
                    <a:p>
                      <a:pPr algn="r" rtl="1"/>
                      <a:endParaRPr lang="en-MY" dirty="0"/>
                    </a:p>
                  </a:txBody>
                  <a:tcPr anchor="ctr"/>
                </a:tc>
                <a:tc>
                  <a:txBody>
                    <a:bodyPr/>
                    <a:lstStyle/>
                    <a:p>
                      <a:pPr algn="r" rtl="1"/>
                      <a:endParaRPr lang="en-MY" dirty="0"/>
                    </a:p>
                  </a:txBody>
                  <a:tcPr anchor="ctr"/>
                </a:tc>
                <a:tc>
                  <a:txBody>
                    <a:bodyPr/>
                    <a:lstStyle/>
                    <a:p>
                      <a:pPr algn="r" rtl="1"/>
                      <a:endParaRPr lang="en-MY" dirty="0"/>
                    </a:p>
                  </a:txBody>
                  <a:tcPr anchor="ctr"/>
                </a:tc>
                <a:extLst>
                  <a:ext uri="{0D108BD9-81ED-4DB2-BD59-A6C34878D82A}">
                    <a16:rowId xmlns:a16="http://schemas.microsoft.com/office/drawing/2014/main" val="3435407042"/>
                  </a:ext>
                </a:extLst>
              </a:tr>
              <a:tr h="846263">
                <a:tc>
                  <a:txBody>
                    <a:bodyPr/>
                    <a:lstStyle/>
                    <a:p>
                      <a:pPr algn="r" rtl="1"/>
                      <a:r>
                        <a:rPr lang="ar" dirty="0"/>
                        <a:t>تقييم الأسواق </a:t>
                      </a:r>
                      <a:r>
                        <a:rPr lang="ar-SA" dirty="0"/>
                        <a:t>وإمكانية تنفيذ</a:t>
                      </a:r>
                      <a:r>
                        <a:rPr lang="ar-JO" dirty="0"/>
                        <a:t> البرامج النقدية</a:t>
                      </a:r>
                      <a:endParaRPr lang="ar" dirty="0"/>
                    </a:p>
                  </a:txBody>
                  <a:tcPr anchor="ctr"/>
                </a:tc>
                <a:tc>
                  <a:txBody>
                    <a:bodyPr/>
                    <a:lstStyle/>
                    <a:p>
                      <a:pPr algn="r" rtl="1"/>
                      <a:endParaRPr lang="en-MY" dirty="0"/>
                    </a:p>
                  </a:txBody>
                  <a:tcPr anchor="ctr"/>
                </a:tc>
                <a:tc>
                  <a:txBody>
                    <a:bodyPr/>
                    <a:lstStyle/>
                    <a:p>
                      <a:pPr algn="r" rtl="1"/>
                      <a:endParaRPr lang="en-MY" dirty="0"/>
                    </a:p>
                  </a:txBody>
                  <a:tcPr anchor="ctr"/>
                </a:tc>
                <a:tc>
                  <a:txBody>
                    <a:bodyPr/>
                    <a:lstStyle/>
                    <a:p>
                      <a:pPr algn="r" rtl="1"/>
                      <a:endParaRPr lang="en-MY" dirty="0"/>
                    </a:p>
                  </a:txBody>
                  <a:tcPr anchor="ctr"/>
                </a:tc>
                <a:extLst>
                  <a:ext uri="{0D108BD9-81ED-4DB2-BD59-A6C34878D82A}">
                    <a16:rowId xmlns:a16="http://schemas.microsoft.com/office/drawing/2014/main" val="3300113320"/>
                  </a:ext>
                </a:extLst>
              </a:tr>
              <a:tr h="846263">
                <a:tc>
                  <a:txBody>
                    <a:bodyPr/>
                    <a:lstStyle/>
                    <a:p>
                      <a:pPr algn="r" rtl="1"/>
                      <a:r>
                        <a:rPr lang="ar" dirty="0"/>
                        <a:t>تحديد قيمة التحويل النقدي</a:t>
                      </a:r>
                    </a:p>
                  </a:txBody>
                  <a:tcPr anchor="ctr"/>
                </a:tc>
                <a:tc>
                  <a:txBody>
                    <a:bodyPr/>
                    <a:lstStyle/>
                    <a:p>
                      <a:pPr algn="r" rtl="1"/>
                      <a:endParaRPr lang="en-MY" dirty="0"/>
                    </a:p>
                  </a:txBody>
                  <a:tcPr anchor="ctr"/>
                </a:tc>
                <a:tc>
                  <a:txBody>
                    <a:bodyPr/>
                    <a:lstStyle/>
                    <a:p>
                      <a:pPr algn="r" rtl="1"/>
                      <a:endParaRPr lang="en-MY" dirty="0"/>
                    </a:p>
                  </a:txBody>
                  <a:tcPr anchor="ctr"/>
                </a:tc>
                <a:tc>
                  <a:txBody>
                    <a:bodyPr/>
                    <a:lstStyle/>
                    <a:p>
                      <a:pPr algn="r" rtl="1"/>
                      <a:endParaRPr lang="en-MY" dirty="0"/>
                    </a:p>
                  </a:txBody>
                  <a:tcPr anchor="ctr"/>
                </a:tc>
                <a:extLst>
                  <a:ext uri="{0D108BD9-81ED-4DB2-BD59-A6C34878D82A}">
                    <a16:rowId xmlns:a16="http://schemas.microsoft.com/office/drawing/2014/main" val="851950419"/>
                  </a:ext>
                </a:extLst>
              </a:tr>
              <a:tr h="761260">
                <a:tc>
                  <a:txBody>
                    <a:bodyPr/>
                    <a:lstStyle/>
                    <a:p>
                      <a:pPr algn="r" rtl="1"/>
                      <a:r>
                        <a:rPr lang="ar" dirty="0"/>
                        <a:t>تحديد معاييرالاختيار</a:t>
                      </a:r>
                    </a:p>
                  </a:txBody>
                  <a:tcPr anchor="ctr"/>
                </a:tc>
                <a:tc>
                  <a:txBody>
                    <a:bodyPr/>
                    <a:lstStyle/>
                    <a:p>
                      <a:pPr algn="r" rtl="1"/>
                      <a:endParaRPr lang="en-MY" dirty="0"/>
                    </a:p>
                  </a:txBody>
                  <a:tcPr anchor="ctr"/>
                </a:tc>
                <a:tc>
                  <a:txBody>
                    <a:bodyPr/>
                    <a:lstStyle/>
                    <a:p>
                      <a:pPr algn="r" rtl="1"/>
                      <a:endParaRPr lang="en-MY" dirty="0"/>
                    </a:p>
                  </a:txBody>
                  <a:tcPr anchor="ctr"/>
                </a:tc>
                <a:tc>
                  <a:txBody>
                    <a:bodyPr/>
                    <a:lstStyle/>
                    <a:p>
                      <a:pPr algn="r" rtl="1"/>
                      <a:endParaRPr lang="en-MY" dirty="0"/>
                    </a:p>
                  </a:txBody>
                  <a:tcPr anchor="ctr"/>
                </a:tc>
                <a:extLst>
                  <a:ext uri="{0D108BD9-81ED-4DB2-BD59-A6C34878D82A}">
                    <a16:rowId xmlns:a16="http://schemas.microsoft.com/office/drawing/2014/main" val="125424484"/>
                  </a:ext>
                </a:extLst>
              </a:tr>
              <a:tr h="761260">
                <a:tc>
                  <a:txBody>
                    <a:bodyPr/>
                    <a:lstStyle/>
                    <a:p>
                      <a:pPr algn="r" rtl="1"/>
                      <a:r>
                        <a:rPr lang="ar" dirty="0"/>
                        <a:t>تخطيط التوزيع</a:t>
                      </a:r>
                    </a:p>
                  </a:txBody>
                  <a:tcPr anchor="ctr"/>
                </a:tc>
                <a:tc>
                  <a:txBody>
                    <a:bodyPr/>
                    <a:lstStyle/>
                    <a:p>
                      <a:pPr algn="r" rtl="1"/>
                      <a:endParaRPr lang="en-MY" dirty="0"/>
                    </a:p>
                  </a:txBody>
                  <a:tcPr anchor="ctr"/>
                </a:tc>
                <a:tc>
                  <a:txBody>
                    <a:bodyPr/>
                    <a:lstStyle/>
                    <a:p>
                      <a:pPr algn="r" rtl="1"/>
                      <a:endParaRPr lang="en-MY" dirty="0"/>
                    </a:p>
                  </a:txBody>
                  <a:tcPr anchor="ctr"/>
                </a:tc>
                <a:tc>
                  <a:txBody>
                    <a:bodyPr/>
                    <a:lstStyle/>
                    <a:p>
                      <a:pPr algn="r" rtl="1"/>
                      <a:endParaRPr lang="en-MY" dirty="0"/>
                    </a:p>
                  </a:txBody>
                  <a:tcPr anchor="ctr"/>
                </a:tc>
                <a:extLst>
                  <a:ext uri="{0D108BD9-81ED-4DB2-BD59-A6C34878D82A}">
                    <a16:rowId xmlns:a16="http://schemas.microsoft.com/office/drawing/2014/main" val="814406727"/>
                  </a:ext>
                </a:extLst>
              </a:tr>
              <a:tr h="846263">
                <a:tc>
                  <a:txBody>
                    <a:bodyPr/>
                    <a:lstStyle/>
                    <a:p>
                      <a:pPr algn="r" rtl="1"/>
                      <a:r>
                        <a:rPr lang="ar" dirty="0"/>
                        <a:t>تقديم قائمة المستفيدين</a:t>
                      </a:r>
                    </a:p>
                  </a:txBody>
                  <a:tcPr anchor="ctr"/>
                </a:tc>
                <a:tc>
                  <a:txBody>
                    <a:bodyPr/>
                    <a:lstStyle/>
                    <a:p>
                      <a:pPr algn="r" rtl="1"/>
                      <a:endParaRPr lang="en-MY" dirty="0"/>
                    </a:p>
                  </a:txBody>
                  <a:tcPr anchor="ctr"/>
                </a:tc>
                <a:tc>
                  <a:txBody>
                    <a:bodyPr/>
                    <a:lstStyle/>
                    <a:p>
                      <a:pPr algn="r" rtl="1"/>
                      <a:endParaRPr lang="en-MY" dirty="0"/>
                    </a:p>
                  </a:txBody>
                  <a:tcPr anchor="ctr"/>
                </a:tc>
                <a:tc>
                  <a:txBody>
                    <a:bodyPr/>
                    <a:lstStyle/>
                    <a:p>
                      <a:pPr algn="r" rtl="1"/>
                      <a:endParaRPr lang="en-MY" dirty="0"/>
                    </a:p>
                  </a:txBody>
                  <a:tcPr anchor="ctr"/>
                </a:tc>
                <a:extLst>
                  <a:ext uri="{0D108BD9-81ED-4DB2-BD59-A6C34878D82A}">
                    <a16:rowId xmlns:a16="http://schemas.microsoft.com/office/drawing/2014/main" val="1537068045"/>
                  </a:ext>
                </a:extLst>
              </a:tr>
              <a:tr h="846263">
                <a:tc>
                  <a:txBody>
                    <a:bodyPr/>
                    <a:lstStyle/>
                    <a:p>
                      <a:pPr algn="r" rtl="1"/>
                      <a:r>
                        <a:rPr lang="ar" dirty="0"/>
                        <a:t>طلب التمويل والموافقة عليه</a:t>
                      </a:r>
                    </a:p>
                  </a:txBody>
                  <a:tcPr anchor="ctr"/>
                </a:tc>
                <a:tc>
                  <a:txBody>
                    <a:bodyPr/>
                    <a:lstStyle/>
                    <a:p>
                      <a:pPr algn="r" rtl="1"/>
                      <a:endParaRPr lang="en-MY" dirty="0"/>
                    </a:p>
                  </a:txBody>
                  <a:tcPr anchor="ctr"/>
                </a:tc>
                <a:tc>
                  <a:txBody>
                    <a:bodyPr/>
                    <a:lstStyle/>
                    <a:p>
                      <a:pPr algn="r" rtl="1"/>
                      <a:endParaRPr lang="en-MY" dirty="0"/>
                    </a:p>
                  </a:txBody>
                  <a:tcPr anchor="ctr"/>
                </a:tc>
                <a:tc>
                  <a:txBody>
                    <a:bodyPr/>
                    <a:lstStyle/>
                    <a:p>
                      <a:pPr algn="r" rtl="1"/>
                      <a:endParaRPr lang="en-MY" dirty="0"/>
                    </a:p>
                  </a:txBody>
                  <a:tcPr anchor="ctr"/>
                </a:tc>
                <a:extLst>
                  <a:ext uri="{0D108BD9-81ED-4DB2-BD59-A6C34878D82A}">
                    <a16:rowId xmlns:a16="http://schemas.microsoft.com/office/drawing/2014/main" val="1508853834"/>
                  </a:ext>
                </a:extLst>
              </a:tr>
              <a:tr h="761260">
                <a:tc>
                  <a:txBody>
                    <a:bodyPr/>
                    <a:lstStyle/>
                    <a:p>
                      <a:pPr algn="r" rtl="1"/>
                      <a:r>
                        <a:rPr lang="ar" dirty="0"/>
                        <a:t>التواصل مع </a:t>
                      </a:r>
                      <a:r>
                        <a:rPr lang="ar-JO" dirty="0"/>
                        <a:t>مقدمي الخدمات المالية</a:t>
                      </a:r>
                      <a:r>
                        <a:rPr lang="ar-SA" dirty="0"/>
                        <a:t> </a:t>
                      </a:r>
                      <a:r>
                        <a:rPr lang="ar" dirty="0"/>
                        <a:t>FSP</a:t>
                      </a:r>
                    </a:p>
                  </a:txBody>
                  <a:tcPr anchor="ctr"/>
                </a:tc>
                <a:tc>
                  <a:txBody>
                    <a:bodyPr/>
                    <a:lstStyle/>
                    <a:p>
                      <a:pPr algn="r" rtl="1"/>
                      <a:endParaRPr lang="en-MY" dirty="0"/>
                    </a:p>
                  </a:txBody>
                  <a:tcPr anchor="ctr"/>
                </a:tc>
                <a:tc>
                  <a:txBody>
                    <a:bodyPr/>
                    <a:lstStyle/>
                    <a:p>
                      <a:pPr algn="r" rtl="1"/>
                      <a:endParaRPr lang="en-MY" dirty="0"/>
                    </a:p>
                  </a:txBody>
                  <a:tcPr anchor="ctr"/>
                </a:tc>
                <a:tc>
                  <a:txBody>
                    <a:bodyPr/>
                    <a:lstStyle/>
                    <a:p>
                      <a:pPr algn="r" rtl="1"/>
                      <a:endParaRPr lang="en-MY" dirty="0"/>
                    </a:p>
                  </a:txBody>
                  <a:tcPr anchor="ctr"/>
                </a:tc>
                <a:extLst>
                  <a:ext uri="{0D108BD9-81ED-4DB2-BD59-A6C34878D82A}">
                    <a16:rowId xmlns:a16="http://schemas.microsoft.com/office/drawing/2014/main" val="1027435350"/>
                  </a:ext>
                </a:extLst>
              </a:tr>
              <a:tr h="465445">
                <a:tc>
                  <a:txBody>
                    <a:bodyPr/>
                    <a:lstStyle/>
                    <a:p>
                      <a:pPr algn="r" rtl="1"/>
                      <a:r>
                        <a:rPr lang="ar" dirty="0"/>
                        <a:t>توزيع النقد</a:t>
                      </a:r>
                    </a:p>
                  </a:txBody>
                  <a:tcPr anchor="ctr"/>
                </a:tc>
                <a:tc>
                  <a:txBody>
                    <a:bodyPr/>
                    <a:lstStyle/>
                    <a:p>
                      <a:pPr algn="r" rtl="1"/>
                      <a:endParaRPr lang="en-MY" dirty="0"/>
                    </a:p>
                  </a:txBody>
                  <a:tcPr anchor="ctr"/>
                </a:tc>
                <a:tc>
                  <a:txBody>
                    <a:bodyPr/>
                    <a:lstStyle/>
                    <a:p>
                      <a:pPr algn="r" rtl="1"/>
                      <a:endParaRPr lang="en-MY" dirty="0"/>
                    </a:p>
                  </a:txBody>
                  <a:tcPr anchor="ctr"/>
                </a:tc>
                <a:tc>
                  <a:txBody>
                    <a:bodyPr/>
                    <a:lstStyle/>
                    <a:p>
                      <a:pPr algn="r" rtl="1"/>
                      <a:endParaRPr lang="en-MY" dirty="0"/>
                    </a:p>
                  </a:txBody>
                  <a:tcPr anchor="ctr"/>
                </a:tc>
                <a:extLst>
                  <a:ext uri="{0D108BD9-81ED-4DB2-BD59-A6C34878D82A}">
                    <a16:rowId xmlns:a16="http://schemas.microsoft.com/office/drawing/2014/main" val="2469068300"/>
                  </a:ext>
                </a:extLst>
              </a:tr>
              <a:tr h="846263">
                <a:tc>
                  <a:txBody>
                    <a:bodyPr/>
                    <a:lstStyle/>
                    <a:p>
                      <a:pPr algn="r" rtl="1"/>
                      <a:r>
                        <a:rPr lang="ar" dirty="0"/>
                        <a:t>التقارير المالية والمقارنات المالية</a:t>
                      </a:r>
                    </a:p>
                  </a:txBody>
                  <a:tcPr anchor="ctr"/>
                </a:tc>
                <a:tc>
                  <a:txBody>
                    <a:bodyPr/>
                    <a:lstStyle/>
                    <a:p>
                      <a:pPr algn="r" rtl="1"/>
                      <a:endParaRPr lang="en-MY" dirty="0"/>
                    </a:p>
                  </a:txBody>
                  <a:tcPr anchor="ctr"/>
                </a:tc>
                <a:tc>
                  <a:txBody>
                    <a:bodyPr/>
                    <a:lstStyle/>
                    <a:p>
                      <a:pPr algn="r" rtl="1"/>
                      <a:endParaRPr lang="en-MY" dirty="0"/>
                    </a:p>
                  </a:txBody>
                  <a:tcPr anchor="ctr"/>
                </a:tc>
                <a:tc>
                  <a:txBody>
                    <a:bodyPr/>
                    <a:lstStyle/>
                    <a:p>
                      <a:pPr algn="r" rtl="1"/>
                      <a:endParaRPr lang="en-MY" dirty="0"/>
                    </a:p>
                  </a:txBody>
                  <a:tcPr anchor="ctr"/>
                </a:tc>
                <a:extLst>
                  <a:ext uri="{0D108BD9-81ED-4DB2-BD59-A6C34878D82A}">
                    <a16:rowId xmlns:a16="http://schemas.microsoft.com/office/drawing/2014/main" val="1305399640"/>
                  </a:ext>
                </a:extLst>
              </a:tr>
              <a:tr h="846263">
                <a:tc>
                  <a:txBody>
                    <a:bodyPr/>
                    <a:lstStyle/>
                    <a:p>
                      <a:pPr algn="r" rtl="1"/>
                      <a:r>
                        <a:rPr lang="ar" dirty="0"/>
                        <a:t>مراقبة ما بعد التوزيع</a:t>
                      </a:r>
                    </a:p>
                  </a:txBody>
                  <a:tcPr anchor="ctr"/>
                </a:tc>
                <a:tc>
                  <a:txBody>
                    <a:bodyPr/>
                    <a:lstStyle/>
                    <a:p>
                      <a:pPr algn="r" rtl="1"/>
                      <a:endParaRPr lang="en-MY" dirty="0"/>
                    </a:p>
                  </a:txBody>
                  <a:tcPr anchor="ctr"/>
                </a:tc>
                <a:tc>
                  <a:txBody>
                    <a:bodyPr/>
                    <a:lstStyle/>
                    <a:p>
                      <a:pPr algn="r" rtl="1"/>
                      <a:endParaRPr lang="en-MY" dirty="0"/>
                    </a:p>
                  </a:txBody>
                  <a:tcPr anchor="ctr"/>
                </a:tc>
                <a:tc>
                  <a:txBody>
                    <a:bodyPr/>
                    <a:lstStyle/>
                    <a:p>
                      <a:pPr algn="r" rtl="1"/>
                      <a:endParaRPr lang="en-MY" dirty="0"/>
                    </a:p>
                  </a:txBody>
                  <a:tcPr anchor="ctr"/>
                </a:tc>
                <a:extLst>
                  <a:ext uri="{0D108BD9-81ED-4DB2-BD59-A6C34878D82A}">
                    <a16:rowId xmlns:a16="http://schemas.microsoft.com/office/drawing/2014/main" val="3868494280"/>
                  </a:ext>
                </a:extLst>
              </a:tr>
              <a:tr h="465445">
                <a:tc>
                  <a:txBody>
                    <a:bodyPr/>
                    <a:lstStyle/>
                    <a:p>
                      <a:pPr algn="r" rtl="1"/>
                      <a:r>
                        <a:rPr lang="ar" dirty="0"/>
                        <a:t>التقرير النهائي</a:t>
                      </a:r>
                    </a:p>
                  </a:txBody>
                  <a:tcPr anchor="ctr"/>
                </a:tc>
                <a:tc>
                  <a:txBody>
                    <a:bodyPr/>
                    <a:lstStyle/>
                    <a:p>
                      <a:pPr algn="r" rtl="1"/>
                      <a:endParaRPr lang="en-MY" dirty="0"/>
                    </a:p>
                  </a:txBody>
                  <a:tcPr anchor="ctr"/>
                </a:tc>
                <a:tc>
                  <a:txBody>
                    <a:bodyPr/>
                    <a:lstStyle/>
                    <a:p>
                      <a:pPr algn="r" rtl="1"/>
                      <a:endParaRPr lang="en-MY" dirty="0"/>
                    </a:p>
                  </a:txBody>
                  <a:tcPr anchor="ctr"/>
                </a:tc>
                <a:tc>
                  <a:txBody>
                    <a:bodyPr/>
                    <a:lstStyle/>
                    <a:p>
                      <a:pPr algn="r" rtl="1"/>
                      <a:endParaRPr lang="en-MY" dirty="0"/>
                    </a:p>
                  </a:txBody>
                  <a:tcPr anchor="ctr"/>
                </a:tc>
                <a:extLst>
                  <a:ext uri="{0D108BD9-81ED-4DB2-BD59-A6C34878D82A}">
                    <a16:rowId xmlns:a16="http://schemas.microsoft.com/office/drawing/2014/main" val="1241914700"/>
                  </a:ext>
                </a:extLst>
              </a:tr>
            </a:tbl>
          </a:graphicData>
        </a:graphic>
      </p:graphicFrame>
    </p:spTree>
    <p:extLst>
      <p:ext uri="{BB962C8B-B14F-4D97-AF65-F5344CB8AC3E}">
        <p14:creationId xmlns:p14="http://schemas.microsoft.com/office/powerpoint/2010/main" val="2323011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5"/>
          <p:cNvSpPr txBox="1">
            <a:spLocks noGrp="1"/>
          </p:cNvSpPr>
          <p:nvPr>
            <p:ph type="title"/>
          </p:nvPr>
        </p:nvSpPr>
        <p:spPr>
          <a:xfrm>
            <a:off x="1257300" y="548482"/>
            <a:ext cx="15992650" cy="1988345"/>
          </a:xfrm>
          <a:prstGeom prst="rect">
            <a:avLst/>
          </a:prstGeom>
          <a:noFill/>
          <a:ln>
            <a:noFill/>
          </a:ln>
        </p:spPr>
        <p:txBody>
          <a:bodyPr spcFirstLastPara="1" wrap="square" lIns="137138" tIns="68550" rIns="137138" bIns="68550" anchor="ctr" anchorCtr="0">
            <a:normAutofit/>
          </a:bodyPr>
          <a:lstStyle/>
          <a:p>
            <a:pPr algn="r" rtl="1">
              <a:spcBef>
                <a:spcPts val="0"/>
              </a:spcBef>
              <a:buClr>
                <a:srgbClr val="FF0000"/>
              </a:buClr>
              <a:buSzPts val="3200"/>
            </a:pPr>
            <a:r>
              <a:rPr lang="ar" sz="4800" b="1" dirty="0">
                <a:solidFill>
                  <a:srgbClr val="FF0000"/>
                </a:solidFill>
                <a:latin typeface="Calibri" panose="020F0502020204030204" pitchFamily="34" charset="0"/>
                <a:ea typeface="Arial"/>
                <a:cs typeface="Calibri" panose="020F0502020204030204" pitchFamily="34" charset="0"/>
                <a:sym typeface="Arial"/>
              </a:rPr>
              <a:t>ملخص </a:t>
            </a:r>
            <a:r>
              <a:rPr lang="ar" sz="4800" dirty="0">
                <a:latin typeface="Calibri" panose="020F0502020204030204" pitchFamily="34" charset="0"/>
                <a:ea typeface="Arial"/>
                <a:cs typeface="Calibri" panose="020F0502020204030204" pitchFamily="34" charset="0"/>
                <a:sym typeface="Arial"/>
              </a:rPr>
              <a:t>اليوم الأول</a:t>
            </a:r>
            <a:endParaRPr dirty="0"/>
          </a:p>
        </p:txBody>
      </p:sp>
      <p:sp>
        <p:nvSpPr>
          <p:cNvPr id="105" name="Google Shape;105;p55"/>
          <p:cNvSpPr/>
          <p:nvPr/>
        </p:nvSpPr>
        <p:spPr>
          <a:xfrm rot="16260000" flipV="1">
            <a:off x="10348982" y="-4997571"/>
            <a:ext cx="185970" cy="14104110"/>
          </a:xfrm>
          <a:prstGeom prst="rect">
            <a:avLst/>
          </a:prstGeom>
          <a:solidFill>
            <a:srgbClr val="EE2A24"/>
          </a:solidFill>
          <a:ln>
            <a:noFill/>
          </a:ln>
        </p:spPr>
        <p:txBody>
          <a:bodyPr spcFirstLastPara="1" wrap="square" lIns="137138" tIns="68550" rIns="137138" bIns="68550" anchor="ctr" anchorCtr="0">
            <a:noAutofit/>
          </a:bodyPr>
          <a:lstStyle/>
          <a:p>
            <a:pPr algn="ctr">
              <a:spcBef>
                <a:spcPts val="0"/>
              </a:spcBef>
              <a:spcAft>
                <a:spcPts val="0"/>
              </a:spcAft>
            </a:pPr>
            <a:endParaRPr sz="3600">
              <a:solidFill>
                <a:schemeClr val="lt1"/>
              </a:solidFill>
              <a:latin typeface="Calibri"/>
              <a:ea typeface="Calibri"/>
              <a:cs typeface="Calibri"/>
              <a:sym typeface="Calibri"/>
            </a:endParaRPr>
          </a:p>
        </p:txBody>
      </p:sp>
      <p:pic>
        <p:nvPicPr>
          <p:cNvPr id="106" name="Google Shape;106;p55" descr="ADHD Memory Tricks: 6 Ways to Stop Forgetting"/>
          <p:cNvPicPr preferRelativeResize="0"/>
          <p:nvPr/>
        </p:nvPicPr>
        <p:blipFill rotWithShape="1">
          <a:blip r:embed="rId3">
            <a:alphaModFix/>
          </a:blip>
          <a:srcRect/>
          <a:stretch/>
        </p:blipFill>
        <p:spPr>
          <a:xfrm>
            <a:off x="2994358" y="2926022"/>
            <a:ext cx="10685546" cy="59839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95D397-9AFF-DA81-D619-1B6502E4B7C0}"/>
              </a:ext>
            </a:extLst>
          </p:cNvPr>
          <p:cNvSpPr txBox="1"/>
          <p:nvPr/>
        </p:nvSpPr>
        <p:spPr>
          <a:xfrm>
            <a:off x="11139054" y="1205114"/>
            <a:ext cx="6026727" cy="830997"/>
          </a:xfrm>
          <a:prstGeom prst="rect">
            <a:avLst/>
          </a:prstGeom>
          <a:noFill/>
        </p:spPr>
        <p:txBody>
          <a:bodyPr wrap="square" rtlCol="0">
            <a:spAutoFit/>
          </a:bodyPr>
          <a:lstStyle/>
          <a:p>
            <a:pPr algn="r" rtl="1"/>
            <a:r>
              <a:rPr lang="ar" sz="4800" b="1" dirty="0">
                <a:latin typeface="Montserrat" panose="00000500000000000000" pitchFamily="2" charset="0"/>
              </a:rPr>
              <a:t>جدول الأعمال: اليوم الثاني</a:t>
            </a:r>
            <a:endParaRPr lang="en-MY" sz="4800" b="1" dirty="0">
              <a:latin typeface="Montserrat" panose="00000500000000000000" pitchFamily="2" charset="0"/>
            </a:endParaRPr>
          </a:p>
        </p:txBody>
      </p:sp>
      <p:graphicFrame>
        <p:nvGraphicFramePr>
          <p:cNvPr id="3" name="Table 2">
            <a:extLst>
              <a:ext uri="{FF2B5EF4-FFF2-40B4-BE49-F238E27FC236}">
                <a16:creationId xmlns:a16="http://schemas.microsoft.com/office/drawing/2014/main" id="{37CC76C1-2E51-1255-DF2A-2A3134337222}"/>
              </a:ext>
            </a:extLst>
          </p:cNvPr>
          <p:cNvGraphicFramePr>
            <a:graphicFrameLocks noGrp="1"/>
          </p:cNvGraphicFramePr>
          <p:nvPr>
            <p:extLst>
              <p:ext uri="{D42A27DB-BD31-4B8C-83A1-F6EECF244321}">
                <p14:modId xmlns:p14="http://schemas.microsoft.com/office/powerpoint/2010/main" val="1715767696"/>
              </p:ext>
            </p:extLst>
          </p:nvPr>
        </p:nvGraphicFramePr>
        <p:xfrm>
          <a:off x="3724750" y="2656812"/>
          <a:ext cx="12812676" cy="5990320"/>
        </p:xfrm>
        <a:graphic>
          <a:graphicData uri="http://schemas.openxmlformats.org/drawingml/2006/table">
            <a:tbl>
              <a:tblPr rtl="1"/>
              <a:tblGrid>
                <a:gridCol w="3898806">
                  <a:extLst>
                    <a:ext uri="{9D8B030D-6E8A-4147-A177-3AD203B41FA5}">
                      <a16:colId xmlns:a16="http://schemas.microsoft.com/office/drawing/2014/main" val="2002134766"/>
                    </a:ext>
                  </a:extLst>
                </a:gridCol>
                <a:gridCol w="8913870">
                  <a:extLst>
                    <a:ext uri="{9D8B030D-6E8A-4147-A177-3AD203B41FA5}">
                      <a16:colId xmlns:a16="http://schemas.microsoft.com/office/drawing/2014/main" val="1438803622"/>
                    </a:ext>
                  </a:extLst>
                </a:gridCol>
              </a:tblGrid>
              <a:tr h="414208">
                <a:tc>
                  <a:txBody>
                    <a:bodyPr/>
                    <a:lstStyle/>
                    <a:p>
                      <a:pPr algn="ctr" rtl="1" fontAlgn="t">
                        <a:spcBef>
                          <a:spcPts val="0"/>
                        </a:spcBef>
                        <a:spcAft>
                          <a:spcPts val="1000"/>
                        </a:spcAft>
                      </a:pPr>
                      <a:r>
                        <a:rPr lang="ar-SA"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الفترة الزمنية</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1" fontAlgn="t">
                        <a:spcBef>
                          <a:spcPts val="0"/>
                        </a:spcBef>
                        <a:spcAft>
                          <a:spcPts val="1000"/>
                        </a:spcAft>
                      </a:pPr>
                      <a:r>
                        <a:rPr lang="ar"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اليوم الثاني</a:t>
                      </a:r>
                      <a:endParaRPr lang="en-MY"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970629884"/>
                  </a:ext>
                </a:extLst>
              </a:tr>
              <a:tr h="359088">
                <a:tc>
                  <a:txBody>
                    <a:bodyPr/>
                    <a:lstStyle/>
                    <a:p>
                      <a:pPr algn="ctr" rtl="1" fontAlgn="t">
                        <a:spcBef>
                          <a:spcPts val="0"/>
                        </a:spcBef>
                        <a:spcAft>
                          <a:spcPts val="1000"/>
                        </a:spcAft>
                      </a:pPr>
                      <a:r>
                        <a:rPr lang="ar"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8:30 – 9.00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1" fontAlgn="t">
                        <a:spcBef>
                          <a:spcPts val="0"/>
                        </a:spcBef>
                        <a:spcAft>
                          <a:spcPts val="1000"/>
                        </a:spcAft>
                      </a:pPr>
                      <a:r>
                        <a:rPr lang="ar"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ملخص اليوم الأول</a:t>
                      </a:r>
                      <a:endParaRPr lang="en-MY" sz="24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118703"/>
                  </a:ext>
                </a:extLst>
              </a:tr>
              <a:tr h="770574">
                <a:tc>
                  <a:txBody>
                    <a:bodyPr/>
                    <a:lstStyle/>
                    <a:p>
                      <a:pPr algn="ctr" rtl="1" fontAlgn="t">
                        <a:spcBef>
                          <a:spcPts val="0"/>
                        </a:spcBef>
                        <a:spcAft>
                          <a:spcPts val="1000"/>
                        </a:spcAft>
                      </a:pPr>
                      <a:r>
                        <a:rPr lang="ar"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9:00– 11:00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1" fontAlgn="t"/>
                      <a:r>
                        <a:rPr lang="ar" sz="2400" b="0" i="0" u="none" strike="noStrike" kern="1200" dirty="0">
                          <a:solidFill>
                            <a:schemeClr val="accent1">
                              <a:lumMod val="90000"/>
                              <a:lumOff val="10000"/>
                            </a:schemeClr>
                          </a:solidFill>
                          <a:effectLst/>
                          <a:latin typeface="Open Sans"/>
                          <a:ea typeface="Open Sans"/>
                          <a:cs typeface="Open Sans"/>
                        </a:rPr>
                        <a:t>صياغة مصفوفة توزيع المسؤوليات والأدوار ( RACI)</a:t>
                      </a:r>
                      <a:br>
                        <a:rPr lang="en-US" sz="2400" b="0" i="0" u="none" strike="noStrike" kern="1200" dirty="0">
                          <a:solidFill>
                            <a:srgbClr val="00316E"/>
                          </a:solidFill>
                          <a:effectLst/>
                          <a:latin typeface="Open Sans"/>
                          <a:ea typeface="Open Sans"/>
                          <a:cs typeface="Open Sans"/>
                        </a:rPr>
                      </a:br>
                      <a:endParaRPr lang="en-US" sz="2400" b="0" i="0" u="none" strike="noStrike" kern="12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9596183"/>
                  </a:ext>
                </a:extLst>
              </a:tr>
              <a:tr h="404037">
                <a:tc>
                  <a:txBody>
                    <a:bodyPr/>
                    <a:lstStyle/>
                    <a:p>
                      <a:pPr algn="ctr" rtl="1" fontAlgn="t">
                        <a:spcBef>
                          <a:spcPts val="0"/>
                        </a:spcBef>
                        <a:spcAft>
                          <a:spcPts val="1000"/>
                        </a:spcAft>
                      </a:pPr>
                      <a:r>
                        <a:rPr lang="ar"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11:00– 11:30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1" fontAlgn="t">
                        <a:spcBef>
                          <a:spcPts val="0"/>
                        </a:spcBef>
                        <a:spcAft>
                          <a:spcPts val="1000"/>
                        </a:spcAft>
                      </a:pPr>
                      <a:r>
                        <a:rPr lang="ar"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ا</a:t>
                      </a:r>
                      <a:r>
                        <a:rPr lang="ar-SA"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لا</a:t>
                      </a:r>
                      <a:r>
                        <a:rPr lang="ar"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ستراحة</a:t>
                      </a:r>
                      <a:endParaRPr lang="en-MY" sz="2400" dirty="0">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81526004"/>
                  </a:ext>
                </a:extLst>
              </a:tr>
              <a:tr h="1031660">
                <a:tc>
                  <a:txBody>
                    <a:bodyPr/>
                    <a:lstStyle/>
                    <a:p>
                      <a:pPr algn="ctr" rtl="1" fontAlgn="t">
                        <a:spcBef>
                          <a:spcPts val="0"/>
                        </a:spcBef>
                        <a:spcAft>
                          <a:spcPts val="1000"/>
                        </a:spcAft>
                      </a:pPr>
                      <a:r>
                        <a:rPr lang="ar"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11:30 – 12:30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spcBef>
                          <a:spcPts val="0"/>
                        </a:spcBef>
                        <a:spcAft>
                          <a:spcPts val="1000"/>
                        </a:spcAft>
                      </a:pPr>
                      <a:r>
                        <a:rPr lang="ar"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الانتهاء من الجدول الزمني والقرارات والموافقات</a:t>
                      </a:r>
                      <a:endParaRPr lang="en-US" sz="24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469864"/>
                  </a:ext>
                </a:extLst>
              </a:tr>
              <a:tr h="359088">
                <a:tc>
                  <a:txBody>
                    <a:bodyPr/>
                    <a:lstStyle/>
                    <a:p>
                      <a:pPr algn="ctr" rtl="1" fontAlgn="t">
                        <a:spcBef>
                          <a:spcPts val="0"/>
                        </a:spcBef>
                        <a:spcAft>
                          <a:spcPts val="1000"/>
                        </a:spcAft>
                      </a:pPr>
                      <a:r>
                        <a:rPr lang="ar" sz="2400" b="1" dirty="0">
                          <a:effectLst/>
                          <a:latin typeface="Open Sans" panose="020B0606030504020204" pitchFamily="34" charset="0"/>
                          <a:ea typeface="Open Sans" panose="020B0606030504020204" pitchFamily="34" charset="0"/>
                          <a:cs typeface="Open Sans" panose="020B0606030504020204" pitchFamily="34" charset="0"/>
                        </a:rPr>
                        <a:t>12.30 – 13.30</a:t>
                      </a: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1" fontAlgn="t">
                        <a:spcBef>
                          <a:spcPts val="0"/>
                        </a:spcBef>
                        <a:spcAft>
                          <a:spcPts val="1000"/>
                        </a:spcAft>
                      </a:pPr>
                      <a:r>
                        <a:rPr lang="ar-SA"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استراحة الغداء</a:t>
                      </a:r>
                      <a:endParaRPr lang="en-MY" sz="2400" dirty="0">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23836812"/>
                  </a:ext>
                </a:extLst>
              </a:tr>
              <a:tr h="615579">
                <a:tc>
                  <a:txBody>
                    <a:bodyPr/>
                    <a:lstStyle/>
                    <a:p>
                      <a:pPr algn="ctr" rtl="1" fontAlgn="t">
                        <a:spcBef>
                          <a:spcPts val="0"/>
                        </a:spcBef>
                        <a:spcAft>
                          <a:spcPts val="1000"/>
                        </a:spcAft>
                      </a:pPr>
                      <a:r>
                        <a:rPr lang="ar"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13:30 - 15:30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1" fontAlgn="t">
                        <a:spcBef>
                          <a:spcPts val="0"/>
                        </a:spcBef>
                        <a:spcAft>
                          <a:spcPts val="1000"/>
                        </a:spcAft>
                      </a:pPr>
                      <a:r>
                        <a:rPr lang="ar" sz="2400" b="0" i="0" u="none" strike="noStrike" dirty="0">
                          <a:solidFill>
                            <a:schemeClr val="accent1">
                              <a:lumMod val="90000"/>
                              <a:lumOff val="10000"/>
                            </a:schemeClr>
                          </a:solidFill>
                          <a:effectLst/>
                          <a:latin typeface="Open Sans"/>
                          <a:ea typeface="Open Sans"/>
                          <a:cs typeface="Open Sans"/>
                        </a:rPr>
                        <a:t>مراجعة أدوات الجمعية الوطنية الموجودة – ما الذي يجب تكييفه وتطويره؟</a:t>
                      </a:r>
                      <a:endParaRPr lang="en-MY" sz="2400" dirty="0">
                        <a:solidFill>
                          <a:schemeClr val="accent1">
                            <a:lumMod val="90000"/>
                            <a:lumOff val="10000"/>
                          </a:schemeClr>
                        </a:solidFill>
                        <a:effectLst/>
                        <a:latin typeface="Open Sans"/>
                        <a:ea typeface="Open Sans"/>
                        <a:cs typeface="Open Sans"/>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8715717"/>
                  </a:ext>
                </a:extLst>
              </a:tr>
              <a:tr h="485775">
                <a:tc>
                  <a:txBody>
                    <a:bodyPr/>
                    <a:lstStyle/>
                    <a:p>
                      <a:pPr algn="ctr" rtl="1" fontAlgn="t">
                        <a:spcBef>
                          <a:spcPts val="0"/>
                        </a:spcBef>
                        <a:spcAft>
                          <a:spcPts val="1000"/>
                        </a:spcAft>
                      </a:pPr>
                      <a:r>
                        <a:rPr lang="ar" sz="2400" b="1" i="0" u="none" strike="noStrike" dirty="0">
                          <a:solidFill>
                            <a:srgbClr val="000000"/>
                          </a:solidFill>
                          <a:effectLst/>
                          <a:latin typeface="Open Sans"/>
                          <a:ea typeface="Open Sans"/>
                          <a:cs typeface="Open Sans"/>
                        </a:rPr>
                        <a:t>15:30 – 16:00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1" fontAlgn="t">
                        <a:spcBef>
                          <a:spcPts val="0"/>
                        </a:spcBef>
                        <a:spcAft>
                          <a:spcPts val="1000"/>
                        </a:spcAft>
                      </a:pPr>
                      <a:r>
                        <a:rPr lang="ar"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استراحة</a:t>
                      </a:r>
                      <a:endParaRPr lang="en-MY" sz="2400" dirty="0">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71155342"/>
                  </a:ext>
                </a:extLst>
              </a:tr>
              <a:tr h="1236418">
                <a:tc>
                  <a:txBody>
                    <a:bodyPr/>
                    <a:lstStyle/>
                    <a:p>
                      <a:pPr algn="ctr" rtl="1" fontAlgn="t">
                        <a:spcBef>
                          <a:spcPts val="0"/>
                        </a:spcBef>
                        <a:spcAft>
                          <a:spcPts val="1000"/>
                        </a:spcAft>
                      </a:pPr>
                      <a:r>
                        <a:rPr lang="ar" sz="2400" b="1" i="0" u="none" strike="noStrike" dirty="0">
                          <a:solidFill>
                            <a:srgbClr val="000000"/>
                          </a:solidFill>
                          <a:effectLst/>
                          <a:latin typeface="Open Sans"/>
                          <a:ea typeface="Open Sans"/>
                          <a:cs typeface="Open Sans"/>
                        </a:rPr>
                        <a:t>16:00 – 17:00</a:t>
                      </a:r>
                      <a:endParaRPr lang="en-MY" sz="2400" b="1" dirty="0">
                        <a:effectLst/>
                        <a:latin typeface="Open Sans"/>
                        <a:ea typeface="Open Sans"/>
                        <a:cs typeface="Open Sans"/>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1" fontAlgn="t">
                        <a:spcBef>
                          <a:spcPts val="0"/>
                        </a:spcBef>
                        <a:spcAft>
                          <a:spcPts val="1000"/>
                        </a:spcAft>
                      </a:pPr>
                      <a:r>
                        <a:rPr lang="ar" sz="2400" b="0" i="0" u="none" strike="noStrike" kern="12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إجراءات التشغيل الموحدة ( SOPs) </a:t>
                      </a:r>
                      <a:r>
                        <a:rPr lang="ar-SA" sz="2400" b="0" i="0" u="none" strike="noStrike" kern="12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لتقديم </a:t>
                      </a:r>
                      <a:r>
                        <a:rPr lang="ar-JO" sz="2400" b="0" i="0" u="none" strike="noStrike" kern="12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المساعدات النقدية والقسائم </a:t>
                      </a:r>
                      <a:r>
                        <a:rPr lang="ar" sz="2400" b="0" i="0" u="none" strike="noStrike" kern="12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 ما هي الخطوة التالية؟</a:t>
                      </a: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7314972"/>
                  </a:ext>
                </a:extLst>
              </a:tr>
            </a:tbl>
          </a:graphicData>
        </a:graphic>
      </p:graphicFrame>
    </p:spTree>
    <p:extLst>
      <p:ext uri="{BB962C8B-B14F-4D97-AF65-F5344CB8AC3E}">
        <p14:creationId xmlns:p14="http://schemas.microsoft.com/office/powerpoint/2010/main" val="255376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073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90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6EB17D9-DD9B-4C5A-8526-B3BC52AB62B5}"/>
              </a:ext>
            </a:extLst>
          </p:cNvPr>
          <p:cNvSpPr>
            <a:spLocks noGrp="1"/>
          </p:cNvSpPr>
          <p:nvPr>
            <p:ph type="pic" sz="quarter" idx="10"/>
          </p:nvPr>
        </p:nvSpPr>
        <p:spPr/>
        <p:txBody>
          <a:bodyPr/>
          <a:lstStyle/>
          <a:p>
            <a:endParaRPr lang="ar-SA" dirty="0"/>
          </a:p>
        </p:txBody>
      </p:sp>
      <p:sp>
        <p:nvSpPr>
          <p:cNvPr id="4" name="Title 3">
            <a:extLst>
              <a:ext uri="{FF2B5EF4-FFF2-40B4-BE49-F238E27FC236}">
                <a16:creationId xmlns:a16="http://schemas.microsoft.com/office/drawing/2014/main" id="{78720746-2690-4AFD-B628-EA7140AC48D1}"/>
              </a:ext>
            </a:extLst>
          </p:cNvPr>
          <p:cNvSpPr>
            <a:spLocks noGrp="1"/>
          </p:cNvSpPr>
          <p:nvPr>
            <p:ph type="title"/>
          </p:nvPr>
        </p:nvSpPr>
        <p:spPr>
          <a:xfrm>
            <a:off x="797668" y="3986784"/>
            <a:ext cx="16344545" cy="4308789"/>
          </a:xfrm>
        </p:spPr>
        <p:txBody>
          <a:bodyPr/>
          <a:lstStyle/>
          <a:p>
            <a:pPr rtl="1"/>
            <a:r>
              <a:rPr lang="ar" dirty="0"/>
              <a:t>إرشادات </a:t>
            </a:r>
            <a:r>
              <a:rPr lang="ar-SA" dirty="0"/>
              <a:t>لإعداد</a:t>
            </a:r>
            <a:r>
              <a:rPr lang="ar" dirty="0"/>
              <a:t> إجراءات التشغيل الموحدة ( SOPs ) </a:t>
            </a:r>
            <a:br>
              <a:rPr lang="ar-SA" dirty="0"/>
            </a:br>
            <a:r>
              <a:rPr lang="ar-SA" dirty="0"/>
              <a:t>و</a:t>
            </a:r>
            <a:r>
              <a:rPr lang="ar" dirty="0"/>
              <a:t>ما الذي ينبغي تضمينه؟</a:t>
            </a:r>
            <a:endParaRPr lang="en-MY" dirty="0"/>
          </a:p>
        </p:txBody>
      </p:sp>
    </p:spTree>
    <p:extLst>
      <p:ext uri="{BB962C8B-B14F-4D97-AF65-F5344CB8AC3E}">
        <p14:creationId xmlns:p14="http://schemas.microsoft.com/office/powerpoint/2010/main" val="3035503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txBody>
          <a:bodyPr/>
          <a:lstStyle/>
          <a:p>
            <a:endParaRPr lang="ar-SA" dirty="0"/>
          </a:p>
        </p:txBody>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a:xfrm>
            <a:off x="2168236" y="4772891"/>
            <a:ext cx="9497291" cy="3370282"/>
          </a:xfrm>
        </p:spPr>
        <p:txBody>
          <a:bodyPr/>
          <a:lstStyle/>
          <a:p>
            <a:pPr rtl="1"/>
            <a:r>
              <a:rPr lang="ar" dirty="0"/>
              <a:t>تصميم مصفوفة الأدوار والمسؤوليات ( RACI)</a:t>
            </a:r>
            <a:endParaRPr lang="en-MY" dirty="0"/>
          </a:p>
        </p:txBody>
      </p:sp>
    </p:spTree>
    <p:extLst>
      <p:ext uri="{BB962C8B-B14F-4D97-AF65-F5344CB8AC3E}">
        <p14:creationId xmlns:p14="http://schemas.microsoft.com/office/powerpoint/2010/main" val="645916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2330740" y="1040498"/>
            <a:ext cx="14186826" cy="1143000"/>
          </a:xfrm>
          <a:prstGeom prst="rect">
            <a:avLst/>
          </a:prstGeom>
        </p:spPr>
        <p:txBody>
          <a:bodyPr lIns="91440" tIns="45720" rIns="91440" bIns="45720" anchor="t"/>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r" rtl="1" fontAlgn="auto">
              <a:spcAft>
                <a:spcPts val="0"/>
              </a:spcAft>
            </a:pPr>
            <a:r>
              <a:rPr lang="ar-JO" altLang="en-US" sz="4000" b="1" dirty="0">
                <a:latin typeface="Montserrat Medium"/>
                <a:ea typeface="ＭＳ Ｐゴシック"/>
              </a:rPr>
              <a:t>مجموعة العمل</a:t>
            </a:r>
            <a:r>
              <a:rPr lang="ar" altLang="en-US" sz="4000" b="1" dirty="0">
                <a:latin typeface="Montserrat Medium"/>
                <a:ea typeface="ＭＳ Ｐゴシック"/>
              </a:rPr>
              <a:t>4: تصميم مصفوفة توزيع المسؤوليات والأدوار ( RACI) </a:t>
            </a:r>
            <a:r>
              <a:rPr lang="ar-SA" altLang="en-US" sz="4000" b="1" dirty="0">
                <a:latin typeface="Montserrat Medium"/>
                <a:ea typeface="ＭＳ Ｐゴシック"/>
              </a:rPr>
              <a:t>ب</a:t>
            </a:r>
            <a:r>
              <a:rPr lang="ar" altLang="en-US" sz="4000" b="1" dirty="0">
                <a:latin typeface="Montserrat Medium"/>
                <a:ea typeface="ＭＳ Ｐゴシック"/>
              </a:rPr>
              <a:t>ا</a:t>
            </a:r>
            <a:r>
              <a:rPr lang="ar-SA" altLang="en-US" sz="4000" b="1" dirty="0">
                <a:latin typeface="Montserrat Medium"/>
                <a:ea typeface="ＭＳ Ｐゴシック"/>
              </a:rPr>
              <a:t>تباع ا</a:t>
            </a:r>
            <a:r>
              <a:rPr lang="ar" altLang="en-US" sz="4000" b="1" dirty="0">
                <a:latin typeface="Montserrat Medium"/>
                <a:ea typeface="ＭＳ Ｐゴシック"/>
              </a:rPr>
              <a:t>لخطوات</a:t>
            </a:r>
            <a:r>
              <a:rPr lang="ar-SA" altLang="en-US" sz="4000" b="1" dirty="0">
                <a:latin typeface="Montserrat Medium"/>
                <a:ea typeface="ＭＳ Ｐゴシック"/>
              </a:rPr>
              <a:t> اللازمة</a:t>
            </a:r>
            <a:endParaRPr lang="ar" altLang="en-US" sz="4000" b="1" dirty="0">
              <a:latin typeface="Montserrat Medium"/>
              <a:ea typeface="ＭＳ Ｐゴシック"/>
            </a:endParaRP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227129"/>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rtl="1" fontAlgn="auto">
              <a:spcAft>
                <a:spcPts val="0"/>
              </a:spcAft>
              <a:buNone/>
            </a:pPr>
            <a:r>
              <a:rPr lang="ar" altLang="en-US" sz="4000" dirty="0">
                <a:latin typeface="Montserrat" panose="00000500000000000000" pitchFamily="2" charset="0"/>
                <a:ea typeface="ＭＳ Ｐゴシック" panose="020B0600070205080204" pitchFamily="34" charset="-128"/>
              </a:rPr>
              <a:t>من الذي يجب أن يكون مسؤولاً، وخاضعاً للمحاسبة، ويتم التواصل معه وإبلاغه في كل خطوة؟</a:t>
            </a:r>
          </a:p>
          <a:p>
            <a:pPr marL="0" indent="0" algn="r" rtl="1"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algn="r" rtl="1" fontAlgn="auto">
              <a:spcAft>
                <a:spcPts val="0"/>
              </a:spcAft>
            </a:pPr>
            <a:r>
              <a:rPr lang="ar" altLang="en-US" sz="4000" dirty="0">
                <a:latin typeface="Montserrat" panose="00000500000000000000" pitchFamily="2" charset="0"/>
                <a:ea typeface="ＭＳ Ｐゴシック" panose="020B0600070205080204" pitchFamily="34" charset="-128"/>
              </a:rPr>
              <a:t>في مجموعات، قم بتطوير مصفوفة توزيع المسؤوليات والأدوار ( RACI).</a:t>
            </a:r>
          </a:p>
          <a:p>
            <a:pPr marL="0" indent="0" algn="r" rtl="1"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algn="r" rtl="1" fontAlgn="auto">
              <a:spcAft>
                <a:spcPts val="0"/>
              </a:spcAft>
            </a:pPr>
            <a:r>
              <a:rPr lang="ar" altLang="en-US" sz="4000" dirty="0">
                <a:latin typeface="Montserrat" panose="00000500000000000000" pitchFamily="2" charset="0"/>
                <a:ea typeface="ＭＳ Ｐゴシック" panose="020B0600070205080204" pitchFamily="34" charset="-128"/>
              </a:rPr>
              <a:t>إذا </a:t>
            </a:r>
            <a:r>
              <a:rPr lang="ar-SA" altLang="en-US" sz="4000" dirty="0">
                <a:latin typeface="Montserrat" panose="00000500000000000000" pitchFamily="2" charset="0"/>
                <a:ea typeface="ＭＳ Ｐゴシック" panose="020B0600070205080204" pitchFamily="34" charset="-128"/>
              </a:rPr>
              <a:t>سمح</a:t>
            </a:r>
            <a:r>
              <a:rPr lang="ar" altLang="en-US" sz="4000" dirty="0">
                <a:latin typeface="Montserrat" panose="00000500000000000000" pitchFamily="2" charset="0"/>
                <a:ea typeface="ＭＳ Ｐゴシック" panose="020B0600070205080204" pitchFamily="34" charset="-128"/>
              </a:rPr>
              <a:t> الوقت</a:t>
            </a:r>
            <a:r>
              <a:rPr lang="ar-SA" altLang="en-US" sz="4000" dirty="0">
                <a:latin typeface="Montserrat" panose="00000500000000000000" pitchFamily="2" charset="0"/>
                <a:ea typeface="ＭＳ Ｐゴシック" panose="020B0600070205080204" pitchFamily="34" charset="-128"/>
              </a:rPr>
              <a:t> بالقيام بنشاط إضافي</a:t>
            </a:r>
            <a:r>
              <a:rPr lang="ar" altLang="en-US" sz="4000" dirty="0">
                <a:latin typeface="Montserrat" panose="00000500000000000000" pitchFamily="2" charset="0"/>
                <a:ea typeface="ＭＳ Ｐゴシック" panose="020B0600070205080204" pitchFamily="34" charset="-128"/>
              </a:rPr>
              <a:t>، يمكن للمجموعة التي تنهي </a:t>
            </a:r>
            <a:r>
              <a:rPr lang="ar-SA" altLang="en-US" sz="4000" dirty="0">
                <a:latin typeface="Montserrat" panose="00000500000000000000" pitchFamily="2" charset="0"/>
                <a:ea typeface="ＭＳ Ｐゴシック" panose="020B0600070205080204" pitchFamily="34" charset="-128"/>
              </a:rPr>
              <a:t>مهامها </a:t>
            </a:r>
            <a:r>
              <a:rPr lang="ar" altLang="en-US" sz="4000" dirty="0">
                <a:latin typeface="Montserrat" panose="00000500000000000000" pitchFamily="2" charset="0"/>
                <a:ea typeface="ＭＳ Ｐゴシック" panose="020B0600070205080204" pitchFamily="34" charset="-128"/>
              </a:rPr>
              <a:t>أولاً أن </a:t>
            </a:r>
            <a:r>
              <a:rPr lang="ar-SA" altLang="en-US" sz="4000" dirty="0">
                <a:latin typeface="Montserrat" panose="00000500000000000000" pitchFamily="2" charset="0"/>
                <a:ea typeface="ＭＳ Ｐゴシック" panose="020B0600070205080204" pitchFamily="34" charset="-128"/>
              </a:rPr>
              <a:t>تكتب</a:t>
            </a:r>
            <a:r>
              <a:rPr lang="ar" altLang="en-US" sz="4000" dirty="0">
                <a:latin typeface="Montserrat" panose="00000500000000000000" pitchFamily="2" charset="0"/>
                <a:ea typeface="ＭＳ Ｐゴシック" panose="020B0600070205080204" pitchFamily="34" charset="-128"/>
              </a:rPr>
              <a:t> أيضًا </a:t>
            </a:r>
            <a:r>
              <a:rPr lang="ar-SA" altLang="en-US" sz="4000" dirty="0">
                <a:latin typeface="Montserrat" panose="00000500000000000000" pitchFamily="2" charset="0"/>
                <a:ea typeface="ＭＳ Ｐゴシック" panose="020B0600070205080204" pitchFamily="34" charset="-128"/>
              </a:rPr>
              <a:t>عن الخطوات اللازمة ل</a:t>
            </a:r>
            <a:r>
              <a:rPr lang="ar" altLang="en-US" sz="4000" dirty="0">
                <a:latin typeface="Montserrat" panose="00000500000000000000" pitchFamily="2" charset="0"/>
                <a:ea typeface="ＭＳ Ｐゴシック" panose="020B0600070205080204" pitchFamily="34" charset="-128"/>
              </a:rPr>
              <a:t>مرحلة ما قبل الأزمة وتنقح الأدوار </a:t>
            </a:r>
            <a:r>
              <a:rPr lang="ar-SA" altLang="en-US" sz="4000" dirty="0">
                <a:latin typeface="Montserrat" panose="00000500000000000000" pitchFamily="2" charset="0"/>
                <a:ea typeface="ＭＳ Ｐゴシック" panose="020B0600070205080204" pitchFamily="34" charset="-128"/>
              </a:rPr>
              <a:t>بما يتناسب مع </a:t>
            </a:r>
            <a:r>
              <a:rPr lang="ar" altLang="en-US" sz="4000" dirty="0">
                <a:latin typeface="Montserrat" panose="00000500000000000000" pitchFamily="2" charset="0"/>
                <a:ea typeface="ＭＳ Ｐゴシック" panose="020B0600070205080204" pitchFamily="34" charset="-128"/>
              </a:rPr>
              <a:t>مصفوفة توزيع المسؤوليات والأدوار( RACI) </a:t>
            </a:r>
            <a:r>
              <a:rPr lang="ar-SA" altLang="en-US" sz="4000" dirty="0">
                <a:latin typeface="Montserrat" panose="00000500000000000000" pitchFamily="2" charset="0"/>
                <a:ea typeface="ＭＳ Ｐゴシック" panose="020B0600070205080204" pitchFamily="34" charset="-128"/>
              </a:rPr>
              <a:t>لبرنامج الاستعداد ل</a:t>
            </a:r>
            <a:r>
              <a:rPr lang="ar-JO" altLang="en-US" sz="4000" dirty="0">
                <a:latin typeface="Montserrat" panose="00000500000000000000" pitchFamily="2" charset="0"/>
                <a:ea typeface="ＭＳ Ｐゴシック" panose="020B0600070205080204" pitchFamily="34" charset="-128"/>
              </a:rPr>
              <a:t>لمساعدات النقدية والقسائم</a:t>
            </a:r>
            <a:endParaRPr lang="en-US" altLang="en-US" sz="4000" dirty="0">
              <a:latin typeface="Montserrat" panose="00000500000000000000" pitchFamily="2" charset="0"/>
              <a:ea typeface="ＭＳ Ｐゴシック" panose="020B0600070205080204" pitchFamily="34" charset="-128"/>
            </a:endParaRPr>
          </a:p>
        </p:txBody>
      </p:sp>
    </p:spTree>
    <p:extLst>
      <p:ext uri="{BB962C8B-B14F-4D97-AF65-F5344CB8AC3E}">
        <p14:creationId xmlns:p14="http://schemas.microsoft.com/office/powerpoint/2010/main" val="2982905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417E-F98C-D732-4E55-C5CEFC35399E}"/>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35BB24A-5C0A-A442-802C-18690444EE3D}"/>
              </a:ext>
            </a:extLst>
          </p:cNvPr>
          <p:cNvGraphicFramePr>
            <a:graphicFrameLocks noGrp="1"/>
          </p:cNvGraphicFramePr>
          <p:nvPr>
            <p:extLst>
              <p:ext uri="{D42A27DB-BD31-4B8C-83A1-F6EECF244321}">
                <p14:modId xmlns:p14="http://schemas.microsoft.com/office/powerpoint/2010/main" val="3990829189"/>
              </p:ext>
            </p:extLst>
          </p:nvPr>
        </p:nvGraphicFramePr>
        <p:xfrm>
          <a:off x="734270" y="816662"/>
          <a:ext cx="15861516" cy="8684763"/>
        </p:xfrm>
        <a:graphic>
          <a:graphicData uri="http://schemas.openxmlformats.org/drawingml/2006/table">
            <a:tbl>
              <a:tblPr rtl="1" firstRow="1" firstCol="1" bandRow="1">
                <a:tableStyleId>{5C22544A-7EE6-4342-B048-85BDC9FD1C3A}</a:tableStyleId>
              </a:tblPr>
              <a:tblGrid>
                <a:gridCol w="4502077">
                  <a:extLst>
                    <a:ext uri="{9D8B030D-6E8A-4147-A177-3AD203B41FA5}">
                      <a16:colId xmlns:a16="http://schemas.microsoft.com/office/drawing/2014/main" val="1619579969"/>
                    </a:ext>
                  </a:extLst>
                </a:gridCol>
                <a:gridCol w="2764121">
                  <a:extLst>
                    <a:ext uri="{9D8B030D-6E8A-4147-A177-3AD203B41FA5}">
                      <a16:colId xmlns:a16="http://schemas.microsoft.com/office/drawing/2014/main" val="624430584"/>
                    </a:ext>
                  </a:extLst>
                </a:gridCol>
                <a:gridCol w="2764121">
                  <a:extLst>
                    <a:ext uri="{9D8B030D-6E8A-4147-A177-3AD203B41FA5}">
                      <a16:colId xmlns:a16="http://schemas.microsoft.com/office/drawing/2014/main" val="3454288517"/>
                    </a:ext>
                  </a:extLst>
                </a:gridCol>
                <a:gridCol w="2296644">
                  <a:extLst>
                    <a:ext uri="{9D8B030D-6E8A-4147-A177-3AD203B41FA5}">
                      <a16:colId xmlns:a16="http://schemas.microsoft.com/office/drawing/2014/main" val="352901986"/>
                    </a:ext>
                  </a:extLst>
                </a:gridCol>
                <a:gridCol w="3534553">
                  <a:extLst>
                    <a:ext uri="{9D8B030D-6E8A-4147-A177-3AD203B41FA5}">
                      <a16:colId xmlns:a16="http://schemas.microsoft.com/office/drawing/2014/main" val="2609889709"/>
                    </a:ext>
                  </a:extLst>
                </a:gridCol>
              </a:tblGrid>
              <a:tr h="320288">
                <a:tc>
                  <a:txBody>
                    <a:bodyPr/>
                    <a:lstStyle/>
                    <a:p>
                      <a:pPr marL="777240" indent="-320040" algn="ctr" rtl="1">
                        <a:spcAft>
                          <a:spcPts val="1200"/>
                        </a:spcAft>
                      </a:pPr>
                      <a:r>
                        <a:rPr lang="ar"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الخطوات/الأنشطة</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ctr" rtl="1">
                        <a:spcAft>
                          <a:spcPts val="1200"/>
                        </a:spcAft>
                      </a:pPr>
                      <a:r>
                        <a:rPr lang="ar-S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ال</a:t>
                      </a:r>
                      <a:r>
                        <a:rPr lang="ar"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مسؤول</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ctr" rtl="1">
                        <a:spcAft>
                          <a:spcPts val="1200"/>
                        </a:spcAft>
                      </a:pPr>
                      <a:r>
                        <a:rPr lang="ar-S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يخضع للمساءلة من قبل</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ctr" rtl="1">
                        <a:spcAft>
                          <a:spcPts val="1200"/>
                        </a:spcAft>
                      </a:pPr>
                      <a:r>
                        <a:rPr lang="ar-S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مستشار من قبل</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ctr" rtl="1">
                        <a:spcAft>
                          <a:spcPts val="1200"/>
                        </a:spcAft>
                      </a:pPr>
                      <a:r>
                        <a:rPr lang="ar-S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الجهات المعنية بالتعميم</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1690727624"/>
                  </a:ext>
                </a:extLst>
              </a:tr>
              <a:tr h="669985">
                <a:tc>
                  <a:txBody>
                    <a:bodyPr/>
                    <a:lstStyle/>
                    <a:p>
                      <a:pPr marL="777240" indent="-320040" algn="r" rtl="1">
                        <a:spcAft>
                          <a:spcPts val="1200"/>
                        </a:spcAft>
                      </a:pPr>
                      <a:r>
                        <a:rPr lang="ar" sz="1600" b="0" dirty="0">
                          <a:solidFill>
                            <a:schemeClr val="bg2"/>
                          </a:solidFill>
                          <a:effectLst/>
                          <a:latin typeface="+mn-lt"/>
                          <a:ea typeface="Open Sans" panose="020B0606030504020204" pitchFamily="34" charset="0"/>
                          <a:cs typeface="Open Sans" panose="020B0606030504020204" pitchFamily="34" charset="0"/>
                        </a:rPr>
                        <a:t>جمع المعلومات الثانوية على المستوى الوطني</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DR</a:t>
                      </a:r>
                      <a:r>
                        <a:rPr lang="en-US" sz="1600" dirty="0">
                          <a:effectLst/>
                          <a:latin typeface="Open Sans" panose="020B0606030504020204" pitchFamily="34" charset="0"/>
                          <a:ea typeface="Open Sans" panose="020B0606030504020204" pitchFamily="34" charset="0"/>
                          <a:cs typeface="Open Sans" panose="020B0606030504020204" pitchFamily="34" charset="0"/>
                        </a:rPr>
                        <a:t>, Cash focal </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(Lead)</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Director- DR</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(Support)</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Comms, PMER, DRM</a:t>
                      </a:r>
                      <a:r>
                        <a:rPr lang="en-US" sz="1600" dirty="0">
                          <a:effectLst/>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Comms, PMER, DRM, management, IFRC, PNSs</a:t>
                      </a:r>
                      <a:r>
                        <a:rPr lang="en-US" sz="1600" dirty="0">
                          <a:effectLst/>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191554503"/>
                  </a:ext>
                </a:extLst>
              </a:tr>
              <a:tr h="669985">
                <a:tc>
                  <a:txBody>
                    <a:bodyPr/>
                    <a:lstStyle/>
                    <a:p>
                      <a:pPr marL="777240" indent="-320040" algn="r" rtl="1">
                        <a:spcAft>
                          <a:spcPts val="1200"/>
                        </a:spcAft>
                      </a:pPr>
                      <a:r>
                        <a:rPr lang="ar" sz="1600" b="0" dirty="0">
                          <a:solidFill>
                            <a:schemeClr val="bg2"/>
                          </a:solidFill>
                          <a:effectLst/>
                          <a:latin typeface="+mn-lt"/>
                          <a:ea typeface="Open Sans" panose="020B0606030504020204" pitchFamily="34" charset="0"/>
                          <a:cs typeface="Open Sans" panose="020B0606030504020204" pitchFamily="34" charset="0"/>
                        </a:rPr>
                        <a:t>جمع المعلومات الثانوية على مستوى الميدان</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en-US"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rPr>
                        <a:t>Chapter </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(Lead)</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en-US"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rPr>
                        <a:t>Chapter Leaders (Lead)</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DR, UA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 UA, PMER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891035859"/>
                  </a:ext>
                </a:extLst>
              </a:tr>
              <a:tr h="907480">
                <a:tc>
                  <a:txBody>
                    <a:bodyPr/>
                    <a:lstStyle/>
                    <a:p>
                      <a:pPr marL="777240" indent="-320040" algn="r" rtl="1">
                        <a:spcAft>
                          <a:spcPts val="1200"/>
                        </a:spcAft>
                      </a:pPr>
                      <a:r>
                        <a:rPr lang="ar" sz="1600" b="0" dirty="0">
                          <a:solidFill>
                            <a:schemeClr val="bg2"/>
                          </a:solidFill>
                          <a:effectLst/>
                          <a:latin typeface="+mn-lt"/>
                          <a:ea typeface="Open Sans" panose="020B0606030504020204" pitchFamily="34" charset="0"/>
                          <a:cs typeface="Open Sans" panose="020B0606030504020204" pitchFamily="34" charset="0"/>
                        </a:rPr>
                        <a:t>التنسيق على المستوى الوطني</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DR</a:t>
                      </a:r>
                      <a:r>
                        <a:rPr lang="en-US" sz="1600" dirty="0">
                          <a:effectLst/>
                          <a:latin typeface="Open Sans" panose="020B0606030504020204" pitchFamily="34" charset="0"/>
                          <a:ea typeface="Open Sans" panose="020B0606030504020204" pitchFamily="34" charset="0"/>
                          <a:cs typeface="Open Sans" panose="020B0606030504020204" pitchFamily="34" charset="0"/>
                        </a:rPr>
                        <a:t>, Cash focal</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Director- 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SG/DSG, Coms, PMER, DRM</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SG/DSG, PMER, DRM, management, IFRC, PNS</a:t>
                      </a:r>
                      <a:r>
                        <a:rPr lang="en-US" sz="1600" dirty="0">
                          <a:effectLst/>
                          <a:latin typeface="Open Sans" panose="020B0606030504020204" pitchFamily="34" charset="0"/>
                          <a:ea typeface="Open Sans" panose="020B0606030504020204" pitchFamily="34" charset="0"/>
                          <a:cs typeface="Open Sans" panose="020B0606030504020204" pitchFamily="34" charset="0"/>
                        </a:rPr>
                        <a:t>s </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99046489"/>
                  </a:ext>
                </a:extLst>
              </a:tr>
              <a:tr h="669985">
                <a:tc>
                  <a:txBody>
                    <a:bodyPr/>
                    <a:lstStyle/>
                    <a:p>
                      <a:pPr marL="777240" indent="-320040" algn="r" rtl="1">
                        <a:spcAft>
                          <a:spcPts val="1200"/>
                        </a:spcAft>
                      </a:pPr>
                      <a:r>
                        <a:rPr lang="ar" sz="1600" b="0" dirty="0">
                          <a:solidFill>
                            <a:schemeClr val="bg2"/>
                          </a:solidFill>
                          <a:effectLst/>
                          <a:latin typeface="+mn-lt"/>
                          <a:ea typeface="Open Sans" panose="020B0606030504020204" pitchFamily="34" charset="0"/>
                          <a:cs typeface="Open Sans" panose="020B0606030504020204" pitchFamily="34" charset="0"/>
                        </a:rPr>
                        <a:t>التنسيق على المستوى المحلي (المنطقة / المناطق الفرعية، ولاية </a:t>
                      </a:r>
                      <a:r>
                        <a:rPr lang="ar-SA" sz="1600" b="0" dirty="0">
                          <a:solidFill>
                            <a:schemeClr val="bg2"/>
                          </a:solidFill>
                          <a:effectLst/>
                          <a:latin typeface="+mn-lt"/>
                          <a:ea typeface="Open Sans" panose="020B0606030504020204" pitchFamily="34" charset="0"/>
                          <a:cs typeface="Open Sans" panose="020B0606030504020204" pitchFamily="34" charset="0"/>
                        </a:rPr>
                        <a:t>،ما الى ذلك</a:t>
                      </a:r>
                      <a:r>
                        <a:rPr lang="ar" sz="1600" b="0" dirty="0">
                          <a:solidFill>
                            <a:schemeClr val="bg2"/>
                          </a:solidFill>
                          <a:effectLst/>
                          <a:latin typeface="+mn-lt"/>
                          <a:ea typeface="Open Sans" panose="020B0606030504020204" pitchFamily="34" charset="0"/>
                          <a:cs typeface="Open Sans" panose="020B0606030504020204" pitchFamily="34" charset="0"/>
                        </a:rPr>
                        <a:t>)</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ULO</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Unit Secretary/EC</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 UA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DR, UA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1553628708"/>
                  </a:ext>
                </a:extLst>
              </a:tr>
              <a:tr h="669985">
                <a:tc>
                  <a:txBody>
                    <a:bodyPr/>
                    <a:lstStyle/>
                    <a:p>
                      <a:pPr marL="777240" indent="-320040" algn="r" rtl="1">
                        <a:spcAft>
                          <a:spcPts val="1200"/>
                        </a:spcAft>
                      </a:pPr>
                      <a:r>
                        <a:rPr lang="ar" sz="1600" b="0" dirty="0">
                          <a:solidFill>
                            <a:schemeClr val="bg2"/>
                          </a:solidFill>
                          <a:effectLst/>
                          <a:latin typeface="+mn-lt"/>
                          <a:ea typeface="Open Sans" panose="020B0606030504020204" pitchFamily="34" charset="0"/>
                          <a:cs typeface="Open Sans" panose="020B0606030504020204" pitchFamily="34" charset="0"/>
                        </a:rPr>
                        <a:t>تطوير الاستبيان وتجهيزه للتقييم</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DR, PMER, IM &amp; IT</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Director- 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DRM, CEA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SG/DSG, IFRC, PNSs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3362458829"/>
                  </a:ext>
                </a:extLst>
              </a:tr>
              <a:tr h="533812">
                <a:tc>
                  <a:txBody>
                    <a:bodyPr/>
                    <a:lstStyle/>
                    <a:p>
                      <a:pPr marL="777240" indent="-320040" algn="r" rtl="1">
                        <a:spcAft>
                          <a:spcPts val="1200"/>
                        </a:spcAft>
                      </a:pPr>
                      <a:r>
                        <a:rPr lang="ar-SA" sz="1600" b="0" dirty="0">
                          <a:solidFill>
                            <a:schemeClr val="bg2"/>
                          </a:solidFill>
                          <a:effectLst/>
                          <a:latin typeface="+mn-lt"/>
                          <a:ea typeface="Open Sans" panose="020B0606030504020204" pitchFamily="34" charset="0"/>
                          <a:cs typeface="Open Sans" panose="020B0606030504020204" pitchFamily="34" charset="0"/>
                        </a:rPr>
                        <a:t>تطوير</a:t>
                      </a:r>
                      <a:r>
                        <a:rPr lang="ar" sz="1600" b="0" dirty="0">
                          <a:solidFill>
                            <a:schemeClr val="bg2"/>
                          </a:solidFill>
                          <a:effectLst/>
                          <a:latin typeface="+mn-lt"/>
                          <a:ea typeface="Open Sans" panose="020B0606030504020204" pitchFamily="34" charset="0"/>
                          <a:cs typeface="Open Sans" panose="020B0606030504020204" pitchFamily="34" charset="0"/>
                        </a:rPr>
                        <a:t> الفريق (NDRT/NDWRT/UDRT)</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Director- 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SG/DSG, UA, Y&amp;A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Units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3322719482"/>
                  </a:ext>
                </a:extLst>
              </a:tr>
              <a:tr h="446657">
                <a:tc>
                  <a:txBody>
                    <a:bodyPr/>
                    <a:lstStyle/>
                    <a:p>
                      <a:pPr marL="777240" indent="-320040" algn="r" rtl="1">
                        <a:spcAft>
                          <a:spcPts val="1200"/>
                        </a:spcAft>
                      </a:pPr>
                      <a:r>
                        <a:rPr lang="ar" sz="1600" b="0" dirty="0">
                          <a:solidFill>
                            <a:schemeClr val="bg2"/>
                          </a:solidFill>
                          <a:effectLst/>
                          <a:latin typeface="+mn-lt"/>
                          <a:ea typeface="Open Sans" panose="020B0606030504020204" pitchFamily="34" charset="0"/>
                          <a:cs typeface="Open Sans" panose="020B0606030504020204" pitchFamily="34" charset="0"/>
                        </a:rPr>
                        <a:t>التوجيه بشأن الاستبيان</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PMER/IM</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UA, Y&amp;A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SG/DSG</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337467144"/>
                  </a:ext>
                </a:extLst>
              </a:tr>
              <a:tr h="669985">
                <a:tc>
                  <a:txBody>
                    <a:bodyPr/>
                    <a:lstStyle/>
                    <a:p>
                      <a:pPr marL="777240" indent="-320040" algn="r" rtl="1">
                        <a:spcAft>
                          <a:spcPts val="1200"/>
                        </a:spcAft>
                      </a:pPr>
                      <a:r>
                        <a:rPr lang="ar-SA" sz="1600" b="0" dirty="0">
                          <a:solidFill>
                            <a:schemeClr val="bg2"/>
                          </a:solidFill>
                          <a:effectLst/>
                          <a:latin typeface="+mn-lt"/>
                          <a:ea typeface="Open Sans" panose="020B0606030504020204" pitchFamily="34" charset="0"/>
                          <a:cs typeface="Open Sans" panose="020B0606030504020204" pitchFamily="34" charset="0"/>
                        </a:rPr>
                        <a:t>التشاور مع </a:t>
                      </a:r>
                      <a:r>
                        <a:rPr lang="ar" sz="1600" b="0" dirty="0">
                          <a:solidFill>
                            <a:schemeClr val="bg2"/>
                          </a:solidFill>
                          <a:effectLst/>
                          <a:latin typeface="+mn-lt"/>
                          <a:ea typeface="Open Sans" panose="020B0606030504020204" pitchFamily="34" charset="0"/>
                          <a:cs typeface="Open Sans" panose="020B0606030504020204" pitchFamily="34" charset="0"/>
                        </a:rPr>
                        <a:t>المجتمع</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ULO, NDRT/NDWRT</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Unit Secretary</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Unit EC</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423470603"/>
                  </a:ext>
                </a:extLst>
              </a:tr>
              <a:tr h="446657">
                <a:tc>
                  <a:txBody>
                    <a:bodyPr/>
                    <a:lstStyle/>
                    <a:p>
                      <a:pPr marL="777240" indent="-320040" algn="r" rtl="1">
                        <a:spcAft>
                          <a:spcPts val="1200"/>
                        </a:spcAft>
                      </a:pPr>
                      <a:r>
                        <a:rPr lang="ar" sz="1600" b="0">
                          <a:solidFill>
                            <a:schemeClr val="bg2"/>
                          </a:solidFill>
                          <a:effectLst/>
                          <a:latin typeface="+mn-lt"/>
                          <a:ea typeface="Open Sans" panose="020B0606030504020204" pitchFamily="34" charset="0"/>
                          <a:cs typeface="Open Sans" panose="020B0606030504020204" pitchFamily="34" charset="0"/>
                        </a:rPr>
                        <a:t>إجراء التقييم</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RC volunteers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NDRT/NDWRT, ULO</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Unit EC</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643187333"/>
                  </a:ext>
                </a:extLst>
              </a:tr>
              <a:tr h="1339972">
                <a:tc>
                  <a:txBody>
                    <a:bodyPr/>
                    <a:lstStyle/>
                    <a:p>
                      <a:pPr marL="777240" indent="-320040" algn="r" rtl="1">
                        <a:spcAft>
                          <a:spcPts val="1200"/>
                        </a:spcAft>
                      </a:pPr>
                      <a:r>
                        <a:rPr lang="ar" sz="1600" b="0">
                          <a:solidFill>
                            <a:schemeClr val="bg2"/>
                          </a:solidFill>
                          <a:effectLst/>
                          <a:latin typeface="+mn-lt"/>
                          <a:ea typeface="Open Sans" panose="020B0606030504020204" pitchFamily="34" charset="0"/>
                          <a:cs typeface="Open Sans" panose="020B0606030504020204" pitchFamily="34" charset="0"/>
                        </a:rPr>
                        <a:t>إنشاء التقارير</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NDRT/NDWRT, PMER, IM</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ULO</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All departments, Units, Management, IFRC, PNSs and external stakeholders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118883571"/>
                  </a:ext>
                </a:extLst>
              </a:tr>
              <a:tr h="1339972">
                <a:tc>
                  <a:txBody>
                    <a:bodyPr/>
                    <a:lstStyle/>
                    <a:p>
                      <a:pPr marL="777240" indent="-320040" algn="r" rtl="1">
                        <a:spcAft>
                          <a:spcPts val="1200"/>
                        </a:spcAft>
                      </a:pPr>
                      <a:r>
                        <a:rPr lang="ar" sz="1600" b="0" dirty="0">
                          <a:solidFill>
                            <a:schemeClr val="bg2"/>
                          </a:solidFill>
                          <a:effectLst/>
                          <a:latin typeface="+mn-lt"/>
                          <a:ea typeface="Open Sans" panose="020B0606030504020204" pitchFamily="34" charset="0"/>
                          <a:cs typeface="Open Sans" panose="020B0606030504020204" pitchFamily="34" charset="0"/>
                        </a:rPr>
                        <a:t>مشاركة التقارير</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Director- DR </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PMER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dirty="0">
                          <a:effectLst/>
                          <a:latin typeface="Open Sans" panose="020B0606030504020204" pitchFamily="34" charset="0"/>
                          <a:ea typeface="Open Sans" panose="020B0606030504020204" pitchFamily="34" charset="0"/>
                          <a:cs typeface="Open Sans" panose="020B0606030504020204" pitchFamily="34" charset="0"/>
                        </a:rPr>
                        <a:t>All departments, Units, Management, IFRC, PNSs and external stakeholders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1484876070"/>
                  </a:ext>
                </a:extLst>
              </a:tr>
            </a:tbl>
          </a:graphicData>
        </a:graphic>
      </p:graphicFrame>
    </p:spTree>
    <p:extLst>
      <p:ext uri="{BB962C8B-B14F-4D97-AF65-F5344CB8AC3E}">
        <p14:creationId xmlns:p14="http://schemas.microsoft.com/office/powerpoint/2010/main" val="2213423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txBody>
          <a:bodyPr/>
          <a:lstStyle/>
          <a:p>
            <a:endParaRPr lang="ar-SA"/>
          </a:p>
        </p:txBody>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a:xfrm>
            <a:off x="1651844" y="6099411"/>
            <a:ext cx="10167255" cy="2490076"/>
          </a:xfrm>
        </p:spPr>
        <p:txBody>
          <a:bodyPr/>
          <a:lstStyle/>
          <a:p>
            <a:r>
              <a:rPr lang="ar" dirty="0"/>
              <a:t>الاتفاق على الجدول الزمني والقرارات والموافقات</a:t>
            </a:r>
            <a:endParaRPr lang="en-MY" dirty="0"/>
          </a:p>
        </p:txBody>
      </p:sp>
    </p:spTree>
    <p:extLst>
      <p:ext uri="{BB962C8B-B14F-4D97-AF65-F5344CB8AC3E}">
        <p14:creationId xmlns:p14="http://schemas.microsoft.com/office/powerpoint/2010/main" val="2472239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5714999" y="1163806"/>
            <a:ext cx="10802567" cy="1143000"/>
          </a:xfrm>
          <a:prstGeom prst="rect">
            <a:avLst/>
          </a:prstGeom>
        </p:spPr>
        <p:txBody>
          <a:bodyPr lIns="91440" tIns="45720" rIns="91440" bIns="45720" anchor="t"/>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r" rtl="1" fontAlgn="auto">
              <a:spcAft>
                <a:spcPts val="0"/>
              </a:spcAft>
            </a:pPr>
            <a:r>
              <a:rPr lang="ar-JO" altLang="en-US" sz="4000" b="1" dirty="0">
                <a:latin typeface="Montserrat Medium"/>
                <a:ea typeface="ＭＳ Ｐゴシック"/>
              </a:rPr>
              <a:t>مجموعة العمل</a:t>
            </a:r>
            <a:r>
              <a:rPr lang="ar" altLang="en-US" sz="4000" b="1" dirty="0">
                <a:latin typeface="Montserrat Medium"/>
                <a:ea typeface="ＭＳ Ｐゴシック"/>
              </a:rPr>
              <a:t>5: الجدول الزمني والقرارات والموافقات</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227129"/>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rtl="1"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algn="r" rtl="1" fontAlgn="auto">
              <a:spcAft>
                <a:spcPts val="0"/>
              </a:spcAft>
            </a:pPr>
            <a:r>
              <a:rPr lang="ar" altLang="en-US" sz="4000" dirty="0">
                <a:latin typeface="Montserrat" panose="00000500000000000000" pitchFamily="2" charset="0"/>
                <a:ea typeface="ＭＳ Ｐゴシック" panose="020B0600070205080204" pitchFamily="34" charset="-128"/>
              </a:rPr>
              <a:t>بالرجوع إلى المناقشات السابقة في </a:t>
            </a:r>
            <a:r>
              <a:rPr lang="ar-JO" altLang="en-US" sz="4000" dirty="0">
                <a:latin typeface="Montserrat" panose="00000500000000000000" pitchFamily="2" charset="0"/>
                <a:ea typeface="ＭＳ Ｐゴシック" panose="020B0600070205080204" pitchFamily="34" charset="-128"/>
              </a:rPr>
              <a:t>مجموعة العمل</a:t>
            </a:r>
            <a:r>
              <a:rPr lang="ar" altLang="en-US" sz="4000" dirty="0">
                <a:latin typeface="Montserrat" panose="00000500000000000000" pitchFamily="2" charset="0"/>
                <a:ea typeface="ＭＳ Ｐゴシック" panose="020B0600070205080204" pitchFamily="34" charset="-128"/>
              </a:rPr>
              <a:t>1، قم بإنهاء العمل في مجموعات حيث تتطلب خطوات الإجراءات التشغيلية ال</a:t>
            </a:r>
            <a:r>
              <a:rPr lang="ar-SA" altLang="en-US" sz="4000" dirty="0">
                <a:latin typeface="Montserrat" panose="00000500000000000000" pitchFamily="2" charset="0"/>
                <a:ea typeface="ＭＳ Ｐゴシック" panose="020B0600070205080204" pitchFamily="34" charset="-128"/>
              </a:rPr>
              <a:t>موحدة اتخاذ</a:t>
            </a:r>
            <a:r>
              <a:rPr lang="ar" altLang="en-US" sz="4000" dirty="0">
                <a:latin typeface="Montserrat" panose="00000500000000000000" pitchFamily="2" charset="0"/>
                <a:ea typeface="ＭＳ Ｐゴシック" panose="020B0600070205080204" pitchFamily="34" charset="-128"/>
              </a:rPr>
              <a:t> قرارات أو موافقات إدارية</a:t>
            </a:r>
          </a:p>
          <a:p>
            <a:pPr algn="r" rtl="1" fontAlgn="auto">
              <a:spcAft>
                <a:spcPts val="0"/>
              </a:spcAft>
            </a:pPr>
            <a:r>
              <a:rPr lang="ar" altLang="en-US" sz="4000" dirty="0">
                <a:latin typeface="Montserrat" panose="00000500000000000000" pitchFamily="2" charset="0"/>
                <a:ea typeface="ＭＳ Ｐゴシック" panose="020B0600070205080204" pitchFamily="34" charset="-128"/>
              </a:rPr>
              <a:t>قم بعمل جدول زمني واحسب عدد الأيام التي يستغرقها تسليم </a:t>
            </a:r>
            <a:r>
              <a:rPr lang="ar-JO" altLang="en-US" sz="4000" dirty="0">
                <a:latin typeface="Montserrat" panose="00000500000000000000" pitchFamily="2" charset="0"/>
                <a:ea typeface="ＭＳ Ｐゴシック" panose="020B0600070205080204" pitchFamily="34" charset="-128"/>
              </a:rPr>
              <a:t>المساعدات النقدية والقسائم </a:t>
            </a:r>
            <a:r>
              <a:rPr lang="ar" altLang="en-US" sz="4000" dirty="0">
                <a:latin typeface="Montserrat" panose="00000500000000000000" pitchFamily="2" charset="0"/>
                <a:ea typeface="ＭＳ Ｐゴシック" panose="020B0600070205080204" pitchFamily="34" charset="-128"/>
              </a:rPr>
              <a:t>في استجابة نموذجية (إذا تم </a:t>
            </a:r>
            <a:r>
              <a:rPr lang="ar-SA" altLang="en-US" sz="4000" dirty="0">
                <a:latin typeface="Montserrat" panose="00000500000000000000" pitchFamily="2" charset="0"/>
                <a:ea typeface="ＭＳ Ｐゴシック" panose="020B0600070205080204" pitchFamily="34" charset="-128"/>
              </a:rPr>
              <a:t>إجراء الاستعداد ل</a:t>
            </a:r>
            <a:r>
              <a:rPr lang="ar-JO" altLang="en-US" sz="4000" dirty="0">
                <a:latin typeface="Montserrat" panose="00000500000000000000" pitchFamily="2" charset="0"/>
                <a:ea typeface="ＭＳ Ｐゴシック" panose="020B0600070205080204" pitchFamily="34" charset="-128"/>
              </a:rPr>
              <a:t>لمساعدات النقدية والقسائم</a:t>
            </a:r>
            <a:r>
              <a:rPr lang="ar" altLang="en-US" sz="4000" dirty="0">
                <a:latin typeface="Montserrat" panose="00000500000000000000" pitchFamily="2" charset="0"/>
                <a:ea typeface="ＭＳ Ｐゴシック" panose="020B0600070205080204" pitchFamily="34" charset="-128"/>
              </a:rPr>
              <a:t>)</a:t>
            </a:r>
          </a:p>
          <a:p>
            <a:pPr marL="0" indent="0" algn="r" rtl="1"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algn="r" rtl="1" fontAlgn="auto">
              <a:spcAft>
                <a:spcPts val="0"/>
              </a:spcAft>
            </a:pPr>
            <a:r>
              <a:rPr lang="ar" altLang="en-US" sz="4000" dirty="0">
                <a:latin typeface="Montserrat" panose="00000500000000000000" pitchFamily="2" charset="0"/>
                <a:ea typeface="ＭＳ Ｐゴシック" panose="020B0600070205080204" pitchFamily="34" charset="-128"/>
              </a:rPr>
              <a:t>إنشاء مخطط</a:t>
            </a:r>
            <a:r>
              <a:rPr lang="ar-SA" altLang="en-US" sz="4000" dirty="0">
                <a:latin typeface="Montserrat" panose="00000500000000000000" pitchFamily="2" charset="0"/>
                <a:ea typeface="ＭＳ Ｐゴシック" panose="020B0600070205080204" pitchFamily="34" charset="-128"/>
              </a:rPr>
              <a:t> يعكس</a:t>
            </a:r>
            <a:r>
              <a:rPr lang="ar" altLang="en-US" sz="4000" dirty="0">
                <a:latin typeface="Montserrat" panose="00000500000000000000" pitchFamily="2" charset="0"/>
                <a:ea typeface="ＭＳ Ｐゴシック" panose="020B0600070205080204" pitchFamily="34" charset="-128"/>
              </a:rPr>
              <a:t> تدفق </a:t>
            </a:r>
            <a:r>
              <a:rPr lang="ar-SA" altLang="en-US" sz="4000" dirty="0">
                <a:latin typeface="Montserrat" panose="00000500000000000000" pitchFamily="2" charset="0"/>
                <a:ea typeface="ＭＳ Ｐゴシック" panose="020B0600070205080204" pitchFamily="34" charset="-128"/>
              </a:rPr>
              <a:t>العمليات (نشاط اختياري)</a:t>
            </a:r>
            <a:endParaRPr lang="en-US" altLang="en-US" sz="3400" dirty="0">
              <a:latin typeface="Montserrat" panose="00000500000000000000" pitchFamily="2" charset="0"/>
              <a:ea typeface="ＭＳ Ｐゴシック" panose="020B0600070205080204" pitchFamily="34" charset="-128"/>
            </a:endParaRPr>
          </a:p>
        </p:txBody>
      </p:sp>
    </p:spTree>
    <p:extLst>
      <p:ext uri="{BB962C8B-B14F-4D97-AF65-F5344CB8AC3E}">
        <p14:creationId xmlns:p14="http://schemas.microsoft.com/office/powerpoint/2010/main" val="506724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txBody>
          <a:bodyPr/>
          <a:lstStyle/>
          <a:p>
            <a:endParaRPr lang="ar-SA"/>
          </a:p>
        </p:txBody>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a:xfrm>
            <a:off x="865103" y="5144294"/>
            <a:ext cx="10167255" cy="2490076"/>
          </a:xfrm>
        </p:spPr>
        <p:txBody>
          <a:bodyPr/>
          <a:lstStyle/>
          <a:p>
            <a:pPr rtl="1"/>
            <a:r>
              <a:rPr lang="ar" dirty="0">
                <a:latin typeface="Arial" panose="020B0604020202020204" pitchFamily="34" charset="0"/>
                <a:cs typeface="Arial" panose="020B0604020202020204" pitchFamily="34" charset="0"/>
              </a:rPr>
              <a:t>مراجعة و</a:t>
            </a:r>
            <a:r>
              <a:rPr lang="ar-SA" dirty="0">
                <a:latin typeface="Arial" panose="020B0604020202020204" pitchFamily="34" charset="0"/>
                <a:cs typeface="Arial" panose="020B0604020202020204" pitchFamily="34" charset="0"/>
              </a:rPr>
              <a:t>تحديد </a:t>
            </a:r>
            <a:r>
              <a:rPr lang="ar" dirty="0">
                <a:latin typeface="Arial" panose="020B0604020202020204" pitchFamily="34" charset="0"/>
                <a:cs typeface="Arial" panose="020B0604020202020204" pitchFamily="34" charset="0"/>
              </a:rPr>
              <a:t>أدوات</a:t>
            </a:r>
            <a:r>
              <a:rPr lang="ar-SA" dirty="0">
                <a:latin typeface="Arial" panose="020B0604020202020204" pitchFamily="34" charset="0"/>
                <a:cs typeface="Arial" panose="020B0604020202020204" pitchFamily="34" charset="0"/>
              </a:rPr>
              <a:t> تقديم </a:t>
            </a:r>
            <a:r>
              <a:rPr lang="ar-JO" dirty="0">
                <a:latin typeface="Arial" panose="020B0604020202020204" pitchFamily="34" charset="0"/>
                <a:cs typeface="Arial" panose="020B0604020202020204" pitchFamily="34" charset="0"/>
              </a:rPr>
              <a:t>المساعدات النقدية والقسائم </a:t>
            </a:r>
            <a:endParaRPr lang="en-MY"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40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8"/>
          <p:cNvSpPr txBox="1">
            <a:spLocks noGrp="1"/>
          </p:cNvSpPr>
          <p:nvPr>
            <p:ph type="title"/>
          </p:nvPr>
        </p:nvSpPr>
        <p:spPr>
          <a:xfrm>
            <a:off x="1093574" y="548482"/>
            <a:ext cx="15937127" cy="1988345"/>
          </a:xfrm>
          <a:prstGeom prst="rect">
            <a:avLst/>
          </a:prstGeom>
          <a:noFill/>
          <a:ln>
            <a:noFill/>
          </a:ln>
        </p:spPr>
        <p:txBody>
          <a:bodyPr spcFirstLastPara="1" wrap="square" lIns="137138" tIns="68550" rIns="137138" bIns="68550" anchor="ctr" anchorCtr="0">
            <a:normAutofit/>
          </a:bodyPr>
          <a:lstStyle/>
          <a:p>
            <a:pPr algn="r" rtl="1">
              <a:spcBef>
                <a:spcPts val="0"/>
              </a:spcBef>
              <a:buClr>
                <a:schemeClr val="dk1"/>
              </a:buClr>
              <a:buSzPts val="3200"/>
            </a:pPr>
            <a:r>
              <a:rPr lang="ar-SA" sz="6000" b="1" dirty="0">
                <a:latin typeface="Montserrat" pitchFamily="2" charset="77"/>
              </a:rPr>
              <a:t>ال</a:t>
            </a:r>
            <a:r>
              <a:rPr lang="ar" sz="6000" b="1" dirty="0">
                <a:latin typeface="Montserrat" pitchFamily="2" charset="77"/>
              </a:rPr>
              <a:t>أدوات </a:t>
            </a:r>
            <a:endParaRPr sz="6000" b="1" dirty="0">
              <a:latin typeface="Montserrat" pitchFamily="2" charset="77"/>
            </a:endParaRPr>
          </a:p>
        </p:txBody>
      </p:sp>
      <p:sp>
        <p:nvSpPr>
          <p:cNvPr id="168" name="Google Shape;168;p58"/>
          <p:cNvSpPr txBox="1"/>
          <p:nvPr/>
        </p:nvSpPr>
        <p:spPr>
          <a:xfrm>
            <a:off x="1093574" y="2484503"/>
            <a:ext cx="15495374" cy="2215931"/>
          </a:xfrm>
          <a:prstGeom prst="rect">
            <a:avLst/>
          </a:prstGeom>
          <a:noFill/>
          <a:ln>
            <a:noFill/>
          </a:ln>
        </p:spPr>
        <p:txBody>
          <a:bodyPr spcFirstLastPara="1" wrap="square" lIns="137138" tIns="68550" rIns="137138" bIns="68550" anchor="t" anchorCtr="0">
            <a:spAutoFit/>
          </a:bodyPr>
          <a:lstStyle/>
          <a:p>
            <a:pPr marL="428625" indent="-428625" algn="r" rtl="1">
              <a:spcBef>
                <a:spcPts val="0"/>
              </a:spcBef>
              <a:spcAft>
                <a:spcPts val="0"/>
              </a:spcAft>
              <a:buClr>
                <a:schemeClr val="dk1"/>
              </a:buClr>
              <a:buSzPts val="2400"/>
              <a:buFont typeface="Arial"/>
              <a:buChar char="•"/>
            </a:pPr>
            <a:r>
              <a:rPr lang="ar" sz="3600" dirty="0">
                <a:solidFill>
                  <a:schemeClr val="dk1"/>
                </a:solidFill>
                <a:ea typeface="Arial"/>
                <a:cs typeface="Calibri" panose="020F0502020204030204" pitchFamily="34" charset="0"/>
                <a:sym typeface="Arial"/>
              </a:rPr>
              <a:t>سيتم تضمين ملاحق </a:t>
            </a:r>
            <a:r>
              <a:rPr lang="ar-SA" sz="3600" dirty="0">
                <a:solidFill>
                  <a:schemeClr val="dk1"/>
                </a:solidFill>
                <a:ea typeface="Arial"/>
                <a:cs typeface="Calibri" panose="020F0502020204030204" pitchFamily="34" charset="0"/>
                <a:sym typeface="Arial"/>
              </a:rPr>
              <a:t>في </a:t>
            </a:r>
            <a:r>
              <a:rPr lang="ar" sz="3600" dirty="0">
                <a:solidFill>
                  <a:schemeClr val="dk1"/>
                </a:solidFill>
                <a:ea typeface="Arial"/>
                <a:cs typeface="Calibri" panose="020F0502020204030204" pitchFamily="34" charset="0"/>
                <a:sym typeface="Arial"/>
              </a:rPr>
              <a:t>إجراءات التشغيل الموحدة ( SOPs)، والتي سيتم ربط بعضها بالأدوات العملية المستخدمة في</a:t>
            </a:r>
            <a:r>
              <a:rPr lang="ar-SA" sz="3600" dirty="0">
                <a:solidFill>
                  <a:schemeClr val="dk1"/>
                </a:solidFill>
                <a:ea typeface="Arial"/>
                <a:cs typeface="Calibri" panose="020F0502020204030204" pitchFamily="34" charset="0"/>
                <a:sym typeface="Arial"/>
              </a:rPr>
              <a:t> تقديم</a:t>
            </a:r>
            <a:r>
              <a:rPr lang="ar" sz="3600" dirty="0">
                <a:solidFill>
                  <a:schemeClr val="dk1"/>
                </a:solidFill>
                <a:ea typeface="Arial"/>
                <a:cs typeface="Calibri" panose="020F0502020204030204" pitchFamily="34" charset="0"/>
                <a:sym typeface="Arial"/>
              </a:rPr>
              <a:t> </a:t>
            </a:r>
            <a:r>
              <a:rPr lang="ar-JO" sz="3600" dirty="0">
                <a:solidFill>
                  <a:schemeClr val="dk1"/>
                </a:solidFill>
                <a:ea typeface="Arial"/>
                <a:cs typeface="Calibri" panose="020F0502020204030204" pitchFamily="34" charset="0"/>
                <a:sym typeface="Arial"/>
              </a:rPr>
              <a:t>المساعدات النقدية والقسائم </a:t>
            </a:r>
            <a:r>
              <a:rPr lang="ar" sz="3600" dirty="0">
                <a:solidFill>
                  <a:schemeClr val="dk1"/>
                </a:solidFill>
                <a:ea typeface="Arial"/>
                <a:cs typeface="Calibri" panose="020F0502020204030204" pitchFamily="34" charset="0"/>
                <a:sym typeface="Arial"/>
              </a:rPr>
              <a:t>.</a:t>
            </a:r>
            <a:endParaRPr dirty="0"/>
          </a:p>
          <a:p>
            <a:pPr marL="428625" indent="-200025">
              <a:spcBef>
                <a:spcPts val="0"/>
              </a:spcBef>
              <a:spcAft>
                <a:spcPts val="0"/>
              </a:spcAft>
              <a:buClr>
                <a:schemeClr val="dk1"/>
              </a:buClr>
              <a:buSzPts val="2400"/>
            </a:pPr>
            <a:endParaRPr sz="3600" dirty="0">
              <a:solidFill>
                <a:schemeClr val="dk1"/>
              </a:solidFill>
              <a:ea typeface="Arial"/>
              <a:cs typeface="Calibri" panose="020F0502020204030204" pitchFamily="34" charset="0"/>
              <a:sym typeface="Arial"/>
            </a:endParaRPr>
          </a:p>
          <a:p>
            <a:pPr marL="428625" indent="-257175">
              <a:spcBef>
                <a:spcPts val="0"/>
              </a:spcBef>
              <a:spcAft>
                <a:spcPts val="0"/>
              </a:spcAft>
              <a:buClr>
                <a:schemeClr val="dk1"/>
              </a:buClr>
              <a:buSzPts val="1800"/>
            </a:pPr>
            <a:endParaRPr sz="2700" dirty="0">
              <a:solidFill>
                <a:schemeClr val="dk1"/>
              </a:solidFill>
              <a:ea typeface="Arial"/>
              <a:cs typeface="Calibri" panose="020F0502020204030204" pitchFamily="34" charset="0"/>
              <a:sym typeface="Arial"/>
            </a:endParaRPr>
          </a:p>
        </p:txBody>
      </p:sp>
      <p:pic>
        <p:nvPicPr>
          <p:cNvPr id="169" name="Google Shape;169;p58" descr="24 Must-Have Tools for Running a Growing Company Today | Inc.com"/>
          <p:cNvPicPr preferRelativeResize="0"/>
          <p:nvPr/>
        </p:nvPicPr>
        <p:blipFill rotWithShape="1">
          <a:blip r:embed="rId3">
            <a:alphaModFix/>
          </a:blip>
          <a:srcRect/>
          <a:stretch/>
        </p:blipFill>
        <p:spPr>
          <a:xfrm>
            <a:off x="4047224" y="4031718"/>
            <a:ext cx="10193552" cy="570839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9"/>
          <p:cNvSpPr txBox="1">
            <a:spLocks noGrp="1"/>
          </p:cNvSpPr>
          <p:nvPr>
            <p:ph type="title"/>
          </p:nvPr>
        </p:nvSpPr>
        <p:spPr>
          <a:xfrm>
            <a:off x="441754" y="796"/>
            <a:ext cx="17543861" cy="1394868"/>
          </a:xfrm>
          <a:prstGeom prst="rect">
            <a:avLst/>
          </a:prstGeom>
          <a:noFill/>
          <a:ln>
            <a:noFill/>
          </a:ln>
        </p:spPr>
        <p:txBody>
          <a:bodyPr spcFirstLastPara="1" wrap="square" lIns="137138" tIns="68550" rIns="137138" bIns="68550" anchor="ctr" anchorCtr="0">
            <a:normAutofit/>
          </a:bodyPr>
          <a:lstStyle/>
          <a:p>
            <a:pPr algn="r" rtl="1">
              <a:spcBef>
                <a:spcPts val="0"/>
              </a:spcBef>
              <a:buClr>
                <a:schemeClr val="dk1"/>
              </a:buClr>
              <a:buSzPts val="3200"/>
            </a:pPr>
            <a:r>
              <a:rPr lang="ar" sz="4800" dirty="0">
                <a:latin typeface="Calibri" panose="020F0502020204030204" pitchFamily="34" charset="0"/>
                <a:ea typeface="Arial"/>
                <a:cs typeface="Calibri" panose="020F0502020204030204" pitchFamily="34" charset="0"/>
                <a:sym typeface="Arial"/>
              </a:rPr>
              <a:t>نظرة عامة على مجموعة أدوات</a:t>
            </a:r>
            <a:r>
              <a:rPr lang="ar-SA" sz="4800" dirty="0">
                <a:latin typeface="Calibri" panose="020F0502020204030204" pitchFamily="34" charset="0"/>
                <a:ea typeface="Arial"/>
                <a:cs typeface="Calibri" panose="020F0502020204030204" pitchFamily="34" charset="0"/>
                <a:sym typeface="Arial"/>
              </a:rPr>
              <a:t> النقد في حالات الطوارئ (</a:t>
            </a:r>
            <a:r>
              <a:rPr lang="ar" sz="4800" dirty="0">
                <a:latin typeface="Calibri" panose="020F0502020204030204" pitchFamily="34" charset="0"/>
                <a:ea typeface="Arial"/>
                <a:cs typeface="Calibri" panose="020F0502020204030204" pitchFamily="34" charset="0"/>
                <a:sym typeface="Arial"/>
              </a:rPr>
              <a:t>CiE</a:t>
            </a:r>
            <a:r>
              <a:rPr lang="ar-SA" sz="4800" dirty="0">
                <a:latin typeface="Calibri" panose="020F0502020204030204" pitchFamily="34" charset="0"/>
                <a:ea typeface="Arial"/>
                <a:cs typeface="Calibri" panose="020F0502020204030204" pitchFamily="34" charset="0"/>
                <a:sym typeface="Arial"/>
              </a:rPr>
              <a:t>)</a:t>
            </a:r>
            <a:endParaRPr sz="4800" dirty="0">
              <a:latin typeface="Calibri" panose="020F0502020204030204" pitchFamily="34" charset="0"/>
              <a:ea typeface="Arial"/>
              <a:cs typeface="Calibri" panose="020F0502020204030204" pitchFamily="34" charset="0"/>
              <a:sym typeface="Arial"/>
            </a:endParaRPr>
          </a:p>
        </p:txBody>
      </p:sp>
      <p:pic>
        <p:nvPicPr>
          <p:cNvPr id="176" name="Google Shape;176;p59"/>
          <p:cNvPicPr preferRelativeResize="0"/>
          <p:nvPr/>
        </p:nvPicPr>
        <p:blipFill rotWithShape="1">
          <a:blip r:embed="rId3">
            <a:alphaModFix/>
          </a:blip>
          <a:srcRect/>
          <a:stretch/>
        </p:blipFill>
        <p:spPr>
          <a:xfrm>
            <a:off x="302384" y="1620307"/>
            <a:ext cx="17683233" cy="792608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9"/>
          <p:cNvSpPr/>
          <p:nvPr/>
        </p:nvSpPr>
        <p:spPr>
          <a:xfrm>
            <a:off x="97956" y="1720346"/>
            <a:ext cx="18288000" cy="1104827"/>
          </a:xfrm>
          <a:prstGeom prst="rect">
            <a:avLst/>
          </a:prstGeom>
          <a:solidFill>
            <a:schemeClr val="dk1"/>
          </a:solidFill>
          <a:ln>
            <a:noFill/>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452" name="Google Shape;452;p79"/>
          <p:cNvSpPr/>
          <p:nvPr/>
        </p:nvSpPr>
        <p:spPr>
          <a:xfrm>
            <a:off x="735806" y="1724247"/>
            <a:ext cx="16816388" cy="1117254"/>
          </a:xfrm>
          <a:prstGeom prst="rect">
            <a:avLst/>
          </a:prstGeom>
          <a:noFill/>
          <a:ln>
            <a:noFill/>
          </a:ln>
        </p:spPr>
        <p:txBody>
          <a:bodyPr spcFirstLastPara="1" wrap="square" lIns="137138" tIns="68550" rIns="137138" bIns="68550" anchor="ctr" anchorCtr="0">
            <a:normAutofit fontScale="85000" lnSpcReduction="10000"/>
          </a:bodyPr>
          <a:lstStyle/>
          <a:p>
            <a:pPr algn="r" rtl="1">
              <a:lnSpc>
                <a:spcPct val="90000"/>
              </a:lnSpc>
              <a:spcBef>
                <a:spcPts val="0"/>
              </a:spcBef>
              <a:spcAft>
                <a:spcPts val="900"/>
              </a:spcAft>
            </a:pPr>
            <a:r>
              <a:rPr lang="ar" sz="4500" dirty="0">
                <a:solidFill>
                  <a:schemeClr val="bg2"/>
                </a:solidFill>
                <a:latin typeface="Calibri"/>
                <a:ea typeface="Calibri"/>
                <a:cs typeface="Calibri"/>
                <a:sym typeface="Calibri"/>
              </a:rPr>
              <a:t>ما هي </a:t>
            </a:r>
            <a:r>
              <a:rPr lang="ar-SA" sz="4500" dirty="0">
                <a:solidFill>
                  <a:schemeClr val="bg2"/>
                </a:solidFill>
                <a:latin typeface="Calibri"/>
                <a:ea typeface="Calibri"/>
                <a:cs typeface="Calibri"/>
                <a:sym typeface="Calibri"/>
              </a:rPr>
              <a:t>ال</a:t>
            </a:r>
            <a:r>
              <a:rPr lang="ar" sz="4500" dirty="0">
                <a:solidFill>
                  <a:schemeClr val="bg2"/>
                </a:solidFill>
                <a:latin typeface="Calibri"/>
                <a:ea typeface="Calibri"/>
                <a:cs typeface="Calibri"/>
                <a:sym typeface="Calibri"/>
              </a:rPr>
              <a:t>أدوات المستخدمة حالياً من قبل الجمعية الوطنية ل</a:t>
            </a:r>
            <a:r>
              <a:rPr lang="ar-SA" sz="4500" dirty="0">
                <a:solidFill>
                  <a:schemeClr val="bg2"/>
                </a:solidFill>
                <a:latin typeface="Calibri"/>
                <a:ea typeface="Calibri"/>
                <a:cs typeface="Calibri"/>
                <a:sym typeface="Calibri"/>
              </a:rPr>
              <a:t>تقديم ا</a:t>
            </a:r>
            <a:r>
              <a:rPr lang="ar" sz="4500" dirty="0">
                <a:solidFill>
                  <a:schemeClr val="bg2"/>
                </a:solidFill>
                <a:latin typeface="Calibri"/>
                <a:ea typeface="Calibri"/>
                <a:cs typeface="Calibri"/>
                <a:sym typeface="Calibri"/>
              </a:rPr>
              <a:t>لمساعدات النقدية والقسائم ؟</a:t>
            </a:r>
            <a:endParaRPr sz="4500" i="1" dirty="0">
              <a:solidFill>
                <a:schemeClr val="bg2"/>
              </a:solidFill>
              <a:latin typeface="Calibri"/>
              <a:ea typeface="Calibri"/>
              <a:cs typeface="Calibri"/>
              <a:sym typeface="Calibri"/>
            </a:endParaRPr>
          </a:p>
        </p:txBody>
      </p:sp>
      <p:graphicFrame>
        <p:nvGraphicFramePr>
          <p:cNvPr id="453" name="Google Shape;453;p79"/>
          <p:cNvGraphicFramePr/>
          <p:nvPr>
            <p:extLst>
              <p:ext uri="{D42A27DB-BD31-4B8C-83A1-F6EECF244321}">
                <p14:modId xmlns:p14="http://schemas.microsoft.com/office/powerpoint/2010/main" val="1430328503"/>
              </p:ext>
            </p:extLst>
          </p:nvPr>
        </p:nvGraphicFramePr>
        <p:xfrm>
          <a:off x="965201" y="3206970"/>
          <a:ext cx="16357613" cy="5715117"/>
        </p:xfrm>
        <a:graphic>
          <a:graphicData uri="http://schemas.openxmlformats.org/drawingml/2006/table">
            <a:tbl>
              <a:tblPr rtl="1">
                <a:noFill/>
              </a:tblPr>
              <a:tblGrid>
                <a:gridCol w="3944729">
                  <a:extLst>
                    <a:ext uri="{9D8B030D-6E8A-4147-A177-3AD203B41FA5}">
                      <a16:colId xmlns:a16="http://schemas.microsoft.com/office/drawing/2014/main" val="20000"/>
                    </a:ext>
                  </a:extLst>
                </a:gridCol>
                <a:gridCol w="3319670">
                  <a:extLst>
                    <a:ext uri="{9D8B030D-6E8A-4147-A177-3AD203B41FA5}">
                      <a16:colId xmlns:a16="http://schemas.microsoft.com/office/drawing/2014/main" val="20001"/>
                    </a:ext>
                  </a:extLst>
                </a:gridCol>
                <a:gridCol w="3752876">
                  <a:extLst>
                    <a:ext uri="{9D8B030D-6E8A-4147-A177-3AD203B41FA5}">
                      <a16:colId xmlns:a16="http://schemas.microsoft.com/office/drawing/2014/main" val="20002"/>
                    </a:ext>
                  </a:extLst>
                </a:gridCol>
                <a:gridCol w="2975025">
                  <a:extLst>
                    <a:ext uri="{9D8B030D-6E8A-4147-A177-3AD203B41FA5}">
                      <a16:colId xmlns:a16="http://schemas.microsoft.com/office/drawing/2014/main" val="20003"/>
                    </a:ext>
                  </a:extLst>
                </a:gridCol>
                <a:gridCol w="2365313">
                  <a:extLst>
                    <a:ext uri="{9D8B030D-6E8A-4147-A177-3AD203B41FA5}">
                      <a16:colId xmlns:a16="http://schemas.microsoft.com/office/drawing/2014/main" val="20004"/>
                    </a:ext>
                  </a:extLst>
                </a:gridCol>
              </a:tblGrid>
              <a:tr h="453863">
                <a:tc>
                  <a:txBody>
                    <a:bodyPr/>
                    <a:lstStyle/>
                    <a:p>
                      <a:pPr marL="0" marR="0" lvl="0" indent="0" algn="ctr" rtl="1">
                        <a:spcBef>
                          <a:spcPts val="0"/>
                        </a:spcBef>
                        <a:spcAft>
                          <a:spcPts val="0"/>
                        </a:spcAft>
                        <a:buNone/>
                      </a:pPr>
                      <a:r>
                        <a:rPr lang="ar-SA" sz="2400" b="1" i="0" u="none" strike="noStrike" dirty="0">
                          <a:solidFill>
                            <a:srgbClr val="000000"/>
                          </a:solidFill>
                          <a:latin typeface="Calibri"/>
                          <a:ea typeface="Calibri"/>
                          <a:cs typeface="Calibri"/>
                          <a:sym typeface="Calibri"/>
                        </a:rPr>
                        <a:t>ال</a:t>
                      </a:r>
                      <a:r>
                        <a:rPr lang="ar" sz="2400" b="1" i="0" u="none" strike="noStrike" dirty="0">
                          <a:solidFill>
                            <a:srgbClr val="000000"/>
                          </a:solidFill>
                          <a:latin typeface="Calibri"/>
                          <a:ea typeface="Calibri"/>
                          <a:cs typeface="Calibri"/>
                          <a:sym typeface="Calibri"/>
                        </a:rPr>
                        <a:t>خطوة</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1">
                        <a:spcBef>
                          <a:spcPts val="0"/>
                        </a:spcBef>
                        <a:spcAft>
                          <a:spcPts val="0"/>
                        </a:spcAft>
                        <a:buNone/>
                      </a:pPr>
                      <a:r>
                        <a:rPr lang="ar-SA" sz="2400" b="1" i="0" u="none" strike="noStrike" dirty="0">
                          <a:solidFill>
                            <a:srgbClr val="000000"/>
                          </a:solidFill>
                          <a:latin typeface="Calibri"/>
                          <a:ea typeface="Calibri"/>
                          <a:cs typeface="Calibri"/>
                          <a:sym typeface="Calibri"/>
                        </a:rPr>
                        <a:t>ال</a:t>
                      </a:r>
                      <a:r>
                        <a:rPr lang="ar" sz="2400" b="1" i="0" u="none" strike="noStrike" dirty="0">
                          <a:solidFill>
                            <a:srgbClr val="000000"/>
                          </a:solidFill>
                          <a:latin typeface="Calibri"/>
                          <a:ea typeface="Calibri"/>
                          <a:cs typeface="Calibri"/>
                          <a:sym typeface="Calibri"/>
                        </a:rPr>
                        <a:t>أداة</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1">
                        <a:spcBef>
                          <a:spcPts val="0"/>
                        </a:spcBef>
                        <a:spcAft>
                          <a:spcPts val="0"/>
                        </a:spcAft>
                        <a:buNone/>
                      </a:pPr>
                      <a:r>
                        <a:rPr lang="ar-SA" sz="2400" b="1" i="0" u="none" strike="noStrike" dirty="0">
                          <a:solidFill>
                            <a:srgbClr val="000000"/>
                          </a:solidFill>
                          <a:latin typeface="Calibri"/>
                          <a:ea typeface="Calibri"/>
                          <a:cs typeface="Calibri"/>
                          <a:sym typeface="Calibri"/>
                        </a:rPr>
                        <a:t>ال</a:t>
                      </a:r>
                      <a:r>
                        <a:rPr lang="ar" sz="2400" b="1" i="0" u="none" strike="noStrike" dirty="0">
                          <a:solidFill>
                            <a:srgbClr val="000000"/>
                          </a:solidFill>
                          <a:latin typeface="Calibri"/>
                          <a:ea typeface="Calibri"/>
                          <a:cs typeface="Calibri"/>
                          <a:sym typeface="Calibri"/>
                        </a:rPr>
                        <a:t>حالة</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1">
                        <a:spcBef>
                          <a:spcPts val="0"/>
                        </a:spcBef>
                        <a:spcAft>
                          <a:spcPts val="0"/>
                        </a:spcAft>
                        <a:buNone/>
                      </a:pPr>
                      <a:r>
                        <a:rPr lang="ar-SA" sz="2400" b="1" i="0" u="none" strike="noStrike" dirty="0">
                          <a:solidFill>
                            <a:srgbClr val="000000"/>
                          </a:solidFill>
                          <a:latin typeface="Calibri"/>
                          <a:ea typeface="Calibri"/>
                          <a:cs typeface="Calibri"/>
                          <a:sym typeface="Calibri"/>
                        </a:rPr>
                        <a:t>ال</a:t>
                      </a:r>
                      <a:r>
                        <a:rPr lang="ar" sz="2400" b="1" i="0" u="none" strike="noStrike" dirty="0">
                          <a:solidFill>
                            <a:srgbClr val="000000"/>
                          </a:solidFill>
                          <a:latin typeface="Calibri"/>
                          <a:ea typeface="Calibri"/>
                          <a:cs typeface="Calibri"/>
                          <a:sym typeface="Calibri"/>
                        </a:rPr>
                        <a:t>مسؤول</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1">
                        <a:spcBef>
                          <a:spcPts val="0"/>
                        </a:spcBef>
                        <a:spcAft>
                          <a:spcPts val="0"/>
                        </a:spcAft>
                        <a:buNone/>
                      </a:pPr>
                      <a:r>
                        <a:rPr lang="ar-SA" sz="2400" b="1" i="0" u="none" strike="noStrike" dirty="0">
                          <a:solidFill>
                            <a:srgbClr val="000000"/>
                          </a:solidFill>
                          <a:latin typeface="Calibri"/>
                          <a:ea typeface="Calibri"/>
                          <a:cs typeface="Calibri"/>
                          <a:sym typeface="Calibri"/>
                        </a:rPr>
                        <a:t>ال</a:t>
                      </a:r>
                      <a:r>
                        <a:rPr lang="ar" sz="2400" b="1" i="0" u="none" strike="noStrike" dirty="0">
                          <a:solidFill>
                            <a:srgbClr val="000000"/>
                          </a:solidFill>
                          <a:latin typeface="Calibri"/>
                          <a:ea typeface="Calibri"/>
                          <a:cs typeface="Calibri"/>
                          <a:sym typeface="Calibri"/>
                        </a:rPr>
                        <a:t>ملحوظات</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453863">
                <a:tc>
                  <a:txBody>
                    <a:bodyPr/>
                    <a:lstStyle/>
                    <a:p>
                      <a:pPr marL="0" marR="0" lvl="0" indent="0" algn="r" rtl="1">
                        <a:spcBef>
                          <a:spcPts val="0"/>
                        </a:spcBef>
                        <a:spcAft>
                          <a:spcPts val="0"/>
                        </a:spcAft>
                        <a:buNone/>
                      </a:pPr>
                      <a:r>
                        <a:rPr lang="ar-SA" sz="2400" b="0" i="0" u="none" strike="noStrike" dirty="0">
                          <a:solidFill>
                            <a:srgbClr val="000000"/>
                          </a:solidFill>
                          <a:latin typeface="Calibri"/>
                          <a:ea typeface="Calibri"/>
                          <a:cs typeface="Calibri"/>
                          <a:sym typeface="Calibri"/>
                        </a:rPr>
                        <a:t>ال</a:t>
                      </a:r>
                      <a:r>
                        <a:rPr lang="ar" sz="2400" b="0" i="0" u="none" strike="noStrike" dirty="0">
                          <a:solidFill>
                            <a:srgbClr val="000000"/>
                          </a:solidFill>
                          <a:latin typeface="Calibri"/>
                          <a:ea typeface="Calibri"/>
                          <a:cs typeface="Calibri"/>
                          <a:sym typeface="Calibri"/>
                        </a:rPr>
                        <a:t>جدوى </a:t>
                      </a:r>
                      <a:r>
                        <a:rPr lang="ar-SA" sz="2400" b="0" i="0" u="none" strike="noStrike" dirty="0">
                          <a:solidFill>
                            <a:srgbClr val="000000"/>
                          </a:solidFill>
                          <a:latin typeface="Calibri"/>
                          <a:ea typeface="Calibri"/>
                          <a:cs typeface="Calibri"/>
                          <a:sym typeface="Calibri"/>
                        </a:rPr>
                        <a:t>ال</a:t>
                      </a:r>
                      <a:r>
                        <a:rPr lang="ar" sz="2400" b="0" i="0" u="none" strike="noStrike" dirty="0">
                          <a:solidFill>
                            <a:srgbClr val="000000"/>
                          </a:solidFill>
                          <a:latin typeface="Calibri"/>
                          <a:ea typeface="Calibri"/>
                          <a:cs typeface="Calibri"/>
                          <a:sym typeface="Calibri"/>
                        </a:rPr>
                        <a:t>نقدية</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تقييم السوق</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extLst>
                  <a:ext uri="{0D108BD9-81ED-4DB2-BD59-A6C34878D82A}">
                    <a16:rowId xmlns:a16="http://schemas.microsoft.com/office/drawing/2014/main" val="10001"/>
                  </a:ext>
                </a:extLst>
              </a:tr>
              <a:tr h="453863">
                <a:tc>
                  <a:txBody>
                    <a:bodyPr/>
                    <a:lstStyle/>
                    <a:p>
                      <a:pPr marL="0" marR="0" lvl="0" indent="0" algn="r" rtl="1">
                        <a:spcBef>
                          <a:spcPts val="0"/>
                        </a:spcBef>
                        <a:spcAft>
                          <a:spcPts val="0"/>
                        </a:spcAft>
                        <a:buNone/>
                      </a:pPr>
                      <a:r>
                        <a:rPr lang="ar-JO" sz="2400" b="0" i="0" u="none" strike="noStrike" dirty="0">
                          <a:solidFill>
                            <a:srgbClr val="000000"/>
                          </a:solidFill>
                          <a:latin typeface="Calibri"/>
                          <a:ea typeface="Calibri"/>
                          <a:cs typeface="Calibri"/>
                          <a:sym typeface="Calibri"/>
                        </a:rPr>
                        <a:t>الجدوى النقدية</a:t>
                      </a:r>
                    </a:p>
                  </a:txBody>
                  <a:tcPr marL="13688" marR="13688" marT="13688"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تصنيف</a:t>
                      </a:r>
                      <a:r>
                        <a:rPr lang="ar-SA" sz="2400" b="0" i="0" u="none" strike="noStrike" dirty="0">
                          <a:solidFill>
                            <a:srgbClr val="000000"/>
                          </a:solidFill>
                          <a:latin typeface="Calibri"/>
                          <a:ea typeface="Calibri"/>
                          <a:cs typeface="Calibri"/>
                          <a:sym typeface="Calibri"/>
                        </a:rPr>
                        <a:t> خدمات الغذاء والتغذية</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extLst>
                  <a:ext uri="{0D108BD9-81ED-4DB2-BD59-A6C34878D82A}">
                    <a16:rowId xmlns:a16="http://schemas.microsoft.com/office/drawing/2014/main" val="10002"/>
                  </a:ext>
                </a:extLst>
              </a:tr>
              <a:tr h="815175">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الاستهداف، </a:t>
                      </a:r>
                      <a:r>
                        <a:rPr lang="ar-SA" sz="2400" b="0" i="0" u="none" strike="noStrike" dirty="0">
                          <a:solidFill>
                            <a:srgbClr val="000000"/>
                          </a:solidFill>
                          <a:latin typeface="Calibri"/>
                          <a:ea typeface="Calibri"/>
                          <a:cs typeface="Calibri"/>
                          <a:sym typeface="Calibri"/>
                        </a:rPr>
                        <a:t>و</a:t>
                      </a:r>
                      <a:r>
                        <a:rPr lang="ar" sz="2400" b="0" i="0" u="none" strike="noStrike" dirty="0">
                          <a:solidFill>
                            <a:srgbClr val="000000"/>
                          </a:solidFill>
                          <a:latin typeface="Calibri"/>
                          <a:ea typeface="Calibri"/>
                          <a:cs typeface="Calibri"/>
                          <a:sym typeface="Calibri"/>
                        </a:rPr>
                        <a:t>الاختيار، </a:t>
                      </a:r>
                      <a:r>
                        <a:rPr lang="ar-SA" sz="2400" b="0" i="0" u="none" strike="noStrike" dirty="0">
                          <a:solidFill>
                            <a:srgbClr val="000000"/>
                          </a:solidFill>
                          <a:latin typeface="Calibri"/>
                          <a:ea typeface="Calibri"/>
                          <a:cs typeface="Calibri"/>
                          <a:sym typeface="Calibri"/>
                        </a:rPr>
                        <a:t>و</a:t>
                      </a:r>
                      <a:r>
                        <a:rPr lang="ar" sz="2400" b="0" i="0" u="none" strike="noStrike" dirty="0">
                          <a:solidFill>
                            <a:srgbClr val="000000"/>
                          </a:solidFill>
                          <a:latin typeface="Calibri"/>
                          <a:ea typeface="Calibri"/>
                          <a:cs typeface="Calibri"/>
                          <a:sym typeface="Calibri"/>
                        </a:rPr>
                        <a:t>التسجيل،</a:t>
                      </a:r>
                      <a:r>
                        <a:rPr lang="ar-SA" sz="2400" b="0" i="0" u="none" strike="noStrike" dirty="0">
                          <a:solidFill>
                            <a:srgbClr val="000000"/>
                          </a:solidFill>
                          <a:latin typeface="Calibri"/>
                          <a:ea typeface="Calibri"/>
                          <a:cs typeface="Calibri"/>
                          <a:sym typeface="Calibri"/>
                        </a:rPr>
                        <a:t> و</a:t>
                      </a:r>
                      <a:r>
                        <a:rPr lang="ar" sz="2400" dirty="0">
                          <a:latin typeface="Calibri"/>
                          <a:ea typeface="Calibri"/>
                          <a:cs typeface="Calibri"/>
                          <a:sym typeface="Calibri"/>
                        </a:rPr>
                        <a:t>التحقق</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نموذج التسجيل</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extLst>
                  <a:ext uri="{0D108BD9-81ED-4DB2-BD59-A6C34878D82A}">
                    <a16:rowId xmlns:a16="http://schemas.microsoft.com/office/drawing/2014/main" val="10003"/>
                  </a:ext>
                </a:extLst>
              </a:tr>
              <a:tr h="815175">
                <a:tc>
                  <a:txBody>
                    <a:bodyPr/>
                    <a:lstStyle/>
                    <a:p>
                      <a:pPr marL="0" marR="0" lvl="0" indent="0" algn="r" rtl="1">
                        <a:spcBef>
                          <a:spcPts val="0"/>
                        </a:spcBef>
                        <a:spcAft>
                          <a:spcPts val="0"/>
                        </a:spcAft>
                        <a:buNone/>
                      </a:pPr>
                      <a:r>
                        <a:rPr lang="ar-JO" sz="2400" b="0" i="0" u="none" strike="noStrike" dirty="0">
                          <a:solidFill>
                            <a:srgbClr val="000000"/>
                          </a:solidFill>
                          <a:latin typeface="Calibri"/>
                          <a:ea typeface="Calibri"/>
                          <a:cs typeface="Calibri"/>
                          <a:sym typeface="Calibri"/>
                        </a:rPr>
                        <a:t>الاستهداف، والاختيار، والتسجيل، و</a:t>
                      </a:r>
                      <a:r>
                        <a:rPr lang="ar-JO" sz="2400" dirty="0">
                          <a:latin typeface="Calibri"/>
                          <a:ea typeface="Calibri"/>
                          <a:cs typeface="Calibri"/>
                          <a:sym typeface="Calibri"/>
                        </a:rPr>
                        <a:t>التحقق</a:t>
                      </a:r>
                      <a:endParaRPr lang="ar-JO"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extLst>
                  <a:ext uri="{0D108BD9-81ED-4DB2-BD59-A6C34878D82A}">
                    <a16:rowId xmlns:a16="http://schemas.microsoft.com/office/drawing/2014/main" val="10004"/>
                  </a:ext>
                </a:extLst>
              </a:tr>
              <a:tr h="453863">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التصميم والتنفيذ</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extLst>
                  <a:ext uri="{0D108BD9-81ED-4DB2-BD59-A6C34878D82A}">
                    <a16:rowId xmlns:a16="http://schemas.microsoft.com/office/drawing/2014/main" val="10005"/>
                  </a:ext>
                </a:extLst>
              </a:tr>
              <a:tr h="453863">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التصميم والتنفيذ</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extLst>
                  <a:ext uri="{0D108BD9-81ED-4DB2-BD59-A6C34878D82A}">
                    <a16:rowId xmlns:a16="http://schemas.microsoft.com/office/drawing/2014/main" val="10006"/>
                  </a:ext>
                </a:extLst>
              </a:tr>
              <a:tr h="453863">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الرصد والتقييم</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r" rtl="1">
                        <a:spcBef>
                          <a:spcPts val="0"/>
                        </a:spcBef>
                        <a:spcAft>
                          <a:spcPts val="0"/>
                        </a:spcAft>
                        <a:buNone/>
                      </a:pPr>
                      <a:r>
                        <a:rPr lang="ar-SA" sz="2400" b="0" i="0" u="none" strike="noStrike" dirty="0">
                          <a:solidFill>
                            <a:srgbClr val="000000"/>
                          </a:solidFill>
                          <a:latin typeface="Calibri"/>
                          <a:ea typeface="Calibri"/>
                          <a:cs typeface="Calibri"/>
                          <a:sym typeface="Calibri"/>
                        </a:rPr>
                        <a:t>استبيان انتهاء الخدمة</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extLst>
                  <a:ext uri="{0D108BD9-81ED-4DB2-BD59-A6C34878D82A}">
                    <a16:rowId xmlns:a16="http://schemas.microsoft.com/office/drawing/2014/main" val="10007"/>
                  </a:ext>
                </a:extLst>
              </a:tr>
              <a:tr h="453863">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الرصد والتقييم</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إدارة البيانات الشخصية</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extLst>
                  <a:ext uri="{0D108BD9-81ED-4DB2-BD59-A6C34878D82A}">
                    <a16:rowId xmlns:a16="http://schemas.microsoft.com/office/drawing/2014/main" val="10008"/>
                  </a:ext>
                </a:extLst>
              </a:tr>
              <a:tr h="453863">
                <a:tc>
                  <a:txBody>
                    <a:bodyPr/>
                    <a:lstStyle/>
                    <a:p>
                      <a:pPr marL="0" marR="0" lvl="0" indent="0" algn="r" rtl="1">
                        <a:spcBef>
                          <a:spcPts val="0"/>
                        </a:spcBef>
                        <a:spcAft>
                          <a:spcPts val="0"/>
                        </a:spcAft>
                        <a:buNone/>
                      </a:pPr>
                      <a:r>
                        <a:rPr lang="ar-JO" sz="2400" b="0" i="0" u="none" strike="noStrike" dirty="0">
                          <a:solidFill>
                            <a:srgbClr val="000000"/>
                          </a:solidFill>
                          <a:latin typeface="Calibri"/>
                          <a:ea typeface="Calibri"/>
                          <a:cs typeface="Calibri"/>
                          <a:sym typeface="Calibri"/>
                        </a:rPr>
                        <a:t> المشاركة المجتمعية والمساءلة (</a:t>
                      </a:r>
                      <a:r>
                        <a:rPr lang="en-GB" sz="2400" b="0" i="0" u="none" strike="noStrike" dirty="0">
                          <a:solidFill>
                            <a:srgbClr val="000000"/>
                          </a:solidFill>
                          <a:latin typeface="Calibri"/>
                          <a:ea typeface="Calibri"/>
                          <a:cs typeface="Calibri"/>
                          <a:sym typeface="Calibri"/>
                        </a:rPr>
                        <a:t>CEA</a:t>
                      </a:r>
                      <a:r>
                        <a:rPr lang="ar-SA" sz="2400" b="0" i="0" u="none" strike="noStrike" dirty="0">
                          <a:solidFill>
                            <a:srgbClr val="000000"/>
                          </a:solidFill>
                          <a:latin typeface="Calibri"/>
                          <a:ea typeface="Calibri"/>
                          <a:cs typeface="Calibri"/>
                          <a:sym typeface="Calibri"/>
                        </a:rPr>
                        <a:t>)</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extLst>
                  <a:ext uri="{0D108BD9-81ED-4DB2-BD59-A6C34878D82A}">
                    <a16:rowId xmlns:a16="http://schemas.microsoft.com/office/drawing/2014/main" val="10009"/>
                  </a:ext>
                </a:extLst>
              </a:tr>
              <a:tr h="453863">
                <a:tc>
                  <a:txBody>
                    <a:bodyPr/>
                    <a:lstStyle/>
                    <a:p>
                      <a:pPr marL="0" marR="0" lvl="0" indent="0" algn="r" rtl="1">
                        <a:spcBef>
                          <a:spcPts val="0"/>
                        </a:spcBef>
                        <a:spcAft>
                          <a:spcPts val="0"/>
                        </a:spcAft>
                        <a:buNone/>
                      </a:pPr>
                      <a:r>
                        <a:rPr lang="ar-JO" sz="2400" b="0" i="0" u="none" strike="noStrike" dirty="0">
                          <a:solidFill>
                            <a:srgbClr val="000000"/>
                          </a:solidFill>
                          <a:latin typeface="Calibri"/>
                          <a:ea typeface="Calibri"/>
                          <a:cs typeface="Calibri"/>
                          <a:sym typeface="Calibri"/>
                        </a:rPr>
                        <a:t>المشاركة المجتمعية والمساءلة (</a:t>
                      </a:r>
                      <a:r>
                        <a:rPr lang="en-GB" sz="2400" b="0" i="0" u="none" strike="noStrike" dirty="0">
                          <a:solidFill>
                            <a:srgbClr val="000000"/>
                          </a:solidFill>
                          <a:latin typeface="Calibri"/>
                          <a:ea typeface="Calibri"/>
                          <a:cs typeface="Calibri"/>
                          <a:sym typeface="Calibri"/>
                        </a:rPr>
                        <a:t>CEA</a:t>
                      </a:r>
                      <a:r>
                        <a:rPr lang="ar-SA" sz="2400" b="0" i="0" u="none" strike="noStrike" dirty="0">
                          <a:solidFill>
                            <a:srgbClr val="000000"/>
                          </a:solidFill>
                          <a:latin typeface="Calibri"/>
                          <a:ea typeface="Calibri"/>
                          <a:cs typeface="Calibri"/>
                          <a:sym typeface="Calibri"/>
                        </a:rPr>
                        <a:t>)</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r" rtl="1">
                        <a:spcBef>
                          <a:spcPts val="0"/>
                        </a:spcBef>
                        <a:spcAft>
                          <a:spcPts val="0"/>
                        </a:spcAft>
                        <a:buNone/>
                      </a:pPr>
                      <a:r>
                        <a:rPr lang="ar" sz="2400" b="0" i="0" u="none" strike="noStrike" dirty="0">
                          <a:solidFill>
                            <a:srgbClr val="000000"/>
                          </a:solidFill>
                          <a:latin typeface="Calibri"/>
                          <a:ea typeface="Calibri"/>
                          <a:cs typeface="Calibri"/>
                          <a:sym typeface="Calibri"/>
                        </a:rPr>
                        <a:t> </a:t>
                      </a:r>
                      <a:endParaRPr sz="3900" b="0" i="0" u="none" strike="noStrike" dirty="0">
                        <a:latin typeface="Calibri" panose="020F0502020204030204" pitchFamily="34" charset="0"/>
                        <a:ea typeface="Arial"/>
                        <a:cs typeface="Calibri" panose="020F0502020204030204" pitchFamily="34" charset="0"/>
                        <a:sym typeface="Arial"/>
                      </a:endParaRPr>
                    </a:p>
                  </a:txBody>
                  <a:tcPr marL="13688" marR="13688" marT="13688"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extLst>
                  <a:ext uri="{0D108BD9-81ED-4DB2-BD59-A6C34878D82A}">
                    <a16:rowId xmlns:a16="http://schemas.microsoft.com/office/drawing/2014/main" val="10010"/>
                  </a:ext>
                </a:extLst>
              </a:tr>
            </a:tbl>
          </a:graphicData>
        </a:graphic>
      </p:graphicFrame>
      <p:sp>
        <p:nvSpPr>
          <p:cNvPr id="3" name="TextBox 2">
            <a:extLst>
              <a:ext uri="{FF2B5EF4-FFF2-40B4-BE49-F238E27FC236}">
                <a16:creationId xmlns:a16="http://schemas.microsoft.com/office/drawing/2014/main" id="{2B8F6B6E-2C70-F9BA-7343-450E8ED1ED83}"/>
              </a:ext>
            </a:extLst>
          </p:cNvPr>
          <p:cNvSpPr txBox="1"/>
          <p:nvPr/>
        </p:nvSpPr>
        <p:spPr>
          <a:xfrm>
            <a:off x="965201" y="555430"/>
            <a:ext cx="16357613" cy="707886"/>
          </a:xfrm>
          <a:prstGeom prst="rect">
            <a:avLst/>
          </a:prstGeom>
          <a:noFill/>
        </p:spPr>
        <p:txBody>
          <a:bodyPr wrap="square" lIns="91440" tIns="45720" rIns="91440" bIns="45720" anchor="t">
            <a:spAutoFit/>
          </a:bodyPr>
          <a:lstStyle/>
          <a:p>
            <a:pPr algn="r" rtl="1"/>
            <a:r>
              <a:rPr lang="ar-JO" sz="4000" b="1" dirty="0">
                <a:latin typeface="Montserrat"/>
              </a:rPr>
              <a:t>مجموعة العمل</a:t>
            </a:r>
            <a:r>
              <a:rPr lang="ar" sz="4000" b="1" dirty="0">
                <a:latin typeface="Montserrat"/>
              </a:rPr>
              <a:t>6: مراجعة </a:t>
            </a:r>
            <a:r>
              <a:rPr lang="ar-SA" sz="4000" b="1" dirty="0">
                <a:latin typeface="Montserrat"/>
              </a:rPr>
              <a:t>وتحديد</a:t>
            </a:r>
            <a:r>
              <a:rPr lang="ar" sz="4000" b="1" dirty="0">
                <a:latin typeface="Montserrat"/>
              </a:rPr>
              <a:t> أدوات الجمعية الوطنية</a:t>
            </a:r>
            <a:endParaRPr lang="en-US" sz="4000" b="1" dirty="0">
              <a:latin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80"/>
          <p:cNvPicPr preferRelativeResize="0"/>
          <p:nvPr/>
        </p:nvPicPr>
        <p:blipFill rotWithShape="1">
          <a:blip r:embed="rId3">
            <a:alphaModFix/>
          </a:blip>
          <a:srcRect/>
          <a:stretch/>
        </p:blipFill>
        <p:spPr>
          <a:xfrm>
            <a:off x="15764810" y="192080"/>
            <a:ext cx="2030418" cy="2030418"/>
          </a:xfrm>
          <a:prstGeom prst="rect">
            <a:avLst/>
          </a:prstGeom>
          <a:noFill/>
          <a:ln>
            <a:noFill/>
          </a:ln>
        </p:spPr>
      </p:pic>
      <p:sp>
        <p:nvSpPr>
          <p:cNvPr id="509" name="Google Shape;509;p80"/>
          <p:cNvSpPr/>
          <p:nvPr/>
        </p:nvSpPr>
        <p:spPr>
          <a:xfrm>
            <a:off x="3026228" y="591558"/>
            <a:ext cx="11583390" cy="1165421"/>
          </a:xfrm>
          <a:prstGeom prst="rect">
            <a:avLst/>
          </a:prstGeom>
          <a:noFill/>
          <a:ln>
            <a:noFill/>
          </a:ln>
        </p:spPr>
        <p:txBody>
          <a:bodyPr spcFirstLastPara="1" wrap="square" lIns="182850" tIns="91388" rIns="182850" bIns="91388" anchor="t" anchorCtr="0">
            <a:noAutofit/>
          </a:bodyPr>
          <a:lstStyle/>
          <a:p>
            <a:pPr algn="ctr">
              <a:spcBef>
                <a:spcPts val="0"/>
              </a:spcBef>
              <a:spcAft>
                <a:spcPts val="0"/>
              </a:spcAft>
            </a:pPr>
            <a:r>
              <a:rPr lang="ar-SA" sz="3000" b="1" dirty="0">
                <a:solidFill>
                  <a:schemeClr val="dk1"/>
                </a:solidFill>
                <a:ea typeface="Arial"/>
                <a:cs typeface="Calibri" panose="020F0502020204030204" pitchFamily="34" charset="0"/>
                <a:sym typeface="Arial"/>
              </a:rPr>
              <a:t>نشاط </a:t>
            </a:r>
            <a:r>
              <a:rPr lang="ar" sz="3000" b="1" dirty="0">
                <a:solidFill>
                  <a:schemeClr val="dk1"/>
                </a:solidFill>
                <a:ea typeface="Arial"/>
                <a:cs typeface="Calibri" panose="020F0502020204030204" pitchFamily="34" charset="0"/>
                <a:sym typeface="Arial"/>
              </a:rPr>
              <a:t>العصف الذهني: </a:t>
            </a:r>
            <a:r>
              <a:rPr lang="ar" sz="3000" dirty="0">
                <a:solidFill>
                  <a:schemeClr val="dk1"/>
                </a:solidFill>
                <a:ea typeface="Arial"/>
                <a:cs typeface="Calibri" panose="020F0502020204030204" pitchFamily="34" charset="0"/>
                <a:sym typeface="Arial"/>
              </a:rPr>
              <a:t>ما هي الأدوات الإضافية التي قد تكون مفيدة والتي لا تمتلكها</a:t>
            </a:r>
            <a:r>
              <a:rPr lang="ar-SA" sz="3000" dirty="0">
                <a:solidFill>
                  <a:schemeClr val="dk1"/>
                </a:solidFill>
                <a:ea typeface="Arial"/>
                <a:cs typeface="Calibri" panose="020F0502020204030204" pitchFamily="34" charset="0"/>
                <a:sym typeface="Arial"/>
              </a:rPr>
              <a:t> حاليًا؟</a:t>
            </a:r>
            <a:r>
              <a:rPr lang="ar" sz="3000" dirty="0">
                <a:solidFill>
                  <a:schemeClr val="dk1"/>
                </a:solidFill>
                <a:ea typeface="Arial"/>
                <a:cs typeface="Calibri" panose="020F0502020204030204" pitchFamily="34" charset="0"/>
                <a:sym typeface="Arial"/>
              </a:rPr>
              <a:t> </a:t>
            </a:r>
            <a:endParaRPr sz="3200" i="1" dirty="0">
              <a:solidFill>
                <a:schemeClr val="accent1"/>
              </a:solidFill>
              <a:latin typeface="Short Stack"/>
              <a:ea typeface="Short Stack"/>
              <a:cs typeface="Short Stack"/>
              <a:sym typeface="Short Stack"/>
            </a:endParaRPr>
          </a:p>
        </p:txBody>
      </p:sp>
      <p:sp>
        <p:nvSpPr>
          <p:cNvPr id="510" name="Google Shape;510;p80" descr="Post-it" title="Post-it"/>
          <p:cNvSpPr/>
          <p:nvPr/>
        </p:nvSpPr>
        <p:spPr>
          <a:xfrm>
            <a:off x="0" y="3632774"/>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511" name="Google Shape;511;p80" descr="Post-it" title="Post-it"/>
          <p:cNvSpPr/>
          <p:nvPr/>
        </p:nvSpPr>
        <p:spPr>
          <a:xfrm>
            <a:off x="0" y="4933609"/>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512" name="Google Shape;512;p80" descr="Post-it" title="Post-it"/>
          <p:cNvSpPr/>
          <p:nvPr/>
        </p:nvSpPr>
        <p:spPr>
          <a:xfrm>
            <a:off x="0" y="6202381"/>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513" name="Google Shape;513;p80" descr="Post-it" title="Post-it"/>
          <p:cNvSpPr/>
          <p:nvPr/>
        </p:nvSpPr>
        <p:spPr>
          <a:xfrm>
            <a:off x="0" y="7503215"/>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514" name="Google Shape;514;p80" descr="Post-it" title="Post-it"/>
          <p:cNvSpPr/>
          <p:nvPr/>
        </p:nvSpPr>
        <p:spPr>
          <a:xfrm>
            <a:off x="-37466" y="8837071"/>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515" name="Google Shape;515;p80" descr="Post-it" title="Post-it"/>
          <p:cNvSpPr/>
          <p:nvPr/>
        </p:nvSpPr>
        <p:spPr>
          <a:xfrm>
            <a:off x="9069068" y="3632774"/>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516" name="Google Shape;516;p80" descr="Post-it" title="Post-it"/>
          <p:cNvSpPr/>
          <p:nvPr/>
        </p:nvSpPr>
        <p:spPr>
          <a:xfrm>
            <a:off x="9069068" y="4933609"/>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517" name="Google Shape;517;p80" descr="Post-it" title="Post-it"/>
          <p:cNvSpPr/>
          <p:nvPr/>
        </p:nvSpPr>
        <p:spPr>
          <a:xfrm>
            <a:off x="9069068" y="6202381"/>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518" name="Google Shape;518;p80" descr="Post-it" title="Post-it"/>
          <p:cNvSpPr/>
          <p:nvPr/>
        </p:nvSpPr>
        <p:spPr>
          <a:xfrm>
            <a:off x="9069068" y="7503215"/>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519" name="Google Shape;519;p80" descr="Post-it" title="Post-it"/>
          <p:cNvSpPr/>
          <p:nvPr/>
        </p:nvSpPr>
        <p:spPr>
          <a:xfrm>
            <a:off x="9031602" y="8837071"/>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520" name="Google Shape;520;p80" descr="Post-it" title="Post-it"/>
          <p:cNvSpPr/>
          <p:nvPr/>
        </p:nvSpPr>
        <p:spPr>
          <a:xfrm>
            <a:off x="0" y="2298919"/>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
        <p:nvSpPr>
          <p:cNvPr id="521" name="Google Shape;521;p80" descr="Post-it" title="Post-it"/>
          <p:cNvSpPr/>
          <p:nvPr/>
        </p:nvSpPr>
        <p:spPr>
          <a:xfrm>
            <a:off x="9069068" y="2298919"/>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ea typeface="Arial"/>
              <a:cs typeface="Calibri" panose="020F050202020403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pic>
        <p:nvPicPr>
          <p:cNvPr id="2" name="Imagen 1">
            <a:extLst>
              <a:ext uri="{FF2B5EF4-FFF2-40B4-BE49-F238E27FC236}">
                <a16:creationId xmlns:a16="http://schemas.microsoft.com/office/drawing/2014/main" id="{820D0403-F415-4712-BE5E-E92EE34F9DFE}"/>
              </a:ext>
            </a:extLst>
          </p:cNvPr>
          <p:cNvPicPr>
            <a:picLocks noChangeAspect="1"/>
          </p:cNvPicPr>
          <p:nvPr/>
        </p:nvPicPr>
        <p:blipFill>
          <a:blip r:embed="rId3">
            <a:extLst>
              <a:ext uri="{28A0092B-C50C-407E-A947-70E740481C1C}">
                <a14:useLocalDpi xmlns:a14="http://schemas.microsoft.com/office/drawing/2010/main" val="0"/>
              </a:ext>
            </a:extLst>
          </a:blip>
          <a:srcRect l="16835" r="16835"/>
          <a:stretch/>
        </p:blipFill>
        <p:spPr>
          <a:xfrm>
            <a:off x="10364385" y="1449165"/>
            <a:ext cx="7452512" cy="8170193"/>
          </a:xfrm>
          <a:prstGeom prst="ellipse">
            <a:avLst/>
          </a:prstGeom>
          <a:ln>
            <a:noFill/>
          </a:ln>
          <a:effectLst>
            <a:softEdge rad="112500"/>
          </a:effectLst>
        </p:spPr>
      </p:pic>
      <p:sp>
        <p:nvSpPr>
          <p:cNvPr id="935" name="Google Shape;935;p12"/>
          <p:cNvSpPr txBox="1">
            <a:spLocks noGrp="1"/>
          </p:cNvSpPr>
          <p:nvPr>
            <p:ph type="title"/>
          </p:nvPr>
        </p:nvSpPr>
        <p:spPr>
          <a:xfrm>
            <a:off x="391770" y="-94180"/>
            <a:ext cx="17499473" cy="1923806"/>
          </a:xfrm>
          <a:prstGeom prst="rect">
            <a:avLst/>
          </a:prstGeom>
          <a:noFill/>
          <a:ln>
            <a:noFill/>
          </a:ln>
        </p:spPr>
        <p:txBody>
          <a:bodyPr spcFirstLastPara="1" vert="horz" wrap="square" lIns="182850" tIns="91400" rIns="182850" bIns="91400" rtlCol="0" anchor="ctr" anchorCtr="0">
            <a:noAutofit/>
          </a:bodyPr>
          <a:lstStyle/>
          <a:p>
            <a:pPr algn="r" rtl="1">
              <a:spcBef>
                <a:spcPts val="0"/>
              </a:spcBef>
              <a:buClr>
                <a:srgbClr val="E60005"/>
              </a:buClr>
              <a:buSzPts val="2400"/>
            </a:pPr>
            <a:r>
              <a:rPr lang="ar" sz="4800" dirty="0">
                <a:solidFill>
                  <a:srgbClr val="E60005"/>
                </a:solidFill>
                <a:latin typeface="Montserrat" panose="00000500000000000000" pitchFamily="2" charset="0"/>
                <a:ea typeface="Helvetica Neue Light"/>
                <a:cs typeface="Arial" panose="020B0604020202020204" pitchFamily="34" charset="0"/>
                <a:sym typeface="Helvetica Neue Light"/>
              </a:rPr>
              <a:t>ما هي إجراءات التشغيل الموحدة </a:t>
            </a:r>
            <a:r>
              <a:rPr lang="en-GB" sz="4800" dirty="0">
                <a:solidFill>
                  <a:srgbClr val="E60005"/>
                </a:solidFill>
                <a:latin typeface="Montserrat" panose="00000500000000000000" pitchFamily="2" charset="0"/>
                <a:ea typeface="Helvetica Neue Light"/>
                <a:cs typeface="Arial" panose="020B0604020202020204" pitchFamily="34" charset="0"/>
                <a:sym typeface="Helvetica Neue Light"/>
              </a:rPr>
              <a:t>(SOPs)</a:t>
            </a:r>
            <a:r>
              <a:rPr lang="ar-SA" sz="4800" dirty="0">
                <a:solidFill>
                  <a:srgbClr val="E60005"/>
                </a:solidFill>
                <a:latin typeface="Montserrat" panose="00000500000000000000" pitchFamily="2" charset="0"/>
                <a:ea typeface="Helvetica Neue Light"/>
                <a:cs typeface="Arial" panose="020B0604020202020204" pitchFamily="34" charset="0"/>
                <a:sym typeface="Helvetica Neue Light"/>
              </a:rPr>
              <a:t>؟</a:t>
            </a:r>
            <a:endParaRPr sz="4800" dirty="0">
              <a:solidFill>
                <a:srgbClr val="E60005"/>
              </a:solidFill>
              <a:latin typeface="Montserrat" panose="00000500000000000000" pitchFamily="2" charset="0"/>
              <a:ea typeface="Helvetica Neue Light"/>
              <a:cs typeface="Arial" panose="020B0604020202020204" pitchFamily="34" charset="0"/>
              <a:sym typeface="Helvetica Neue Light"/>
            </a:endParaRPr>
          </a:p>
        </p:txBody>
      </p:sp>
      <p:sp>
        <p:nvSpPr>
          <p:cNvPr id="936" name="Google Shape;936;p12"/>
          <p:cNvSpPr txBox="1">
            <a:spLocks noGrp="1"/>
          </p:cNvSpPr>
          <p:nvPr>
            <p:ph type="sldNum" idx="12"/>
          </p:nvPr>
        </p:nvSpPr>
        <p:spPr>
          <a:xfrm>
            <a:off x="712053" y="9239902"/>
            <a:ext cx="996911" cy="547688"/>
          </a:xfrm>
          <a:prstGeom prst="rect">
            <a:avLst/>
          </a:prstGeom>
          <a:noFill/>
          <a:ln>
            <a:noFill/>
          </a:ln>
        </p:spPr>
        <p:txBody>
          <a:bodyPr spcFirstLastPara="1" vert="horz" wrap="square" lIns="182850" tIns="91400" rIns="182850" bIns="91400" rtlCol="0" anchor="ctr" anchorCtr="0">
            <a:noAutofit/>
          </a:bodyPr>
          <a:lstStyle/>
          <a:p>
            <a:fld id="{00000000-1234-1234-1234-123412341234}" type="slidenum">
              <a:rPr lang="de-DE"/>
              <a:pPr/>
              <a:t>4</a:t>
            </a:fld>
            <a:endParaRPr dirty="0"/>
          </a:p>
        </p:txBody>
      </p:sp>
      <p:sp>
        <p:nvSpPr>
          <p:cNvPr id="940" name="Google Shape;940;p12"/>
          <p:cNvSpPr/>
          <p:nvPr/>
        </p:nvSpPr>
        <p:spPr>
          <a:xfrm>
            <a:off x="391770" y="2493521"/>
            <a:ext cx="4777362" cy="6746381"/>
          </a:xfrm>
          <a:prstGeom prst="rect">
            <a:avLst/>
          </a:prstGeom>
          <a:noFill/>
          <a:ln>
            <a:noFill/>
          </a:ln>
        </p:spPr>
        <p:txBody>
          <a:bodyPr spcFirstLastPara="1" wrap="square" lIns="182850" tIns="91400" rIns="182850" bIns="91400" anchor="t" anchorCtr="0">
            <a:spAutoFit/>
          </a:bodyPr>
          <a:lstStyle/>
          <a:p>
            <a:pPr algn="r" rtl="1"/>
            <a:r>
              <a:rPr lang="ar"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دور فريق</a:t>
            </a:r>
            <a:r>
              <a:rPr lang="ar-SA"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 العمل الفني التابع للجمعية  </a:t>
            </a:r>
            <a:r>
              <a:rPr lang="ar"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الوطنية </a:t>
            </a:r>
            <a:r>
              <a:rPr lang="ar-SA"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في تقديم </a:t>
            </a:r>
            <a:r>
              <a:rPr lang="ar-JO"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المساعدات النقدية والقسائم</a:t>
            </a:r>
            <a:endParaRPr sz="3600" dirty="0">
              <a:latin typeface="Open Sans" panose="020B0606030504020204" pitchFamily="34" charset="0"/>
              <a:ea typeface="Open Sans" panose="020B0606030504020204" pitchFamily="34" charset="0"/>
              <a:cs typeface="Open Sans" panose="020B0606030504020204" pitchFamily="34" charset="0"/>
            </a:endParaRPr>
          </a:p>
          <a:p>
            <a:pPr algn="r" rtl="1"/>
            <a:endParaRPr sz="3600" i="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Helvetica Neue Light"/>
            </a:endParaRPr>
          </a:p>
          <a:p>
            <a:pPr algn="r" rtl="1">
              <a:lnSpc>
                <a:spcPct val="110000"/>
              </a:lnSpc>
              <a:buClr>
                <a:srgbClr val="554F4A"/>
              </a:buClr>
              <a:buSzPts val="1400"/>
            </a:pPr>
            <a:endParaRPr lang="en-GB" sz="2800" dirty="0">
              <a:solidFill>
                <a:srgbClr val="554F4A"/>
              </a:solidFill>
              <a:latin typeface="Open Sans" panose="020B0606030504020204" pitchFamily="34" charset="0"/>
              <a:ea typeface="Open Sans" panose="020B0606030504020204" pitchFamily="34" charset="0"/>
              <a:cs typeface="Open Sans" panose="020B0606030504020204" pitchFamily="34" charset="0"/>
            </a:endParaRPr>
          </a:p>
          <a:p>
            <a:pPr algn="r" rtl="1">
              <a:lnSpc>
                <a:spcPct val="110000"/>
              </a:lnSpc>
              <a:buClr>
                <a:srgbClr val="554F4A"/>
              </a:buClr>
              <a:buSzPts val="1400"/>
            </a:pPr>
            <a:r>
              <a:rPr lang="ar" sz="2800" dirty="0">
                <a:latin typeface="Open Sans" panose="020B0606030504020204" pitchFamily="34" charset="0"/>
                <a:ea typeface="Open Sans" panose="020B0606030504020204" pitchFamily="34" charset="0"/>
                <a:cs typeface="Open Sans" panose="020B0606030504020204" pitchFamily="34" charset="0"/>
              </a:rPr>
              <a:t>إدارة ومواصلة تطوير </a:t>
            </a:r>
            <a:r>
              <a:rPr lang="ar-JO" sz="2800" dirty="0">
                <a:latin typeface="Open Sans" panose="020B0606030504020204" pitchFamily="34" charset="0"/>
                <a:ea typeface="Open Sans" panose="020B0606030504020204" pitchFamily="34" charset="0"/>
                <a:cs typeface="Open Sans" panose="020B0606030504020204" pitchFamily="34" charset="0"/>
              </a:rPr>
              <a:t>إجراءات التشغيل الموحدة</a:t>
            </a:r>
            <a:r>
              <a:rPr lang="en-GB" sz="2800" dirty="0">
                <a:latin typeface="Open Sans" panose="020B0606030504020204" pitchFamily="34" charset="0"/>
                <a:ea typeface="Open Sans" panose="020B0606030504020204" pitchFamily="34" charset="0"/>
                <a:cs typeface="Open Sans" panose="020B0606030504020204" pitchFamily="34" charset="0"/>
              </a:rPr>
              <a:t> SOPs)</a:t>
            </a:r>
            <a:r>
              <a:rPr lang="ar-SA" sz="2800" dirty="0">
                <a:latin typeface="Open Sans" panose="020B0606030504020204" pitchFamily="34" charset="0"/>
                <a:ea typeface="Open Sans" panose="020B0606030504020204" pitchFamily="34" charset="0"/>
                <a:cs typeface="Open Sans" panose="020B0606030504020204" pitchFamily="34" charset="0"/>
              </a:rPr>
              <a:t>) </a:t>
            </a:r>
            <a:r>
              <a:rPr lang="ar-JO" sz="2800" dirty="0">
                <a:latin typeface="Open Sans" panose="020B0606030504020204" pitchFamily="34" charset="0"/>
                <a:ea typeface="Open Sans" panose="020B0606030504020204" pitchFamily="34" charset="0"/>
                <a:cs typeface="Open Sans" panose="020B0606030504020204" pitchFamily="34" charset="0"/>
              </a:rPr>
              <a:t>لتقديم المساعدات النقدية والقسائم</a:t>
            </a:r>
          </a:p>
          <a:p>
            <a:pPr algn="r" rtl="1">
              <a:lnSpc>
                <a:spcPct val="110000"/>
              </a:lnSpc>
              <a:buClr>
                <a:srgbClr val="554F4A"/>
              </a:buClr>
              <a:buSzPts val="1400"/>
            </a:pPr>
            <a:r>
              <a:rPr lang="ar" sz="2800" dirty="0">
                <a:effectLst/>
                <a:latin typeface="Open Sans" panose="020B0606030504020204" pitchFamily="34" charset="0"/>
                <a:ea typeface="Open Sans" panose="020B0606030504020204" pitchFamily="34" charset="0"/>
                <a:cs typeface="Open Sans" panose="020B0606030504020204" pitchFamily="34" charset="0"/>
              </a:rPr>
              <a:t>من خلال </a:t>
            </a:r>
            <a:r>
              <a:rPr lang="ar" sz="2800" dirty="0">
                <a:latin typeface="Open Sans" panose="020B0606030504020204" pitchFamily="34" charset="0"/>
                <a:ea typeface="Open Sans" panose="020B0606030504020204" pitchFamily="34" charset="0"/>
                <a:cs typeface="Open Sans" panose="020B0606030504020204" pitchFamily="34" charset="0"/>
              </a:rPr>
              <a:t>مجموعة </a:t>
            </a:r>
            <a:r>
              <a:rPr lang="ar" sz="2800" dirty="0">
                <a:effectLst/>
                <a:latin typeface="Open Sans" panose="020B0606030504020204" pitchFamily="34" charset="0"/>
                <a:ea typeface="Open Sans" panose="020B0606030504020204" pitchFamily="34" charset="0"/>
                <a:cs typeface="Open Sans" panose="020B0606030504020204" pitchFamily="34" charset="0"/>
              </a:rPr>
              <a:t>العمل الفني التي تمثل جميع الوظائف الرئيسية ذات الصلة ب</a:t>
            </a:r>
            <a:r>
              <a:rPr lang="ar-JO" sz="2800" dirty="0">
                <a:effectLst/>
                <a:latin typeface="Open Sans" panose="020B0606030504020204" pitchFamily="34" charset="0"/>
                <a:ea typeface="Open Sans" panose="020B0606030504020204" pitchFamily="34" charset="0"/>
                <a:cs typeface="Open Sans" panose="020B0606030504020204" pitchFamily="34" charset="0"/>
              </a:rPr>
              <a:t>المساعدات النقدية والقسائم</a:t>
            </a:r>
            <a:r>
              <a:rPr lang="ar" sz="2800" dirty="0">
                <a:effectLst/>
                <a:latin typeface="Open Sans" panose="020B0606030504020204" pitchFamily="34" charset="0"/>
                <a:ea typeface="Open Sans" panose="020B0606030504020204" pitchFamily="34" charset="0"/>
                <a:cs typeface="Open Sans" panose="020B0606030504020204" pitchFamily="34" charset="0"/>
              </a:rPr>
              <a:t>، داخل الجمعية الوطنية</a:t>
            </a:r>
            <a:endParaRPr lang="en-GB" sz="2800" dirty="0">
              <a:solidFill>
                <a:srgbClr val="554F4A"/>
              </a:solidFill>
              <a:latin typeface="Open Sans" panose="020B0606030504020204" pitchFamily="34" charset="0"/>
              <a:ea typeface="Open Sans" panose="020B0606030504020204" pitchFamily="34" charset="0"/>
              <a:cs typeface="Open Sans" panose="020B0606030504020204" pitchFamily="34" charset="0"/>
            </a:endParaRPr>
          </a:p>
          <a:p>
            <a:pPr algn="r" rtl="1"/>
            <a:endParaRPr sz="3600" dirty="0"/>
          </a:p>
        </p:txBody>
      </p:sp>
      <p:grpSp>
        <p:nvGrpSpPr>
          <p:cNvPr id="943" name="Google Shape;943;p12"/>
          <p:cNvGrpSpPr/>
          <p:nvPr/>
        </p:nvGrpSpPr>
        <p:grpSpPr>
          <a:xfrm rot="5400000" flipH="1">
            <a:off x="1282447" y="5456926"/>
            <a:ext cx="7632000" cy="760148"/>
            <a:chOff x="236125" y="3228629"/>
            <a:chExt cx="8166899" cy="380074"/>
          </a:xfrm>
        </p:grpSpPr>
        <p:grpSp>
          <p:nvGrpSpPr>
            <p:cNvPr id="944" name="Google Shape;944;p12"/>
            <p:cNvGrpSpPr/>
            <p:nvPr/>
          </p:nvGrpSpPr>
          <p:grpSpPr>
            <a:xfrm rot="10800000" flipH="1">
              <a:off x="236125" y="3228629"/>
              <a:ext cx="8166899" cy="380074"/>
              <a:chOff x="6260554" y="1078634"/>
              <a:chExt cx="8166899" cy="380074"/>
            </a:xfrm>
          </p:grpSpPr>
          <p:grpSp>
            <p:nvGrpSpPr>
              <p:cNvPr id="945" name="Google Shape;945;p12"/>
              <p:cNvGrpSpPr/>
              <p:nvPr/>
            </p:nvGrpSpPr>
            <p:grpSpPr>
              <a:xfrm flipH="1">
                <a:off x="6278552" y="1098757"/>
                <a:ext cx="8148901" cy="359951"/>
                <a:chOff x="-5502311" y="265871"/>
                <a:chExt cx="8148901" cy="359951"/>
              </a:xfrm>
            </p:grpSpPr>
            <p:grpSp>
              <p:nvGrpSpPr>
                <p:cNvPr id="946" name="Google Shape;946;p12"/>
                <p:cNvGrpSpPr/>
                <p:nvPr/>
              </p:nvGrpSpPr>
              <p:grpSpPr>
                <a:xfrm>
                  <a:off x="-5120267" y="265871"/>
                  <a:ext cx="7766857" cy="170429"/>
                  <a:chOff x="-10729691" y="1770929"/>
                  <a:chExt cx="7766857" cy="170429"/>
                </a:xfrm>
              </p:grpSpPr>
              <p:cxnSp>
                <p:nvCxnSpPr>
                  <p:cNvPr id="947" name="Google Shape;947;p12"/>
                  <p:cNvCxnSpPr/>
                  <p:nvPr/>
                </p:nvCxnSpPr>
                <p:spPr>
                  <a:xfrm>
                    <a:off x="-10729691" y="1941358"/>
                    <a:ext cx="7416495" cy="0"/>
                  </a:xfrm>
                  <a:prstGeom prst="straightConnector1">
                    <a:avLst/>
                  </a:prstGeom>
                  <a:noFill/>
                  <a:ln w="9525" cap="flat" cmpd="sng">
                    <a:solidFill>
                      <a:srgbClr val="554F4A"/>
                    </a:solidFill>
                    <a:prstDash val="solid"/>
                    <a:round/>
                    <a:headEnd type="none" w="sm" len="sm"/>
                    <a:tailEnd type="none" w="sm" len="sm"/>
                  </a:ln>
                </p:spPr>
              </p:cxnSp>
              <p:cxnSp>
                <p:nvCxnSpPr>
                  <p:cNvPr id="948" name="Google Shape;948;p12"/>
                  <p:cNvCxnSpPr/>
                  <p:nvPr/>
                </p:nvCxnSpPr>
                <p:spPr>
                  <a:xfrm rot="10800000" flipH="1">
                    <a:off x="-3313196" y="1770929"/>
                    <a:ext cx="350362" cy="169351"/>
                  </a:xfrm>
                  <a:prstGeom prst="straightConnector1">
                    <a:avLst/>
                  </a:prstGeom>
                  <a:noFill/>
                  <a:ln w="9525" cap="flat" cmpd="sng">
                    <a:solidFill>
                      <a:srgbClr val="554F4A"/>
                    </a:solidFill>
                    <a:prstDash val="solid"/>
                    <a:round/>
                    <a:headEnd type="none" w="sm" len="sm"/>
                    <a:tailEnd type="none" w="sm" len="sm"/>
                  </a:ln>
                </p:spPr>
              </p:cxnSp>
            </p:grpSp>
            <p:cxnSp>
              <p:nvCxnSpPr>
                <p:cNvPr id="949" name="Google Shape;949;p12"/>
                <p:cNvCxnSpPr/>
                <p:nvPr/>
              </p:nvCxnSpPr>
              <p:spPr>
                <a:xfrm flipH="1">
                  <a:off x="-5470627" y="435223"/>
                  <a:ext cx="350362" cy="169351"/>
                </a:xfrm>
                <a:prstGeom prst="straightConnector1">
                  <a:avLst/>
                </a:prstGeom>
                <a:noFill/>
                <a:ln w="9525" cap="flat" cmpd="sng">
                  <a:solidFill>
                    <a:srgbClr val="554F4A"/>
                  </a:solidFill>
                  <a:prstDash val="solid"/>
                  <a:round/>
                  <a:headEnd type="none" w="sm" len="sm"/>
                  <a:tailEnd type="none" w="sm" len="sm"/>
                </a:ln>
              </p:spPr>
            </p:cxnSp>
            <p:sp>
              <p:nvSpPr>
                <p:cNvPr id="950" name="Google Shape;950;p12"/>
                <p:cNvSpPr/>
                <p:nvPr/>
              </p:nvSpPr>
              <p:spPr>
                <a:xfrm>
                  <a:off x="-5502311" y="589822"/>
                  <a:ext cx="36000" cy="36000"/>
                </a:xfrm>
                <a:prstGeom prst="ellipse">
                  <a:avLst/>
                </a:prstGeom>
                <a:solidFill>
                  <a:srgbClr val="554F4A"/>
                </a:solidFill>
                <a:ln>
                  <a:noFill/>
                </a:ln>
              </p:spPr>
              <p:txBody>
                <a:bodyPr spcFirstLastPara="1" wrap="square" lIns="182850" tIns="91400" rIns="182850" bIns="91400" anchor="ctr" anchorCtr="0">
                  <a:noAutofit/>
                </a:bodyPr>
                <a:lstStyle/>
                <a:p>
                  <a:pPr algn="ctr"/>
                  <a:endParaRPr sz="3600" dirty="0">
                    <a:solidFill>
                      <a:schemeClr val="lt1"/>
                    </a:solidFill>
                    <a:latin typeface="Calibri"/>
                    <a:ea typeface="Calibri"/>
                    <a:cs typeface="Calibri"/>
                    <a:sym typeface="Calibri"/>
                  </a:endParaRPr>
                </a:p>
              </p:txBody>
            </p:sp>
            <p:cxnSp>
              <p:nvCxnSpPr>
                <p:cNvPr id="951" name="Google Shape;951;p12"/>
                <p:cNvCxnSpPr/>
                <p:nvPr/>
              </p:nvCxnSpPr>
              <p:spPr>
                <a:xfrm rot="10800000">
                  <a:off x="-4344788" y="497319"/>
                  <a:ext cx="517858" cy="0"/>
                </a:xfrm>
                <a:prstGeom prst="straightConnector1">
                  <a:avLst/>
                </a:prstGeom>
                <a:noFill/>
                <a:ln w="9525" cap="flat" cmpd="sng">
                  <a:solidFill>
                    <a:srgbClr val="554F4A"/>
                  </a:solidFill>
                  <a:prstDash val="dash"/>
                  <a:round/>
                  <a:headEnd type="none" w="sm" len="sm"/>
                  <a:tailEnd type="none" w="sm" len="sm"/>
                </a:ln>
              </p:spPr>
            </p:cxnSp>
            <p:cxnSp>
              <p:nvCxnSpPr>
                <p:cNvPr id="952" name="Google Shape;952;p12"/>
                <p:cNvCxnSpPr/>
                <p:nvPr/>
              </p:nvCxnSpPr>
              <p:spPr>
                <a:xfrm rot="10800000">
                  <a:off x="-5121944" y="497319"/>
                  <a:ext cx="777156" cy="0"/>
                </a:xfrm>
                <a:prstGeom prst="straightConnector1">
                  <a:avLst/>
                </a:prstGeom>
                <a:noFill/>
                <a:ln w="9525" cap="flat" cmpd="sng">
                  <a:solidFill>
                    <a:srgbClr val="554F4A"/>
                  </a:solidFill>
                  <a:prstDash val="solid"/>
                  <a:round/>
                  <a:headEnd type="none" w="sm" len="sm"/>
                  <a:tailEnd type="none" w="sm" len="sm"/>
                </a:ln>
              </p:spPr>
            </p:cxnSp>
          </p:grpSp>
          <p:sp>
            <p:nvSpPr>
              <p:cNvPr id="953" name="Google Shape;953;p12"/>
              <p:cNvSpPr/>
              <p:nvPr/>
            </p:nvSpPr>
            <p:spPr>
              <a:xfrm flipH="1">
                <a:off x="6260554" y="1078634"/>
                <a:ext cx="36000" cy="36000"/>
              </a:xfrm>
              <a:prstGeom prst="ellipse">
                <a:avLst/>
              </a:prstGeom>
              <a:solidFill>
                <a:srgbClr val="554F4A"/>
              </a:solidFill>
              <a:ln>
                <a:noFill/>
              </a:ln>
            </p:spPr>
            <p:txBody>
              <a:bodyPr spcFirstLastPara="1" wrap="square" lIns="182850" tIns="91400" rIns="182850" bIns="91400" anchor="ctr" anchorCtr="0">
                <a:noAutofit/>
              </a:bodyPr>
              <a:lstStyle/>
              <a:p>
                <a:pPr algn="ctr"/>
                <a:endParaRPr sz="3600" dirty="0">
                  <a:solidFill>
                    <a:schemeClr val="lt1"/>
                  </a:solidFill>
                  <a:latin typeface="Calibri"/>
                  <a:ea typeface="Calibri"/>
                  <a:cs typeface="Calibri"/>
                  <a:sym typeface="Calibri"/>
                </a:endParaRPr>
              </a:p>
            </p:txBody>
          </p:sp>
        </p:grpSp>
        <p:cxnSp>
          <p:nvCxnSpPr>
            <p:cNvPr id="954" name="Google Shape;954;p12"/>
            <p:cNvCxnSpPr/>
            <p:nvPr/>
          </p:nvCxnSpPr>
          <p:spPr>
            <a:xfrm>
              <a:off x="1404732" y="3478458"/>
              <a:ext cx="517858" cy="0"/>
            </a:xfrm>
            <a:prstGeom prst="straightConnector1">
              <a:avLst/>
            </a:prstGeom>
            <a:noFill/>
            <a:ln w="9525" cap="flat" cmpd="sng">
              <a:solidFill>
                <a:srgbClr val="554F4A"/>
              </a:solidFill>
              <a:prstDash val="dash"/>
              <a:round/>
              <a:headEnd type="none" w="sm" len="sm"/>
              <a:tailEnd type="none" w="sm" len="sm"/>
            </a:ln>
          </p:spPr>
        </p:cxnSp>
        <p:cxnSp>
          <p:nvCxnSpPr>
            <p:cNvPr id="955" name="Google Shape;955;p12"/>
            <p:cNvCxnSpPr/>
            <p:nvPr/>
          </p:nvCxnSpPr>
          <p:spPr>
            <a:xfrm>
              <a:off x="604485" y="3478458"/>
              <a:ext cx="777156" cy="0"/>
            </a:xfrm>
            <a:prstGeom prst="straightConnector1">
              <a:avLst/>
            </a:prstGeom>
            <a:noFill/>
            <a:ln w="9525" cap="flat" cmpd="sng">
              <a:solidFill>
                <a:srgbClr val="554F4A"/>
              </a:solidFill>
              <a:prstDash val="solid"/>
              <a:round/>
              <a:headEnd type="none" w="sm" len="sm"/>
              <a:tailEnd type="none" w="sm" len="sm"/>
            </a:ln>
          </p:spPr>
        </p:cxnSp>
      </p:grpSp>
      <p:sp>
        <p:nvSpPr>
          <p:cNvPr id="956" name="Google Shape;956;p12"/>
          <p:cNvSpPr/>
          <p:nvPr/>
        </p:nvSpPr>
        <p:spPr>
          <a:xfrm>
            <a:off x="5257049" y="2678708"/>
            <a:ext cx="5333134" cy="2523687"/>
          </a:xfrm>
          <a:prstGeom prst="rect">
            <a:avLst/>
          </a:prstGeom>
          <a:noFill/>
          <a:ln>
            <a:noFill/>
          </a:ln>
        </p:spPr>
        <p:txBody>
          <a:bodyPr spcFirstLastPara="1" wrap="square" lIns="182850" tIns="91400" rIns="182850" bIns="91400" anchor="t" anchorCtr="0">
            <a:spAutoFit/>
          </a:bodyPr>
          <a:lstStyle/>
          <a:p>
            <a:pPr algn="r" rtl="1"/>
            <a:r>
              <a:rPr lang="ar-JO" sz="32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إجراءات التشغيل الموحدة</a:t>
            </a:r>
            <a:r>
              <a:rPr lang="en-GB" sz="32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(SOPs) </a:t>
            </a:r>
            <a:r>
              <a:rPr lang="ar-JO" sz="32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 لتقديم المساعدات النقدية والقسائم</a:t>
            </a:r>
            <a:endParaRPr lang="en-GB" sz="32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endParaRPr>
          </a:p>
          <a:p>
            <a:pPr algn="r" rtl="1"/>
            <a:endParaRPr lang="en-GB" sz="32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endParaRPr>
          </a:p>
          <a:p>
            <a:pPr algn="r" rtl="1"/>
            <a:r>
              <a:rPr lang="ar" sz="2800" dirty="0">
                <a:latin typeface="Open Sans" panose="020B0606030504020204" pitchFamily="34" charset="0"/>
                <a:ea typeface="Open Sans" panose="020B0606030504020204" pitchFamily="34" charset="0"/>
                <a:sym typeface="Helvetica Neue Light"/>
              </a:rPr>
              <a:t>إجراءات التشغيل الموحدة ( SOPs) هي أداة لدعم </a:t>
            </a:r>
            <a:r>
              <a:rPr lang="ar-SA" sz="2800" dirty="0">
                <a:latin typeface="Open Sans" panose="020B0606030504020204" pitchFamily="34" charset="0"/>
                <a:ea typeface="Open Sans" panose="020B0606030504020204" pitchFamily="34" charset="0"/>
                <a:sym typeface="Helvetica Neue Light"/>
              </a:rPr>
              <a:t>تنفيذ </a:t>
            </a:r>
            <a:r>
              <a:rPr lang="ar" sz="2800" dirty="0">
                <a:latin typeface="Open Sans" panose="020B0606030504020204" pitchFamily="34" charset="0"/>
                <a:ea typeface="Open Sans" panose="020B0606030504020204" pitchFamily="34" charset="0"/>
                <a:sym typeface="Helvetica Neue Light"/>
              </a:rPr>
              <a:t>البر</a:t>
            </a:r>
            <a:r>
              <a:rPr lang="ar-SA" sz="2800" dirty="0" err="1">
                <a:latin typeface="Open Sans" panose="020B0606030504020204" pitchFamily="34" charset="0"/>
                <a:ea typeface="Open Sans" panose="020B0606030504020204" pitchFamily="34" charset="0"/>
                <a:sym typeface="Helvetica Neue Light"/>
              </a:rPr>
              <a:t>نا</a:t>
            </a:r>
            <a:r>
              <a:rPr lang="ar" sz="2800" dirty="0">
                <a:latin typeface="Open Sans" panose="020B0606030504020204" pitchFamily="34" charset="0"/>
                <a:ea typeface="Open Sans" panose="020B0606030504020204" pitchFamily="34" charset="0"/>
                <a:sym typeface="Helvetica Neue Light"/>
              </a:rPr>
              <a:t>مج</a:t>
            </a:r>
            <a:r>
              <a:rPr lang="ar-SA" sz="2800" dirty="0">
                <a:latin typeface="Open Sans" panose="020B0606030504020204" pitchFamily="34" charset="0"/>
                <a:ea typeface="Open Sans" panose="020B0606030504020204" pitchFamily="34" charset="0"/>
                <a:sym typeface="Helvetica Neue Light"/>
              </a:rPr>
              <a:t> على نحو فاعل</a:t>
            </a:r>
            <a:endParaRPr sz="2800" dirty="0">
              <a:latin typeface="Open Sans" panose="020B0606030504020204" pitchFamily="34" charset="0"/>
              <a:ea typeface="Open Sans" panose="020B0606030504020204" pitchFamily="34" charset="0"/>
              <a:cs typeface="Open Sans" panose="020B0606030504020204" pitchFamily="34" charset="0"/>
              <a:sym typeface="Helvetica Neue Light"/>
            </a:endParaRPr>
          </a:p>
        </p:txBody>
      </p:sp>
    </p:spTree>
    <p:extLst>
      <p:ext uri="{BB962C8B-B14F-4D97-AF65-F5344CB8AC3E}">
        <p14:creationId xmlns:p14="http://schemas.microsoft.com/office/powerpoint/2010/main" val="386647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txBody>
          <a:bodyPr/>
          <a:lstStyle/>
          <a:p>
            <a:endParaRPr lang="ar-SA"/>
          </a:p>
        </p:txBody>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a:xfrm>
            <a:off x="457200" y="5389861"/>
            <a:ext cx="12113013" cy="2490076"/>
          </a:xfrm>
        </p:spPr>
        <p:txBody>
          <a:bodyPr/>
          <a:lstStyle/>
          <a:p>
            <a:pPr rtl="1"/>
            <a:r>
              <a:rPr lang="ar" dirty="0"/>
              <a:t>إجراءات التشغيل الموحدة ( SOPs) – ماذا بعد؟</a:t>
            </a:r>
            <a:endParaRPr lang="en-MY" dirty="0"/>
          </a:p>
        </p:txBody>
      </p:sp>
    </p:spTree>
    <p:extLst>
      <p:ext uri="{BB962C8B-B14F-4D97-AF65-F5344CB8AC3E}">
        <p14:creationId xmlns:p14="http://schemas.microsoft.com/office/powerpoint/2010/main" val="3811535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9"/>
          <p:cNvSpPr txBox="1">
            <a:spLocks noGrp="1"/>
          </p:cNvSpPr>
          <p:nvPr>
            <p:ph type="body" idx="1"/>
          </p:nvPr>
        </p:nvSpPr>
        <p:spPr>
          <a:xfrm>
            <a:off x="1512276" y="2190655"/>
            <a:ext cx="15263445" cy="1151856"/>
          </a:xfrm>
          <a:prstGeom prst="rect">
            <a:avLst/>
          </a:prstGeom>
          <a:noFill/>
          <a:ln>
            <a:noFill/>
          </a:ln>
        </p:spPr>
        <p:txBody>
          <a:bodyPr spcFirstLastPara="1" wrap="square" lIns="137138" tIns="68550" rIns="137138" bIns="68550" anchor="ctr" anchorCtr="0">
            <a:normAutofit/>
          </a:bodyPr>
          <a:lstStyle/>
          <a:p>
            <a:pPr marL="571485" indent="-152400" algn="ctr">
              <a:spcBef>
                <a:spcPts val="0"/>
              </a:spcBef>
              <a:buSzPts val="2000"/>
              <a:buNone/>
            </a:pPr>
            <a:endParaRPr sz="3000"/>
          </a:p>
          <a:p>
            <a:pPr marL="571485" indent="-152400" algn="ctr">
              <a:buSzPts val="2000"/>
              <a:buNone/>
            </a:pPr>
            <a:endParaRPr sz="3000"/>
          </a:p>
          <a:p>
            <a:pPr marL="571485" indent="-152400" algn="ctr">
              <a:buSzPts val="2000"/>
              <a:buNone/>
            </a:pPr>
            <a:endParaRPr sz="3000"/>
          </a:p>
          <a:p>
            <a:pPr marL="571485" indent="-152400" algn="ctr">
              <a:buSzPts val="2000"/>
              <a:buNone/>
            </a:pPr>
            <a:endParaRPr sz="3000"/>
          </a:p>
        </p:txBody>
      </p:sp>
      <p:sp>
        <p:nvSpPr>
          <p:cNvPr id="136" name="Google Shape;136;p49"/>
          <p:cNvSpPr txBox="1"/>
          <p:nvPr/>
        </p:nvSpPr>
        <p:spPr>
          <a:xfrm>
            <a:off x="494219" y="323107"/>
            <a:ext cx="15121680" cy="1130351"/>
          </a:xfrm>
          <a:prstGeom prst="rect">
            <a:avLst/>
          </a:prstGeom>
          <a:noFill/>
          <a:ln>
            <a:noFill/>
          </a:ln>
        </p:spPr>
        <p:txBody>
          <a:bodyPr spcFirstLastPara="1" wrap="square" lIns="137138" tIns="68550" rIns="137138" bIns="68550" anchor="ctr" anchorCtr="0">
            <a:normAutofit/>
          </a:bodyPr>
          <a:lstStyle/>
          <a:p>
            <a:pPr>
              <a:lnSpc>
                <a:spcPct val="90000"/>
              </a:lnSpc>
              <a:spcBef>
                <a:spcPts val="0"/>
              </a:spcBef>
              <a:spcAft>
                <a:spcPts val="0"/>
              </a:spcAft>
              <a:buClr>
                <a:schemeClr val="dk1"/>
              </a:buClr>
              <a:buSzPts val="3700"/>
            </a:pPr>
            <a:endParaRPr sz="5550" b="1" dirty="0">
              <a:solidFill>
                <a:schemeClr val="dk1"/>
              </a:solidFill>
              <a:ea typeface="Arial"/>
              <a:cs typeface="Calibri" panose="020F0502020204030204" pitchFamily="34" charset="0"/>
              <a:sym typeface="Arial"/>
            </a:endParaRPr>
          </a:p>
        </p:txBody>
      </p:sp>
      <p:sp>
        <p:nvSpPr>
          <p:cNvPr id="4" name="مربع نص 3">
            <a:extLst>
              <a:ext uri="{FF2B5EF4-FFF2-40B4-BE49-F238E27FC236}">
                <a16:creationId xmlns:a16="http://schemas.microsoft.com/office/drawing/2014/main" id="{26BD4AE1-BF7A-9722-CFE0-763DC09F69D0}"/>
              </a:ext>
            </a:extLst>
          </p:cNvPr>
          <p:cNvSpPr txBox="1"/>
          <p:nvPr/>
        </p:nvSpPr>
        <p:spPr>
          <a:xfrm>
            <a:off x="4700339" y="1453458"/>
            <a:ext cx="9857873" cy="7109639"/>
          </a:xfrm>
          <a:prstGeom prst="rect">
            <a:avLst/>
          </a:prstGeom>
          <a:noFill/>
        </p:spPr>
        <p:txBody>
          <a:bodyPr wrap="square">
            <a:spAutoFit/>
          </a:bodyPr>
          <a:lstStyle/>
          <a:p>
            <a:pPr algn="ctr" rtl="1"/>
            <a:r>
              <a:rPr lang="ar-SA" sz="2000" dirty="0"/>
              <a:t>الرقم المرجعي للوثيقة:</a:t>
            </a:r>
          </a:p>
          <a:p>
            <a:pPr algn="ctr" rtl="1"/>
            <a:endParaRPr lang="ar-SA" sz="2000" dirty="0"/>
          </a:p>
          <a:p>
            <a:pPr algn="ctr" rtl="1"/>
            <a:r>
              <a:rPr lang="ar-SA" sz="2000" dirty="0">
                <a:solidFill>
                  <a:srgbClr val="FF0000"/>
                </a:solidFill>
                <a:highlight>
                  <a:srgbClr val="FFFF00"/>
                </a:highlight>
              </a:rPr>
              <a:t>(الرقم سيتم تخصيصه من قبل إدارة </a:t>
            </a:r>
            <a:r>
              <a:rPr lang="en-GB" sz="2000" dirty="0">
                <a:solidFill>
                  <a:srgbClr val="FF0000"/>
                </a:solidFill>
                <a:highlight>
                  <a:srgbClr val="FFFF00"/>
                </a:highlight>
              </a:rPr>
              <a:t>BERCS </a:t>
            </a:r>
            <a:endParaRPr lang="en-US" sz="2000" dirty="0">
              <a:solidFill>
                <a:srgbClr val="FF0000"/>
              </a:solidFill>
              <a:highlight>
                <a:srgbClr val="FFFF00"/>
              </a:highlight>
            </a:endParaRPr>
          </a:p>
          <a:p>
            <a:pPr algn="r" rtl="1"/>
            <a:endParaRPr lang="en-US" dirty="0">
              <a:solidFill>
                <a:srgbClr val="FF0000"/>
              </a:solidFill>
            </a:endParaRPr>
          </a:p>
          <a:p>
            <a:pPr algn="r" rtl="1"/>
            <a:endParaRPr lang="en-US" dirty="0"/>
          </a:p>
          <a:p>
            <a:pPr algn="r" rtl="1"/>
            <a:endParaRPr lang="en-US" dirty="0"/>
          </a:p>
          <a:p>
            <a:pPr algn="r" rtl="1"/>
            <a:endParaRPr lang="en-US" dirty="0"/>
          </a:p>
          <a:p>
            <a:pPr algn="r" rtl="1"/>
            <a:endParaRPr lang="en-US" dirty="0"/>
          </a:p>
          <a:p>
            <a:pPr algn="r" rtl="1"/>
            <a:endParaRPr lang="en-US" dirty="0"/>
          </a:p>
          <a:p>
            <a:pPr algn="r" rtl="1"/>
            <a:endParaRPr lang="en-US" dirty="0"/>
          </a:p>
          <a:p>
            <a:pPr algn="r" rtl="1"/>
            <a:endParaRPr lang="en-US" dirty="0"/>
          </a:p>
          <a:p>
            <a:pPr algn="r" rtl="1"/>
            <a:endParaRPr lang="en-US" dirty="0"/>
          </a:p>
          <a:p>
            <a:pPr algn="r" rtl="1"/>
            <a:endParaRPr lang="en-US" dirty="0"/>
          </a:p>
          <a:p>
            <a:pPr algn="r" rtl="1"/>
            <a:endParaRPr lang="ar-SA" dirty="0"/>
          </a:p>
          <a:p>
            <a:pPr algn="r" rtl="1"/>
            <a:endParaRPr lang="en-US" dirty="0"/>
          </a:p>
          <a:p>
            <a:pPr algn="r" rtl="1"/>
            <a:endParaRPr lang="ar-SA" dirty="0"/>
          </a:p>
          <a:p>
            <a:pPr algn="r" rtl="1"/>
            <a:endParaRPr lang="ar-SA" dirty="0"/>
          </a:p>
          <a:p>
            <a:pPr algn="r" rtl="1"/>
            <a:endParaRPr lang="ar-SA" dirty="0"/>
          </a:p>
          <a:p>
            <a:pPr algn="r" rtl="1"/>
            <a:endParaRPr lang="ar-SA" dirty="0"/>
          </a:p>
          <a:p>
            <a:pPr algn="r" rtl="1"/>
            <a:r>
              <a:rPr lang="ar-SA" dirty="0"/>
              <a:t>يتم إعداد وثيقة إجراءات التشغيل الموحدة الخاصة بالمساعدات النقدية والقسائم من قبل إدارة </a:t>
            </a:r>
            <a:r>
              <a:rPr lang="en-US" dirty="0"/>
              <a:t>BERCS </a:t>
            </a:r>
            <a:r>
              <a:rPr lang="ar-SA" dirty="0"/>
              <a:t> بمساعدة فنية من الصليب الأحمر البريطاني، وبالتشاور مع مجموعة العمل الفنية والفروع لاستخدام المساعدات النقدية والقسائم (</a:t>
            </a:r>
            <a:r>
              <a:rPr lang="en-US" dirty="0"/>
              <a:t>CVA) </a:t>
            </a:r>
            <a:r>
              <a:rPr lang="ar-SA" dirty="0"/>
              <a:t>في الاستجابات الإنسانية.</a:t>
            </a:r>
          </a:p>
          <a:p>
            <a:pPr algn="r" rtl="1"/>
            <a:endParaRPr lang="ar-SA" dirty="0"/>
          </a:p>
          <a:p>
            <a:pPr rtl="1"/>
            <a:r>
              <a:rPr lang="ar-SA" dirty="0"/>
              <a:t>رقم الإصدار: </a:t>
            </a:r>
            <a:r>
              <a:rPr lang="en-US" dirty="0"/>
              <a:t>XX</a:t>
            </a:r>
          </a:p>
          <a:p>
            <a:pPr rtl="1"/>
            <a:endParaRPr lang="en-US" dirty="0"/>
          </a:p>
          <a:p>
            <a:pPr rtl="1"/>
            <a:r>
              <a:rPr lang="ar-SA" dirty="0"/>
              <a:t>تاريخ التفويض:</a:t>
            </a:r>
            <a:r>
              <a:rPr lang="en-US" dirty="0"/>
              <a:t>xx</a:t>
            </a:r>
            <a:endParaRPr lang="ar-SA" dirty="0"/>
          </a:p>
        </p:txBody>
      </p:sp>
      <p:graphicFrame>
        <p:nvGraphicFramePr>
          <p:cNvPr id="6" name="جدول 5">
            <a:extLst>
              <a:ext uri="{FF2B5EF4-FFF2-40B4-BE49-F238E27FC236}">
                <a16:creationId xmlns:a16="http://schemas.microsoft.com/office/drawing/2014/main" id="{A83B0567-D98D-7EA6-C80F-DC2A614B652B}"/>
              </a:ext>
            </a:extLst>
          </p:cNvPr>
          <p:cNvGraphicFramePr>
            <a:graphicFrameLocks noGrp="1"/>
          </p:cNvGraphicFramePr>
          <p:nvPr>
            <p:extLst>
              <p:ext uri="{D42A27DB-BD31-4B8C-83A1-F6EECF244321}">
                <p14:modId xmlns:p14="http://schemas.microsoft.com/office/powerpoint/2010/main" val="2874208820"/>
              </p:ext>
            </p:extLst>
          </p:nvPr>
        </p:nvGraphicFramePr>
        <p:xfrm>
          <a:off x="5633275" y="2703445"/>
          <a:ext cx="7992000" cy="3977640"/>
        </p:xfrm>
        <a:graphic>
          <a:graphicData uri="http://schemas.openxmlformats.org/drawingml/2006/table">
            <a:tbl>
              <a:tblPr rtl="1" firstRow="1" bandRow="1">
                <a:tableStyleId>{5C22544A-7EE6-4342-B048-85BDC9FD1C3A}</a:tableStyleId>
              </a:tblPr>
              <a:tblGrid>
                <a:gridCol w="2430001">
                  <a:extLst>
                    <a:ext uri="{9D8B030D-6E8A-4147-A177-3AD203B41FA5}">
                      <a16:colId xmlns:a16="http://schemas.microsoft.com/office/drawing/2014/main" val="3534120561"/>
                    </a:ext>
                  </a:extLst>
                </a:gridCol>
                <a:gridCol w="2741713">
                  <a:extLst>
                    <a:ext uri="{9D8B030D-6E8A-4147-A177-3AD203B41FA5}">
                      <a16:colId xmlns:a16="http://schemas.microsoft.com/office/drawing/2014/main" val="3419794367"/>
                    </a:ext>
                  </a:extLst>
                </a:gridCol>
                <a:gridCol w="2820286">
                  <a:extLst>
                    <a:ext uri="{9D8B030D-6E8A-4147-A177-3AD203B41FA5}">
                      <a16:colId xmlns:a16="http://schemas.microsoft.com/office/drawing/2014/main" val="2720632524"/>
                    </a:ext>
                  </a:extLst>
                </a:gridCol>
              </a:tblGrid>
              <a:tr h="306630">
                <a:tc gridSpan="3">
                  <a:txBody>
                    <a:bodyPr/>
                    <a:lstStyle/>
                    <a:p>
                      <a:pPr marL="0" marR="0" lvl="0" indent="0" algn="ctr" defTabSz="1371600" rtl="1" eaLnBrk="1" fontAlgn="auto" latinLnBrk="0" hangingPunct="1">
                        <a:lnSpc>
                          <a:spcPct val="100000"/>
                        </a:lnSpc>
                        <a:spcBef>
                          <a:spcPts val="0"/>
                        </a:spcBef>
                        <a:spcAft>
                          <a:spcPts val="0"/>
                        </a:spcAft>
                        <a:buClrTx/>
                        <a:buSzTx/>
                        <a:buFontTx/>
                        <a:buNone/>
                        <a:tabLst/>
                        <a:defRPr/>
                      </a:pPr>
                      <a:r>
                        <a:rPr lang="ar-SA" dirty="0">
                          <a:solidFill>
                            <a:schemeClr val="bg2"/>
                          </a:solidFill>
                        </a:rPr>
                        <a:t>إذن الوثيقة</a:t>
                      </a:r>
                    </a:p>
                  </a:txBody>
                  <a:tcPr anchor="ctr">
                    <a:solidFill>
                      <a:srgbClr val="DC281E"/>
                    </a:solidFill>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4057708176"/>
                  </a:ext>
                </a:extLst>
              </a:tr>
              <a:tr h="370840">
                <a:tc>
                  <a:txBody>
                    <a:bodyPr/>
                    <a:lstStyle/>
                    <a:p>
                      <a:pPr marL="0" marR="0" lvl="0" indent="0" algn="ctr" defTabSz="1371600" rtl="1" eaLnBrk="1" fontAlgn="auto" latinLnBrk="0" hangingPunct="1">
                        <a:lnSpc>
                          <a:spcPct val="100000"/>
                        </a:lnSpc>
                        <a:spcBef>
                          <a:spcPts val="0"/>
                        </a:spcBef>
                        <a:spcAft>
                          <a:spcPts val="0"/>
                        </a:spcAft>
                        <a:buClrTx/>
                        <a:buSzTx/>
                        <a:buFontTx/>
                        <a:buNone/>
                        <a:tabLst/>
                        <a:defRPr/>
                      </a:pPr>
                      <a:r>
                        <a:rPr lang="ar-SA" sz="2000" dirty="0">
                          <a:solidFill>
                            <a:schemeClr val="bg2"/>
                          </a:solidFill>
                        </a:rPr>
                        <a:t>أصحاب المصلحة</a:t>
                      </a:r>
                    </a:p>
                  </a:txBody>
                  <a:tcPr anchor="ctr">
                    <a:solidFill>
                      <a:srgbClr val="DC281E"/>
                    </a:solidFill>
                  </a:tcPr>
                </a:tc>
                <a:tc>
                  <a:txBody>
                    <a:bodyPr/>
                    <a:lstStyle/>
                    <a:p>
                      <a:pPr marL="0" marR="0" lvl="0" indent="0" algn="ctr" defTabSz="1371600" rtl="1" eaLnBrk="1" fontAlgn="auto" latinLnBrk="0" hangingPunct="1">
                        <a:lnSpc>
                          <a:spcPct val="100000"/>
                        </a:lnSpc>
                        <a:spcBef>
                          <a:spcPts val="0"/>
                        </a:spcBef>
                        <a:spcAft>
                          <a:spcPts val="0"/>
                        </a:spcAft>
                        <a:buClrTx/>
                        <a:buSzTx/>
                        <a:buFontTx/>
                        <a:buNone/>
                        <a:tabLst/>
                        <a:defRPr/>
                      </a:pPr>
                      <a:r>
                        <a:rPr lang="ar-SA" sz="2000" dirty="0">
                          <a:solidFill>
                            <a:schemeClr val="bg2"/>
                          </a:solidFill>
                        </a:rPr>
                        <a:t>الاسم</a:t>
                      </a:r>
                    </a:p>
                  </a:txBody>
                  <a:tcPr anchor="ctr">
                    <a:solidFill>
                      <a:srgbClr val="DC281E"/>
                    </a:solidFill>
                  </a:tcPr>
                </a:tc>
                <a:tc>
                  <a:txBody>
                    <a:bodyPr/>
                    <a:lstStyle/>
                    <a:p>
                      <a:pPr marL="0" marR="0" lvl="0" indent="0" algn="ctr" defTabSz="1371600" rtl="1" eaLnBrk="1" fontAlgn="auto" latinLnBrk="0" hangingPunct="1">
                        <a:lnSpc>
                          <a:spcPct val="100000"/>
                        </a:lnSpc>
                        <a:spcBef>
                          <a:spcPts val="0"/>
                        </a:spcBef>
                        <a:spcAft>
                          <a:spcPts val="0"/>
                        </a:spcAft>
                        <a:buClrTx/>
                        <a:buSzTx/>
                        <a:buFontTx/>
                        <a:buNone/>
                        <a:tabLst/>
                        <a:defRPr/>
                      </a:pPr>
                      <a:r>
                        <a:rPr lang="ar-SA" sz="2000" dirty="0">
                          <a:solidFill>
                            <a:schemeClr val="bg2"/>
                          </a:solidFill>
                        </a:rPr>
                        <a:t>المركز</a:t>
                      </a:r>
                    </a:p>
                  </a:txBody>
                  <a:tcPr anchor="ctr">
                    <a:solidFill>
                      <a:srgbClr val="DC281E"/>
                    </a:solidFill>
                  </a:tcPr>
                </a:tc>
                <a:extLst>
                  <a:ext uri="{0D108BD9-81ED-4DB2-BD59-A6C34878D82A}">
                    <a16:rowId xmlns:a16="http://schemas.microsoft.com/office/drawing/2014/main" val="2419239326"/>
                  </a:ext>
                </a:extLst>
              </a:tr>
              <a:tr h="370840">
                <a:tc>
                  <a:txBody>
                    <a:bodyPr/>
                    <a:lstStyle/>
                    <a:p>
                      <a:pPr algn="r" rtl="1"/>
                      <a:r>
                        <a:rPr lang="ar-SA" sz="2000" dirty="0"/>
                        <a:t>المؤلف</a:t>
                      </a:r>
                    </a:p>
                  </a:txBody>
                  <a:tcPr>
                    <a:solidFill>
                      <a:schemeClr val="bg1">
                        <a:lumMod val="40000"/>
                        <a:lumOff val="60000"/>
                      </a:schemeClr>
                    </a:solidFill>
                  </a:tcPr>
                </a:tc>
                <a:tc>
                  <a:txBody>
                    <a:bodyPr/>
                    <a:lstStyle/>
                    <a:p>
                      <a:pPr rtl="1"/>
                      <a:endParaRPr lang="ar-SA" sz="2000" dirty="0"/>
                    </a:p>
                  </a:txBody>
                  <a:tcPr>
                    <a:solidFill>
                      <a:schemeClr val="bg2">
                        <a:lumMod val="95000"/>
                      </a:schemeClr>
                    </a:solidFill>
                  </a:tcPr>
                </a:tc>
                <a:tc>
                  <a:txBody>
                    <a:bodyPr/>
                    <a:lstStyle/>
                    <a:p>
                      <a:pPr rtl="1"/>
                      <a:endParaRPr lang="ar-SA" sz="2000" dirty="0"/>
                    </a:p>
                  </a:txBody>
                  <a:tcPr>
                    <a:solidFill>
                      <a:schemeClr val="bg2">
                        <a:lumMod val="95000"/>
                      </a:schemeClr>
                    </a:solidFill>
                  </a:tcPr>
                </a:tc>
                <a:extLst>
                  <a:ext uri="{0D108BD9-81ED-4DB2-BD59-A6C34878D82A}">
                    <a16:rowId xmlns:a16="http://schemas.microsoft.com/office/drawing/2014/main" val="3545198778"/>
                  </a:ext>
                </a:extLst>
              </a:tr>
              <a:tr h="370840">
                <a:tc>
                  <a:txBody>
                    <a:bodyPr/>
                    <a:lstStyle/>
                    <a:p>
                      <a:pPr algn="r" rtl="1"/>
                      <a:r>
                        <a:rPr lang="ar-SA" sz="2000" dirty="0"/>
                        <a:t>مالك الوثيقة</a:t>
                      </a:r>
                    </a:p>
                  </a:txBody>
                  <a:tcPr>
                    <a:solidFill>
                      <a:schemeClr val="bg1">
                        <a:lumMod val="40000"/>
                        <a:lumOff val="60000"/>
                      </a:schemeClr>
                    </a:solidFill>
                  </a:tcPr>
                </a:tc>
                <a:tc>
                  <a:txBody>
                    <a:bodyPr/>
                    <a:lstStyle/>
                    <a:p>
                      <a:pPr rtl="1"/>
                      <a:endParaRPr lang="ar-SA" sz="2000" dirty="0"/>
                    </a:p>
                  </a:txBody>
                  <a:tcPr>
                    <a:solidFill>
                      <a:schemeClr val="bg2">
                        <a:lumMod val="95000"/>
                      </a:schemeClr>
                    </a:solidFill>
                  </a:tcPr>
                </a:tc>
                <a:tc>
                  <a:txBody>
                    <a:bodyPr/>
                    <a:lstStyle/>
                    <a:p>
                      <a:pPr rtl="1"/>
                      <a:endParaRPr lang="ar-SA" sz="2000" dirty="0"/>
                    </a:p>
                  </a:txBody>
                  <a:tcPr>
                    <a:solidFill>
                      <a:schemeClr val="bg2">
                        <a:lumMod val="95000"/>
                      </a:schemeClr>
                    </a:solidFill>
                  </a:tcPr>
                </a:tc>
                <a:extLst>
                  <a:ext uri="{0D108BD9-81ED-4DB2-BD59-A6C34878D82A}">
                    <a16:rowId xmlns:a16="http://schemas.microsoft.com/office/drawing/2014/main" val="1948400631"/>
                  </a:ext>
                </a:extLst>
              </a:tr>
              <a:tr h="370840">
                <a:tc>
                  <a:txBody>
                    <a:bodyPr/>
                    <a:lstStyle/>
                    <a:p>
                      <a:pPr marL="0" marR="0" lvl="0" indent="0" algn="r" defTabSz="1371600" rtl="1" eaLnBrk="1" fontAlgn="auto" latinLnBrk="0" hangingPunct="1">
                        <a:lnSpc>
                          <a:spcPct val="100000"/>
                        </a:lnSpc>
                        <a:spcBef>
                          <a:spcPts val="0"/>
                        </a:spcBef>
                        <a:spcAft>
                          <a:spcPts val="0"/>
                        </a:spcAft>
                        <a:buClrTx/>
                        <a:buSzTx/>
                        <a:buFontTx/>
                        <a:buNone/>
                        <a:tabLst/>
                        <a:defRPr/>
                      </a:pPr>
                      <a:r>
                        <a:rPr lang="ar-SA" sz="2000" dirty="0"/>
                        <a:t>مانح التصريح الخاص بالوثيقة</a:t>
                      </a:r>
                    </a:p>
                  </a:txBody>
                  <a:tcPr>
                    <a:solidFill>
                      <a:schemeClr val="bg1">
                        <a:lumMod val="40000"/>
                        <a:lumOff val="60000"/>
                      </a:schemeClr>
                    </a:solidFill>
                  </a:tcPr>
                </a:tc>
                <a:tc>
                  <a:txBody>
                    <a:bodyPr/>
                    <a:lstStyle/>
                    <a:p>
                      <a:pPr rtl="1"/>
                      <a:endParaRPr lang="ar-SA" sz="2000" dirty="0"/>
                    </a:p>
                  </a:txBody>
                  <a:tcPr>
                    <a:solidFill>
                      <a:schemeClr val="bg2">
                        <a:lumMod val="95000"/>
                      </a:schemeClr>
                    </a:solidFill>
                  </a:tcPr>
                </a:tc>
                <a:tc>
                  <a:txBody>
                    <a:bodyPr/>
                    <a:lstStyle/>
                    <a:p>
                      <a:pPr rtl="1"/>
                      <a:endParaRPr lang="ar-SA" sz="2000" dirty="0"/>
                    </a:p>
                  </a:txBody>
                  <a:tcPr>
                    <a:solidFill>
                      <a:schemeClr val="bg2">
                        <a:lumMod val="95000"/>
                      </a:schemeClr>
                    </a:solidFill>
                  </a:tcPr>
                </a:tc>
                <a:extLst>
                  <a:ext uri="{0D108BD9-81ED-4DB2-BD59-A6C34878D82A}">
                    <a16:rowId xmlns:a16="http://schemas.microsoft.com/office/drawing/2014/main" val="1432542101"/>
                  </a:ext>
                </a:extLst>
              </a:tr>
              <a:tr h="370840">
                <a:tc>
                  <a:txBody>
                    <a:bodyPr/>
                    <a:lstStyle/>
                    <a:p>
                      <a:pPr marL="0" marR="0" lvl="0" indent="0" algn="r" defTabSz="1371600" rtl="1" eaLnBrk="1" fontAlgn="auto" latinLnBrk="0" hangingPunct="1">
                        <a:lnSpc>
                          <a:spcPct val="100000"/>
                        </a:lnSpc>
                        <a:spcBef>
                          <a:spcPts val="0"/>
                        </a:spcBef>
                        <a:spcAft>
                          <a:spcPts val="0"/>
                        </a:spcAft>
                        <a:buClrTx/>
                        <a:buSzTx/>
                        <a:buFontTx/>
                        <a:buNone/>
                        <a:tabLst/>
                        <a:defRPr/>
                      </a:pPr>
                      <a:r>
                        <a:rPr lang="ar-SA" sz="2000" dirty="0"/>
                        <a:t>توثيق أصحاب المصلحة</a:t>
                      </a:r>
                    </a:p>
                  </a:txBody>
                  <a:tcPr>
                    <a:solidFill>
                      <a:schemeClr val="bg1">
                        <a:lumMod val="40000"/>
                        <a:lumOff val="60000"/>
                      </a:schemeClr>
                    </a:solidFill>
                  </a:tcPr>
                </a:tc>
                <a:tc>
                  <a:txBody>
                    <a:bodyPr/>
                    <a:lstStyle/>
                    <a:p>
                      <a:pPr rtl="1"/>
                      <a:endParaRPr lang="ar-SA" sz="2000" dirty="0"/>
                    </a:p>
                  </a:txBody>
                  <a:tcPr>
                    <a:solidFill>
                      <a:schemeClr val="bg2">
                        <a:lumMod val="95000"/>
                      </a:schemeClr>
                    </a:solidFill>
                  </a:tcPr>
                </a:tc>
                <a:tc>
                  <a:txBody>
                    <a:bodyPr/>
                    <a:lstStyle/>
                    <a:p>
                      <a:pPr rtl="1"/>
                      <a:endParaRPr lang="ar-SA" sz="2000" dirty="0"/>
                    </a:p>
                  </a:txBody>
                  <a:tcPr>
                    <a:solidFill>
                      <a:schemeClr val="bg2">
                        <a:lumMod val="95000"/>
                      </a:schemeClr>
                    </a:solidFill>
                  </a:tcPr>
                </a:tc>
                <a:extLst>
                  <a:ext uri="{0D108BD9-81ED-4DB2-BD59-A6C34878D82A}">
                    <a16:rowId xmlns:a16="http://schemas.microsoft.com/office/drawing/2014/main" val="3455366557"/>
                  </a:ext>
                </a:extLst>
              </a:tr>
              <a:tr h="370840">
                <a:tc>
                  <a:txBody>
                    <a:bodyPr/>
                    <a:lstStyle/>
                    <a:p>
                      <a:pPr marL="0" marR="0" lvl="0" indent="0" algn="r" defTabSz="1371600" rtl="1" eaLnBrk="1" fontAlgn="auto" latinLnBrk="0" hangingPunct="1">
                        <a:lnSpc>
                          <a:spcPct val="100000"/>
                        </a:lnSpc>
                        <a:spcBef>
                          <a:spcPts val="0"/>
                        </a:spcBef>
                        <a:spcAft>
                          <a:spcPts val="0"/>
                        </a:spcAft>
                        <a:buClrTx/>
                        <a:buSzTx/>
                        <a:buFontTx/>
                        <a:buNone/>
                        <a:tabLst/>
                        <a:defRPr/>
                      </a:pPr>
                      <a:endParaRPr lang="ar-SA" sz="2000" dirty="0"/>
                    </a:p>
                  </a:txBody>
                  <a:tcPr>
                    <a:solidFill>
                      <a:schemeClr val="bg1">
                        <a:lumMod val="40000"/>
                        <a:lumOff val="60000"/>
                      </a:schemeClr>
                    </a:solidFill>
                  </a:tcPr>
                </a:tc>
                <a:tc>
                  <a:txBody>
                    <a:bodyPr/>
                    <a:lstStyle/>
                    <a:p>
                      <a:pPr rtl="1"/>
                      <a:endParaRPr lang="ar-SA" sz="2000" dirty="0"/>
                    </a:p>
                  </a:txBody>
                  <a:tcPr>
                    <a:solidFill>
                      <a:schemeClr val="bg2">
                        <a:lumMod val="95000"/>
                      </a:schemeClr>
                    </a:solidFill>
                  </a:tcPr>
                </a:tc>
                <a:tc>
                  <a:txBody>
                    <a:bodyPr/>
                    <a:lstStyle/>
                    <a:p>
                      <a:pPr rtl="1"/>
                      <a:endParaRPr lang="ar-SA" sz="2000" dirty="0"/>
                    </a:p>
                  </a:txBody>
                  <a:tcPr>
                    <a:solidFill>
                      <a:schemeClr val="bg2">
                        <a:lumMod val="95000"/>
                      </a:schemeClr>
                    </a:solidFill>
                  </a:tcPr>
                </a:tc>
                <a:extLst>
                  <a:ext uri="{0D108BD9-81ED-4DB2-BD59-A6C34878D82A}">
                    <a16:rowId xmlns:a16="http://schemas.microsoft.com/office/drawing/2014/main" val="3493707492"/>
                  </a:ext>
                </a:extLst>
              </a:tr>
              <a:tr h="370840">
                <a:tc>
                  <a:txBody>
                    <a:bodyPr/>
                    <a:lstStyle/>
                    <a:p>
                      <a:pPr marL="0" marR="0" lvl="0" indent="0" algn="r" defTabSz="1371600" rtl="1" eaLnBrk="1" fontAlgn="auto" latinLnBrk="0" hangingPunct="1">
                        <a:lnSpc>
                          <a:spcPct val="100000"/>
                        </a:lnSpc>
                        <a:spcBef>
                          <a:spcPts val="0"/>
                        </a:spcBef>
                        <a:spcAft>
                          <a:spcPts val="0"/>
                        </a:spcAft>
                        <a:buClrTx/>
                        <a:buSzTx/>
                        <a:buFontTx/>
                        <a:buNone/>
                        <a:tabLst/>
                        <a:defRPr/>
                      </a:pPr>
                      <a:endParaRPr lang="ar-SA" sz="2000" dirty="0"/>
                    </a:p>
                  </a:txBody>
                  <a:tcPr>
                    <a:solidFill>
                      <a:schemeClr val="bg1">
                        <a:lumMod val="40000"/>
                        <a:lumOff val="60000"/>
                      </a:schemeClr>
                    </a:solidFill>
                  </a:tcPr>
                </a:tc>
                <a:tc>
                  <a:txBody>
                    <a:bodyPr/>
                    <a:lstStyle/>
                    <a:p>
                      <a:pPr rtl="1"/>
                      <a:endParaRPr lang="ar-SA" sz="2000" dirty="0"/>
                    </a:p>
                  </a:txBody>
                  <a:tcPr>
                    <a:solidFill>
                      <a:schemeClr val="bg2">
                        <a:lumMod val="95000"/>
                      </a:schemeClr>
                    </a:solidFill>
                  </a:tcPr>
                </a:tc>
                <a:tc>
                  <a:txBody>
                    <a:bodyPr/>
                    <a:lstStyle/>
                    <a:p>
                      <a:pPr rtl="1"/>
                      <a:endParaRPr lang="ar-SA" sz="2000" dirty="0"/>
                    </a:p>
                  </a:txBody>
                  <a:tcPr>
                    <a:solidFill>
                      <a:schemeClr val="bg2">
                        <a:lumMod val="95000"/>
                      </a:schemeClr>
                    </a:solidFill>
                  </a:tcPr>
                </a:tc>
                <a:extLst>
                  <a:ext uri="{0D108BD9-81ED-4DB2-BD59-A6C34878D82A}">
                    <a16:rowId xmlns:a16="http://schemas.microsoft.com/office/drawing/2014/main" val="1148731574"/>
                  </a:ext>
                </a:extLst>
              </a:tr>
              <a:tr h="370840">
                <a:tc>
                  <a:txBody>
                    <a:bodyPr/>
                    <a:lstStyle/>
                    <a:p>
                      <a:pPr marL="0" marR="0" lvl="0" indent="0" algn="r" defTabSz="1371600" rtl="1" eaLnBrk="1" fontAlgn="auto" latinLnBrk="0" hangingPunct="1">
                        <a:lnSpc>
                          <a:spcPct val="100000"/>
                        </a:lnSpc>
                        <a:spcBef>
                          <a:spcPts val="0"/>
                        </a:spcBef>
                        <a:spcAft>
                          <a:spcPts val="0"/>
                        </a:spcAft>
                        <a:buClrTx/>
                        <a:buSzTx/>
                        <a:buFontTx/>
                        <a:buNone/>
                        <a:tabLst/>
                        <a:defRPr/>
                      </a:pPr>
                      <a:endParaRPr lang="ar-SA" sz="2000" dirty="0"/>
                    </a:p>
                  </a:txBody>
                  <a:tcPr>
                    <a:solidFill>
                      <a:schemeClr val="bg1">
                        <a:lumMod val="40000"/>
                        <a:lumOff val="60000"/>
                      </a:schemeClr>
                    </a:solidFill>
                  </a:tcPr>
                </a:tc>
                <a:tc>
                  <a:txBody>
                    <a:bodyPr/>
                    <a:lstStyle/>
                    <a:p>
                      <a:pPr rtl="1"/>
                      <a:endParaRPr lang="ar-SA" sz="2000" dirty="0"/>
                    </a:p>
                  </a:txBody>
                  <a:tcPr>
                    <a:solidFill>
                      <a:schemeClr val="bg2">
                        <a:lumMod val="95000"/>
                      </a:schemeClr>
                    </a:solidFill>
                  </a:tcPr>
                </a:tc>
                <a:tc>
                  <a:txBody>
                    <a:bodyPr/>
                    <a:lstStyle/>
                    <a:p>
                      <a:pPr rtl="1"/>
                      <a:endParaRPr lang="ar-SA" sz="2000" dirty="0"/>
                    </a:p>
                  </a:txBody>
                  <a:tcPr>
                    <a:solidFill>
                      <a:schemeClr val="bg2">
                        <a:lumMod val="95000"/>
                      </a:schemeClr>
                    </a:solidFill>
                  </a:tcPr>
                </a:tc>
                <a:extLst>
                  <a:ext uri="{0D108BD9-81ED-4DB2-BD59-A6C34878D82A}">
                    <a16:rowId xmlns:a16="http://schemas.microsoft.com/office/drawing/2014/main" val="3902749904"/>
                  </a:ext>
                </a:extLst>
              </a:tr>
            </a:tbl>
          </a:graphicData>
        </a:graphic>
      </p:graphicFrame>
      <p:sp>
        <p:nvSpPr>
          <p:cNvPr id="138" name="Google Shape;138;p49"/>
          <p:cNvSpPr/>
          <p:nvPr/>
        </p:nvSpPr>
        <p:spPr>
          <a:xfrm>
            <a:off x="3642652" y="6286340"/>
            <a:ext cx="5919537" cy="3483143"/>
          </a:xfrm>
          <a:prstGeom prst="ellipse">
            <a:avLst/>
          </a:prstGeom>
          <a:noFill/>
          <a:ln w="12700" cap="flat" cmpd="sng">
            <a:solidFill>
              <a:srgbClr val="FF0000"/>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0"/>
          <p:cNvSpPr txBox="1">
            <a:spLocks noGrp="1"/>
          </p:cNvSpPr>
          <p:nvPr>
            <p:ph type="body" idx="1"/>
          </p:nvPr>
        </p:nvSpPr>
        <p:spPr>
          <a:xfrm>
            <a:off x="1512276" y="2190655"/>
            <a:ext cx="15263445" cy="1151856"/>
          </a:xfrm>
          <a:prstGeom prst="rect">
            <a:avLst/>
          </a:prstGeom>
          <a:noFill/>
          <a:ln>
            <a:noFill/>
          </a:ln>
        </p:spPr>
        <p:txBody>
          <a:bodyPr spcFirstLastPara="1" wrap="square" lIns="137138" tIns="68550" rIns="137138" bIns="68550" anchor="ctr" anchorCtr="0">
            <a:normAutofit/>
          </a:bodyPr>
          <a:lstStyle/>
          <a:p>
            <a:pPr marL="571485" indent="-152400" algn="ctr">
              <a:spcBef>
                <a:spcPts val="0"/>
              </a:spcBef>
              <a:buSzPts val="2000"/>
              <a:buNone/>
            </a:pPr>
            <a:endParaRPr sz="3000"/>
          </a:p>
          <a:p>
            <a:pPr marL="571485" indent="-152400" algn="ctr">
              <a:buSzPts val="2000"/>
              <a:buNone/>
            </a:pPr>
            <a:endParaRPr sz="3000"/>
          </a:p>
          <a:p>
            <a:pPr marL="571485" indent="-152400" algn="ctr">
              <a:buSzPts val="2000"/>
              <a:buNone/>
            </a:pPr>
            <a:endParaRPr sz="3000"/>
          </a:p>
          <a:p>
            <a:pPr marL="571485" indent="-152400" algn="ctr">
              <a:buSzPts val="2000"/>
              <a:buNone/>
            </a:pPr>
            <a:endParaRPr sz="3000"/>
          </a:p>
        </p:txBody>
      </p:sp>
      <p:sp>
        <p:nvSpPr>
          <p:cNvPr id="145" name="Google Shape;145;p50"/>
          <p:cNvSpPr txBox="1"/>
          <p:nvPr/>
        </p:nvSpPr>
        <p:spPr>
          <a:xfrm>
            <a:off x="494219" y="323107"/>
            <a:ext cx="15121680" cy="1130351"/>
          </a:xfrm>
          <a:prstGeom prst="rect">
            <a:avLst/>
          </a:prstGeom>
          <a:noFill/>
          <a:ln>
            <a:noFill/>
          </a:ln>
        </p:spPr>
        <p:txBody>
          <a:bodyPr spcFirstLastPara="1" wrap="square" lIns="137138" tIns="68550" rIns="137138" bIns="68550" anchor="ctr" anchorCtr="0">
            <a:normAutofit/>
          </a:bodyPr>
          <a:lstStyle/>
          <a:p>
            <a:pPr>
              <a:lnSpc>
                <a:spcPct val="90000"/>
              </a:lnSpc>
              <a:spcBef>
                <a:spcPts val="0"/>
              </a:spcBef>
              <a:spcAft>
                <a:spcPts val="0"/>
              </a:spcAft>
              <a:buClr>
                <a:schemeClr val="dk1"/>
              </a:buClr>
              <a:buSzPts val="3700"/>
            </a:pPr>
            <a:endParaRPr sz="5550" b="1" dirty="0">
              <a:solidFill>
                <a:schemeClr val="dk1"/>
              </a:solidFill>
              <a:ea typeface="Arial"/>
              <a:cs typeface="Calibri" panose="020F0502020204030204" pitchFamily="34" charset="0"/>
              <a:sym typeface="Arial"/>
            </a:endParaRPr>
          </a:p>
        </p:txBody>
      </p:sp>
      <p:pic>
        <p:nvPicPr>
          <p:cNvPr id="146" name="Google Shape;146;p50" descr="Missing Information Puzzle Fill Gap Knowledge 3d Illustration Stock Photo,  Picture And Royalty Free Image. Image 92270446."/>
          <p:cNvPicPr preferRelativeResize="0"/>
          <p:nvPr/>
        </p:nvPicPr>
        <p:blipFill rotWithShape="1">
          <a:blip r:embed="rId3">
            <a:alphaModFix/>
          </a:blip>
          <a:srcRect/>
          <a:stretch/>
        </p:blipFill>
        <p:spPr>
          <a:xfrm>
            <a:off x="9751134" y="2116868"/>
            <a:ext cx="7368548" cy="5126913"/>
          </a:xfrm>
          <a:prstGeom prst="rect">
            <a:avLst/>
          </a:prstGeom>
          <a:noFill/>
          <a:ln>
            <a:noFill/>
          </a:ln>
        </p:spPr>
      </p:pic>
      <p:sp>
        <p:nvSpPr>
          <p:cNvPr id="147" name="Google Shape;147;p50"/>
          <p:cNvSpPr txBox="1"/>
          <p:nvPr/>
        </p:nvSpPr>
        <p:spPr>
          <a:xfrm>
            <a:off x="789708" y="1841117"/>
            <a:ext cx="7714350" cy="5678417"/>
          </a:xfrm>
          <a:prstGeom prst="rect">
            <a:avLst/>
          </a:prstGeom>
          <a:noFill/>
          <a:ln>
            <a:noFill/>
          </a:ln>
        </p:spPr>
        <p:txBody>
          <a:bodyPr spcFirstLastPara="1" wrap="square" lIns="137138" tIns="68550" rIns="137138" bIns="68550" anchor="t" anchorCtr="0">
            <a:spAutoFit/>
          </a:bodyPr>
          <a:lstStyle/>
          <a:p>
            <a:pPr algn="r" rtl="1">
              <a:spcBef>
                <a:spcPts val="0"/>
              </a:spcBef>
              <a:spcAft>
                <a:spcPts val="0"/>
              </a:spcAft>
            </a:pPr>
            <a:r>
              <a:rPr lang="ar" sz="3600" i="1" dirty="0">
                <a:solidFill>
                  <a:srgbClr val="000000"/>
                </a:solidFill>
                <a:ea typeface="Arial"/>
                <a:cs typeface="Calibri" panose="020F0502020204030204" pitchFamily="34" charset="0"/>
                <a:sym typeface="Arial"/>
              </a:rPr>
              <a:t>"عندما تكون هناك حاجة للانحراف عن إجراءات التشغيل الموحدة ( SOPs)، فيجب تسليط الضوء على ذلك مع توضيح سبب وجوب الانحراف، واقتراح بديل، والسعي للحصول على موافقة</a:t>
            </a:r>
            <a:r>
              <a:rPr lang="ar-SA" sz="3600" i="1" dirty="0">
                <a:solidFill>
                  <a:srgbClr val="000000"/>
                </a:solidFill>
                <a:ea typeface="Arial"/>
                <a:cs typeface="Calibri" panose="020F0502020204030204" pitchFamily="34" charset="0"/>
                <a:sym typeface="Arial"/>
              </a:rPr>
              <a:t>خطية </a:t>
            </a:r>
            <a:r>
              <a:rPr lang="ar" sz="3600" i="1" dirty="0">
                <a:solidFill>
                  <a:srgbClr val="000000"/>
                </a:solidFill>
                <a:ea typeface="Arial"/>
                <a:cs typeface="Calibri" panose="020F0502020204030204" pitchFamily="34" charset="0"/>
                <a:sym typeface="Arial"/>
              </a:rPr>
              <a:t>من القيادة العليا.</a:t>
            </a:r>
          </a:p>
          <a:p>
            <a:pPr algn="r" rtl="1">
              <a:spcBef>
                <a:spcPts val="0"/>
              </a:spcBef>
              <a:spcAft>
                <a:spcPts val="0"/>
              </a:spcAft>
            </a:pPr>
            <a:endParaRPr lang="en-GB" sz="3600" i="1" dirty="0"/>
          </a:p>
          <a:p>
            <a:pPr algn="r" rtl="1">
              <a:spcBef>
                <a:spcPts val="0"/>
              </a:spcBef>
              <a:spcAft>
                <a:spcPts val="0"/>
              </a:spcAft>
            </a:pPr>
            <a:r>
              <a:rPr lang="ar" sz="3600" i="1" dirty="0">
                <a:solidFill>
                  <a:srgbClr val="000000"/>
                </a:solidFill>
                <a:ea typeface="Arial"/>
                <a:cs typeface="Calibri" panose="020F0502020204030204" pitchFamily="34" charset="0"/>
                <a:sym typeface="Arial"/>
              </a:rPr>
              <a:t>بعد ذلك، سيقوم </a:t>
            </a:r>
            <a:r>
              <a:rPr lang="ar-SA" sz="3600" i="1" dirty="0">
                <a:solidFill>
                  <a:srgbClr val="000000"/>
                </a:solidFill>
                <a:ea typeface="Arial"/>
                <a:cs typeface="Calibri" panose="020F0502020204030204" pitchFamily="34" charset="0"/>
                <a:sym typeface="Arial"/>
              </a:rPr>
              <a:t>منسق برنامج </a:t>
            </a:r>
            <a:r>
              <a:rPr lang="ar" sz="3600" i="1" dirty="0">
                <a:solidFill>
                  <a:srgbClr val="000000"/>
                </a:solidFill>
                <a:ea typeface="Arial"/>
                <a:cs typeface="Calibri" panose="020F0502020204030204" pitchFamily="34" charset="0"/>
                <a:sym typeface="Arial"/>
              </a:rPr>
              <a:t>المساعدات النقدية </a:t>
            </a:r>
            <a:r>
              <a:rPr lang="ar-SA" sz="3600" i="1" dirty="0">
                <a:solidFill>
                  <a:srgbClr val="000000"/>
                </a:solidFill>
                <a:ea typeface="Arial"/>
                <a:cs typeface="Calibri" panose="020F0502020204030204" pitchFamily="34" charset="0"/>
                <a:sym typeface="Arial"/>
              </a:rPr>
              <a:t>والقسائم</a:t>
            </a:r>
            <a:r>
              <a:rPr lang="ar" sz="3600" i="1" dirty="0">
                <a:solidFill>
                  <a:srgbClr val="000000"/>
                </a:solidFill>
                <a:ea typeface="Arial"/>
                <a:cs typeface="Calibri" panose="020F0502020204030204" pitchFamily="34" charset="0"/>
                <a:sym typeface="Arial"/>
              </a:rPr>
              <a:t> بمراجعة إجراءات التشغيل الموحدة وفقًا لذلك، </a:t>
            </a:r>
            <a:r>
              <a:rPr lang="ar" sz="3600" i="1" dirty="0"/>
              <a:t>لا سيما بعد تمرين المحاكاة </a:t>
            </a:r>
            <a:r>
              <a:rPr lang="ar-SA" sz="3600" i="1" dirty="0"/>
              <a:t>والنتائج عن المرحلة التجريبية، و</a:t>
            </a:r>
            <a:r>
              <a:rPr lang="ar" sz="3600" i="1" dirty="0">
                <a:solidFill>
                  <a:srgbClr val="000000"/>
                </a:solidFill>
                <a:ea typeface="Arial"/>
                <a:cs typeface="Calibri" panose="020F0502020204030204" pitchFamily="34" charset="0"/>
                <a:sym typeface="Arial"/>
              </a:rPr>
              <a:t>سيتم اعتماد</a:t>
            </a:r>
            <a:r>
              <a:rPr lang="ar-SA" sz="3600" i="1" dirty="0">
                <a:solidFill>
                  <a:srgbClr val="000000"/>
                </a:solidFill>
                <a:ea typeface="Arial"/>
                <a:cs typeface="Calibri" panose="020F0502020204030204" pitchFamily="34" charset="0"/>
                <a:sym typeface="Arial"/>
              </a:rPr>
              <a:t>ه</a:t>
            </a:r>
            <a:r>
              <a:rPr lang="ar" sz="3600" i="1" dirty="0">
                <a:solidFill>
                  <a:srgbClr val="000000"/>
                </a:solidFill>
                <a:ea typeface="Arial"/>
                <a:cs typeface="Calibri" panose="020F0502020204030204" pitchFamily="34" charset="0"/>
                <a:sym typeface="Arial"/>
              </a:rPr>
              <a:t> </a:t>
            </a:r>
            <a:endParaRPr sz="3600" i="1" dirty="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1"/>
          <p:cNvSpPr txBox="1">
            <a:spLocks noGrp="1"/>
          </p:cNvSpPr>
          <p:nvPr>
            <p:ph type="title"/>
          </p:nvPr>
        </p:nvSpPr>
        <p:spPr>
          <a:xfrm>
            <a:off x="1257300" y="548482"/>
            <a:ext cx="15773400" cy="1988345"/>
          </a:xfrm>
          <a:prstGeom prst="rect">
            <a:avLst/>
          </a:prstGeom>
          <a:noFill/>
          <a:ln>
            <a:noFill/>
          </a:ln>
        </p:spPr>
        <p:txBody>
          <a:bodyPr spcFirstLastPara="1" wrap="square" lIns="137138" tIns="68550" rIns="137138" bIns="68550" anchor="ctr" anchorCtr="0">
            <a:normAutofit/>
          </a:bodyPr>
          <a:lstStyle/>
          <a:p>
            <a:pPr algn="r" rtl="1">
              <a:spcBef>
                <a:spcPts val="0"/>
              </a:spcBef>
              <a:buClr>
                <a:schemeClr val="dk1"/>
              </a:buClr>
              <a:buSzPts val="4400"/>
            </a:pPr>
            <a:r>
              <a:rPr lang="ar" dirty="0">
                <a:latin typeface="Calibri"/>
                <a:ea typeface="Calibri"/>
                <a:cs typeface="Calibri"/>
                <a:sym typeface="Calibri"/>
              </a:rPr>
              <a:t>الملاحق والتوجيهات/الأدوات الإضافية….</a:t>
            </a:r>
            <a:endParaRPr dirty="0">
              <a:solidFill>
                <a:srgbClr val="FF0000"/>
              </a:solidFill>
              <a:latin typeface="Calibri"/>
              <a:ea typeface="Calibri"/>
              <a:cs typeface="Calibri"/>
              <a:sym typeface="Calibri"/>
            </a:endParaRPr>
          </a:p>
        </p:txBody>
      </p:sp>
      <p:sp>
        <p:nvSpPr>
          <p:cNvPr id="153" name="Google Shape;153;p51"/>
          <p:cNvSpPr txBox="1">
            <a:spLocks noGrp="1"/>
          </p:cNvSpPr>
          <p:nvPr>
            <p:ph type="body" idx="1"/>
          </p:nvPr>
        </p:nvSpPr>
        <p:spPr>
          <a:xfrm>
            <a:off x="1257300" y="3282069"/>
            <a:ext cx="15773400" cy="5526029"/>
          </a:xfrm>
          <a:prstGeom prst="rect">
            <a:avLst/>
          </a:prstGeom>
          <a:noFill/>
          <a:ln>
            <a:noFill/>
          </a:ln>
        </p:spPr>
        <p:txBody>
          <a:bodyPr spcFirstLastPara="1" wrap="square" lIns="137138" tIns="68550" rIns="137138" bIns="68550" anchor="t" anchorCtr="0">
            <a:normAutofit/>
          </a:bodyPr>
          <a:lstStyle/>
          <a:p>
            <a:pPr algn="just" rtl="1">
              <a:spcBef>
                <a:spcPts val="0"/>
              </a:spcBef>
              <a:buClr>
                <a:schemeClr val="dk1"/>
              </a:buClr>
              <a:buSzPts val="2800"/>
            </a:pPr>
            <a:r>
              <a:rPr lang="ar" dirty="0"/>
              <a:t>من المهم ملاحظة أن إجراءات التشغيل الموحدة (SOPs) </a:t>
            </a:r>
            <a:r>
              <a:rPr lang="ar-SA" dirty="0"/>
              <a:t>تعتبر بمثابة </a:t>
            </a:r>
            <a:r>
              <a:rPr lang="ar" dirty="0"/>
              <a:t>دليل ل</a:t>
            </a:r>
            <a:r>
              <a:rPr lang="ar-SA" dirty="0"/>
              <a:t>تقديم ا</a:t>
            </a:r>
            <a:r>
              <a:rPr lang="ar" dirty="0"/>
              <a:t>لمساعدات النقدية وا</a:t>
            </a:r>
            <a:r>
              <a:rPr lang="ar-SA" dirty="0"/>
              <a:t>لقسائم</a:t>
            </a:r>
            <a:r>
              <a:rPr lang="ar" dirty="0"/>
              <a:t> بشكل عام - قد يكون لدى الأقسام الفردية مستندات أخرى، مثل قوائم المراجعة والسياسات وما إلى ذلك، والتي تدعم كيفية إكمال مهام محددة</a:t>
            </a:r>
            <a:r>
              <a:rPr lang="ar-SA" dirty="0"/>
              <a:t>.</a:t>
            </a:r>
            <a:endParaRPr dirty="0"/>
          </a:p>
          <a:p>
            <a:pPr lvl="1" algn="just" rtl="1">
              <a:buClr>
                <a:schemeClr val="dk1"/>
              </a:buClr>
              <a:buSzPts val="2400"/>
            </a:pPr>
            <a:r>
              <a:rPr lang="ar" dirty="0"/>
              <a:t>على سبيل المثال: المبادئ التوجيهية لموظفي الشؤون المالية المتعلقة بالمساعدات النقدية </a:t>
            </a:r>
            <a:r>
              <a:rPr lang="ar-JO" dirty="0"/>
              <a:t>والقسائم </a:t>
            </a:r>
            <a:endParaRPr dirty="0"/>
          </a:p>
          <a:p>
            <a:pPr algn="just" rtl="1">
              <a:buClr>
                <a:schemeClr val="dk1"/>
              </a:buClr>
              <a:buSzPts val="2800"/>
            </a:pPr>
            <a:r>
              <a:rPr lang="ar" dirty="0"/>
              <a:t>يجب وضع علامة على جميع هذه المستندات مع </a:t>
            </a:r>
            <a:r>
              <a:rPr lang="ar-SA" dirty="0"/>
              <a:t>منسق برنامج </a:t>
            </a:r>
            <a:r>
              <a:rPr lang="ar-JO" dirty="0"/>
              <a:t>المساعدات النقدية والقسائم </a:t>
            </a:r>
            <a:r>
              <a:rPr lang="ar" dirty="0"/>
              <a:t>ويمكن إدراجها كمرفقات </a:t>
            </a:r>
            <a:r>
              <a:rPr lang="ar-SA" dirty="0"/>
              <a:t>لإجراءات </a:t>
            </a:r>
            <a:r>
              <a:rPr lang="ar" dirty="0"/>
              <a:t>ال</a:t>
            </a:r>
            <a:r>
              <a:rPr lang="ar-SA" dirty="0"/>
              <a:t>تشغيل</a:t>
            </a:r>
            <a:r>
              <a:rPr lang="ar" dirty="0"/>
              <a:t> الموحدة (SOPs) عند الضرورة</a:t>
            </a:r>
            <a:endParaRPr dirty="0"/>
          </a:p>
          <a:p>
            <a:pPr lvl="1" indent="-114300" algn="r" rtl="1">
              <a:buClr>
                <a:schemeClr val="dk1"/>
              </a:buClr>
              <a:buSzPts val="2400"/>
              <a:buNone/>
            </a:pPr>
            <a:endParaRPr dirty="0"/>
          </a:p>
        </p:txBody>
      </p:sp>
      <p:sp>
        <p:nvSpPr>
          <p:cNvPr id="154" name="Google Shape;154;p51"/>
          <p:cNvSpPr/>
          <p:nvPr/>
        </p:nvSpPr>
        <p:spPr>
          <a:xfrm rot="16260000" flipV="1">
            <a:off x="9885112" y="-4731275"/>
            <a:ext cx="185970" cy="14104110"/>
          </a:xfrm>
          <a:prstGeom prst="rect">
            <a:avLst/>
          </a:prstGeom>
          <a:solidFill>
            <a:srgbClr val="EE2A24"/>
          </a:solidFill>
          <a:ln>
            <a:noFill/>
          </a:ln>
        </p:spPr>
        <p:txBody>
          <a:bodyPr spcFirstLastPara="1" wrap="square" lIns="137138" tIns="68550" rIns="137138" bIns="68550" anchor="ctr" anchorCtr="0">
            <a:noAutofit/>
          </a:bodyPr>
          <a:lstStyle/>
          <a:p>
            <a:pPr algn="ctr">
              <a:spcBef>
                <a:spcPts val="0"/>
              </a:spcBef>
              <a:spcAft>
                <a:spcPts val="0"/>
              </a:spcAft>
            </a:pPr>
            <a:endParaRPr sz="3600">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1"/>
          <p:cNvSpPr txBox="1">
            <a:spLocks noGrp="1"/>
          </p:cNvSpPr>
          <p:nvPr>
            <p:ph type="title"/>
          </p:nvPr>
        </p:nvSpPr>
        <p:spPr>
          <a:xfrm>
            <a:off x="1257300" y="385144"/>
            <a:ext cx="15773400" cy="1988345"/>
          </a:xfrm>
          <a:prstGeom prst="rect">
            <a:avLst/>
          </a:prstGeom>
          <a:noFill/>
          <a:ln>
            <a:noFill/>
          </a:ln>
        </p:spPr>
        <p:txBody>
          <a:bodyPr spcFirstLastPara="1" wrap="square" lIns="137138" tIns="68550" rIns="137138" bIns="68550" anchor="ctr" anchorCtr="0">
            <a:normAutofit/>
          </a:bodyPr>
          <a:lstStyle/>
          <a:p>
            <a:pPr algn="r" rtl="1">
              <a:spcBef>
                <a:spcPts val="0"/>
              </a:spcBef>
              <a:buClr>
                <a:schemeClr val="dk1"/>
              </a:buClr>
              <a:buSzPts val="4400"/>
            </a:pPr>
            <a:r>
              <a:rPr lang="ar" dirty="0">
                <a:latin typeface="Calibri"/>
                <a:ea typeface="Calibri"/>
                <a:cs typeface="Calibri"/>
                <a:sym typeface="Calibri"/>
              </a:rPr>
              <a:t>الخطوات التالية بعد الورشة</a:t>
            </a:r>
            <a:endParaRPr dirty="0">
              <a:solidFill>
                <a:srgbClr val="FF0000"/>
              </a:solidFill>
              <a:latin typeface="Calibri"/>
              <a:ea typeface="Calibri"/>
              <a:cs typeface="Calibri"/>
              <a:sym typeface="Calibri"/>
            </a:endParaRPr>
          </a:p>
        </p:txBody>
      </p:sp>
      <p:sp>
        <p:nvSpPr>
          <p:cNvPr id="153" name="Google Shape;153;p51"/>
          <p:cNvSpPr txBox="1">
            <a:spLocks noGrp="1"/>
          </p:cNvSpPr>
          <p:nvPr>
            <p:ph type="body" idx="1"/>
          </p:nvPr>
        </p:nvSpPr>
        <p:spPr>
          <a:xfrm>
            <a:off x="1394460" y="2895600"/>
            <a:ext cx="15773400" cy="6141720"/>
          </a:xfrm>
          <a:prstGeom prst="rect">
            <a:avLst/>
          </a:prstGeom>
          <a:noFill/>
          <a:ln>
            <a:noFill/>
          </a:ln>
        </p:spPr>
        <p:txBody>
          <a:bodyPr spcFirstLastPara="1" wrap="square" lIns="137138" tIns="68550" rIns="137138" bIns="68550" anchor="t" anchorCtr="0">
            <a:normAutofit fontScale="92500" lnSpcReduction="10000"/>
          </a:bodyPr>
          <a:lstStyle/>
          <a:p>
            <a:pPr algn="r" rtl="1">
              <a:spcBef>
                <a:spcPts val="0"/>
              </a:spcBef>
              <a:buClr>
                <a:schemeClr val="dk1"/>
              </a:buClr>
              <a:buSzPts val="2800"/>
            </a:pPr>
            <a:r>
              <a:rPr lang="ar-SA" sz="4400" dirty="0"/>
              <a:t>يعمل </a:t>
            </a:r>
            <a:r>
              <a:rPr lang="ar-JO" sz="4400" dirty="0"/>
              <a:t>منسق برنامج المساعدات النقدية والقسائم </a:t>
            </a:r>
            <a:r>
              <a:rPr lang="ar-SA" sz="4400" dirty="0"/>
              <a:t>على </a:t>
            </a:r>
            <a:r>
              <a:rPr lang="ar" sz="4400" dirty="0"/>
              <a:t>إنهاء </a:t>
            </a:r>
            <a:r>
              <a:rPr lang="ar-SA" sz="4400" dirty="0"/>
              <a:t>مسودة </a:t>
            </a:r>
            <a:r>
              <a:rPr lang="ar" sz="4400" dirty="0"/>
              <a:t>إجراءات ال</a:t>
            </a:r>
            <a:r>
              <a:rPr lang="ar-SA" sz="4400" dirty="0"/>
              <a:t>تشغيل</a:t>
            </a:r>
            <a:r>
              <a:rPr lang="ar" sz="4400" dirty="0"/>
              <a:t> الموحدة (SOPs).</a:t>
            </a:r>
          </a:p>
          <a:p>
            <a:pPr algn="r" rtl="1">
              <a:spcBef>
                <a:spcPts val="0"/>
              </a:spcBef>
              <a:buClr>
                <a:schemeClr val="dk1"/>
              </a:buClr>
              <a:buSzPts val="2800"/>
            </a:pPr>
            <a:endParaRPr lang="en-GB" sz="4400" dirty="0"/>
          </a:p>
          <a:p>
            <a:pPr algn="r" rtl="1">
              <a:spcBef>
                <a:spcPts val="0"/>
              </a:spcBef>
              <a:buClr>
                <a:schemeClr val="dk1"/>
              </a:buClr>
              <a:buSzPts val="2800"/>
            </a:pPr>
            <a:r>
              <a:rPr lang="ar-SA" sz="4400" dirty="0"/>
              <a:t>يتم </a:t>
            </a:r>
            <a:r>
              <a:rPr lang="ar" sz="4400" dirty="0"/>
              <a:t>تقديمها إلى القيادة للموافقة عليها</a:t>
            </a:r>
          </a:p>
          <a:p>
            <a:pPr algn="r" rtl="1">
              <a:spcBef>
                <a:spcPts val="0"/>
              </a:spcBef>
              <a:buClr>
                <a:schemeClr val="dk1"/>
              </a:buClr>
              <a:buSzPts val="2800"/>
            </a:pPr>
            <a:endParaRPr lang="en-GB" sz="4400" dirty="0"/>
          </a:p>
          <a:p>
            <a:pPr algn="r" rtl="1">
              <a:spcBef>
                <a:spcPts val="0"/>
              </a:spcBef>
              <a:buClr>
                <a:schemeClr val="dk1"/>
              </a:buClr>
              <a:buSzPts val="2800"/>
            </a:pPr>
            <a:r>
              <a:rPr lang="ar-SA" sz="4400" dirty="0"/>
              <a:t>يتم </a:t>
            </a:r>
            <a:r>
              <a:rPr lang="ar" sz="4400" dirty="0"/>
              <a:t>تطوير الأدوات جنبًا إلى جنب لاستمرار</a:t>
            </a:r>
            <a:r>
              <a:rPr lang="ar-SA" sz="4400" dirty="0"/>
              <a:t> استخدامها والاعتماد عليها</a:t>
            </a:r>
            <a:endParaRPr lang="ar" sz="4400" dirty="0"/>
          </a:p>
          <a:p>
            <a:pPr marL="0" indent="0" algn="r" rtl="1">
              <a:spcBef>
                <a:spcPts val="0"/>
              </a:spcBef>
              <a:buClr>
                <a:schemeClr val="dk1"/>
              </a:buClr>
              <a:buSzPts val="2800"/>
              <a:buNone/>
            </a:pPr>
            <a:endParaRPr lang="en-GB" sz="4400" dirty="0"/>
          </a:p>
          <a:p>
            <a:pPr algn="r" rtl="1">
              <a:buClr>
                <a:schemeClr val="dk1"/>
              </a:buClr>
              <a:buSzPts val="2800"/>
            </a:pPr>
            <a:r>
              <a:rPr lang="ar" sz="4400" dirty="0"/>
              <a:t>التدريب على إجراءات التشغيل الموحدة والأدوات على مستوى المقر الرئيسي والفروع</a:t>
            </a:r>
          </a:p>
          <a:p>
            <a:pPr marL="0" indent="0" algn="r" rtl="1">
              <a:buClr>
                <a:schemeClr val="dk1"/>
              </a:buClr>
              <a:buSzPts val="2800"/>
              <a:buNone/>
            </a:pPr>
            <a:endParaRPr lang="en-GB" sz="4400" dirty="0"/>
          </a:p>
          <a:p>
            <a:pPr algn="r" rtl="1">
              <a:buClr>
                <a:schemeClr val="dk1"/>
              </a:buClr>
              <a:buSzPts val="2800"/>
            </a:pPr>
            <a:r>
              <a:rPr lang="ar" sz="4400" dirty="0"/>
              <a:t>اختبار إجراءات التشغيل الموحدة ( SOPs) في مشاريع المحاكاة والمشاريع التجريبية</a:t>
            </a:r>
            <a:endParaRPr sz="4400" dirty="0"/>
          </a:p>
        </p:txBody>
      </p:sp>
      <p:sp>
        <p:nvSpPr>
          <p:cNvPr id="154" name="Google Shape;154;p51"/>
          <p:cNvSpPr/>
          <p:nvPr/>
        </p:nvSpPr>
        <p:spPr>
          <a:xfrm rot="16260000" flipH="1">
            <a:off x="9885112" y="-4731274"/>
            <a:ext cx="185970" cy="14104110"/>
          </a:xfrm>
          <a:prstGeom prst="rect">
            <a:avLst/>
          </a:prstGeom>
          <a:solidFill>
            <a:srgbClr val="EE2A24"/>
          </a:solidFill>
          <a:ln>
            <a:noFill/>
          </a:ln>
        </p:spPr>
        <p:txBody>
          <a:bodyPr spcFirstLastPara="1" wrap="square" lIns="137138" tIns="68550" rIns="137138" bIns="68550" anchor="ctr" anchorCtr="0">
            <a:noAutofit/>
          </a:bodyPr>
          <a:lstStyle/>
          <a:p>
            <a:pPr algn="ctr">
              <a:spcBef>
                <a:spcPts val="0"/>
              </a:spcBef>
              <a:spcAft>
                <a:spcPts val="0"/>
              </a:spcAft>
            </a:pPr>
            <a:endParaRPr sz="36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46008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9407353" cy="1028858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8288000" cy="10288587"/>
          </a:xfrm>
          <a:prstGeom prst="rect">
            <a:avLst/>
          </a:prstGeom>
        </p:spPr>
      </p:pic>
      <p:sp>
        <p:nvSpPr>
          <p:cNvPr id="4" name="Title 3">
            <a:extLst>
              <a:ext uri="{FF2B5EF4-FFF2-40B4-BE49-F238E27FC236}">
                <a16:creationId xmlns:a16="http://schemas.microsoft.com/office/drawing/2014/main" id="{1DF95B70-DB19-C449-848A-6680F4CA191A}"/>
              </a:ext>
            </a:extLst>
          </p:cNvPr>
          <p:cNvSpPr>
            <a:spLocks noGrp="1"/>
          </p:cNvSpPr>
          <p:nvPr>
            <p:ph type="title"/>
          </p:nvPr>
        </p:nvSpPr>
        <p:spPr>
          <a:xfrm>
            <a:off x="10267320" y="3626520"/>
            <a:ext cx="7208994" cy="2102497"/>
          </a:xfrm>
        </p:spPr>
        <p:txBody>
          <a:bodyPr vert="horz" lIns="91440" tIns="45720" rIns="91440" bIns="45720" rtlCol="0" anchor="t">
            <a:normAutofit fontScale="90000"/>
          </a:bodyPr>
          <a:lstStyle/>
          <a:p>
            <a:pPr algn="ctr" defTabSz="914400">
              <a:lnSpc>
                <a:spcPct val="90000"/>
              </a:lnSpc>
            </a:pPr>
            <a:r>
              <a:rPr lang="ar" dirty="0">
                <a:solidFill>
                  <a:srgbClr val="C00000"/>
                </a:solidFill>
                <a:latin typeface="Montserrat" panose="020B0604020202020204" charset="0"/>
              </a:rPr>
              <a:t>شكرا ل</a:t>
            </a:r>
            <a:r>
              <a:rPr lang="ar-SA" dirty="0">
                <a:solidFill>
                  <a:srgbClr val="C00000"/>
                </a:solidFill>
                <a:latin typeface="Montserrat" panose="020B0604020202020204" charset="0"/>
              </a:rPr>
              <a:t>حضورك</a:t>
            </a:r>
            <a:r>
              <a:rPr lang="ar" dirty="0">
                <a:solidFill>
                  <a:srgbClr val="C00000"/>
                </a:solidFill>
                <a:latin typeface="Montserrat" panose="020B0604020202020204" charset="0"/>
              </a:rPr>
              <a:t>! </a:t>
            </a:r>
            <a:br>
              <a:rPr lang="en-US" dirty="0">
                <a:solidFill>
                  <a:srgbClr val="C00000"/>
                </a:solidFill>
                <a:latin typeface="Montserrat" panose="020B0604020202020204" charset="0"/>
              </a:rPr>
            </a:br>
            <a:br>
              <a:rPr lang="en-US" dirty="0">
                <a:solidFill>
                  <a:srgbClr val="C00000"/>
                </a:solidFill>
                <a:latin typeface="Montserrat" panose="020B0604020202020204" charset="0"/>
              </a:rPr>
            </a:br>
            <a:r>
              <a:rPr lang="ar" dirty="0">
                <a:solidFill>
                  <a:srgbClr val="C00000"/>
                </a:solidFill>
                <a:latin typeface="Montserrat" panose="020B0604020202020204" charset="0"/>
              </a:rPr>
              <a:t>هل لديك</a:t>
            </a:r>
            <a:r>
              <a:rPr lang="ar-SA" dirty="0">
                <a:solidFill>
                  <a:srgbClr val="C00000"/>
                </a:solidFill>
                <a:latin typeface="Montserrat" panose="020B0604020202020204" charset="0"/>
              </a:rPr>
              <a:t> أية</a:t>
            </a:r>
            <a:r>
              <a:rPr lang="ar" dirty="0">
                <a:solidFill>
                  <a:srgbClr val="C00000"/>
                </a:solidFill>
                <a:latin typeface="Montserrat" panose="020B0604020202020204" charset="0"/>
              </a:rPr>
              <a:t> أسئلة؟</a:t>
            </a:r>
          </a:p>
        </p:txBody>
      </p:sp>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6089"/>
            <a:ext cx="8217128" cy="9416714"/>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with the mouth open&#10;&#10;Description automatically generated with low confidence">
            <a:extLst>
              <a:ext uri="{FF2B5EF4-FFF2-40B4-BE49-F238E27FC236}">
                <a16:creationId xmlns:a16="http://schemas.microsoft.com/office/drawing/2014/main" id="{009D97F9-43A6-424E-B444-0087E750CD4C}"/>
              </a:ext>
            </a:extLst>
          </p:cNvPr>
          <p:cNvPicPr>
            <a:picLocks noChangeAspect="1"/>
          </p:cNvPicPr>
          <p:nvPr/>
        </p:nvPicPr>
        <p:blipFill>
          <a:blip r:embed="rId4" cstate="print">
            <a:extLst>
              <a:ext uri="{28A0092B-C50C-407E-A947-70E740481C1C}">
                <a14:useLocalDpi xmlns:a14="http://schemas.microsoft.com/office/drawing/2010/main" val="0"/>
              </a:ext>
            </a:extLst>
          </a:blip>
          <a:srcRect l="21042" r="21042"/>
          <a:stretch/>
        </p:blipFill>
        <p:spPr>
          <a:xfrm>
            <a:off x="1" y="1155233"/>
            <a:ext cx="7948025" cy="914756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32296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35;p12">
            <a:extLst>
              <a:ext uri="{FF2B5EF4-FFF2-40B4-BE49-F238E27FC236}">
                <a16:creationId xmlns:a16="http://schemas.microsoft.com/office/drawing/2014/main" id="{5FB4C6E1-11D5-BD9A-D0C8-FAD4365DCF9B}"/>
              </a:ext>
            </a:extLst>
          </p:cNvPr>
          <p:cNvSpPr txBox="1">
            <a:spLocks/>
          </p:cNvSpPr>
          <p:nvPr/>
        </p:nvSpPr>
        <p:spPr>
          <a:xfrm>
            <a:off x="2297611" y="229395"/>
            <a:ext cx="12056147" cy="1923806"/>
          </a:xfrm>
          <a:prstGeom prst="rect">
            <a:avLst/>
          </a:prstGeom>
          <a:noFill/>
          <a:ln>
            <a:noFill/>
          </a:ln>
        </p:spPr>
        <p:txBody>
          <a:bodyPr spcFirstLastPara="1" vert="horz" wrap="square" lIns="182850" tIns="91400" rIns="182850" bIns="91400" rtlCol="0" anchor="ctr" anchorCtr="0">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r" rtl="1" fontAlgn="auto">
              <a:spcBef>
                <a:spcPts val="0"/>
              </a:spcBef>
              <a:spcAft>
                <a:spcPts val="0"/>
              </a:spcAft>
              <a:buClr>
                <a:srgbClr val="E60005"/>
              </a:buClr>
              <a:buSzPts val="2400"/>
            </a:pPr>
            <a:r>
              <a:rPr lang="ar" altLang="en-US" sz="4800" b="1" dirty="0">
                <a:solidFill>
                  <a:srgbClr val="E60005"/>
                </a:solidFill>
                <a:latin typeface="Montserrat Medium" panose="00000600000000000000" pitchFamily="2" charset="0"/>
                <a:cs typeface="Arial" panose="020B0604020202020204" pitchFamily="34" charset="0"/>
              </a:rPr>
              <a:t>إجراءات العمل الموحدة</a:t>
            </a:r>
            <a:endParaRPr lang="ar" sz="4800" b="1" dirty="0">
              <a:solidFill>
                <a:srgbClr val="E60005"/>
              </a:solidFill>
              <a:latin typeface="Montserrat Medium" panose="00000600000000000000" pitchFamily="2" charset="0"/>
              <a:cs typeface="Arial" panose="020B0604020202020204" pitchFamily="34" charset="0"/>
              <a:sym typeface="Helvetica Neue Light"/>
            </a:endParaRPr>
          </a:p>
        </p:txBody>
      </p:sp>
      <p:sp>
        <p:nvSpPr>
          <p:cNvPr id="2" name="Content Placeholder 2">
            <a:extLst>
              <a:ext uri="{FF2B5EF4-FFF2-40B4-BE49-F238E27FC236}">
                <a16:creationId xmlns:a16="http://schemas.microsoft.com/office/drawing/2014/main" id="{46B5C182-B9CF-BDC8-A2F6-39085157658D}"/>
              </a:ext>
            </a:extLst>
          </p:cNvPr>
          <p:cNvSpPr txBox="1">
            <a:spLocks/>
          </p:cNvSpPr>
          <p:nvPr/>
        </p:nvSpPr>
        <p:spPr>
          <a:xfrm>
            <a:off x="1141785" y="2288292"/>
            <a:ext cx="16596602" cy="6535938"/>
          </a:xfrm>
          <a:prstGeom prst="rect">
            <a:avLst/>
          </a:prstGeom>
        </p:spPr>
        <p:txBody>
          <a:bodyPr lIns="91440" tIns="45720" rIns="91440" bIns="45720" anchor="t"/>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r" rtl="1" fontAlgn="auto">
              <a:spcAft>
                <a:spcPts val="1000"/>
              </a:spcAft>
            </a:pPr>
            <a:r>
              <a:rPr lang="ar-SA" altLang="en-US" sz="3600" dirty="0">
                <a:latin typeface="Open Sans" panose="020B0606030504020204" pitchFamily="34" charset="0"/>
                <a:ea typeface="Open Sans" panose="020B0606030504020204" pitchFamily="34" charset="0"/>
                <a:cs typeface="Open Sans" panose="020B0606030504020204" pitchFamily="34" charset="0"/>
              </a:rPr>
              <a:t>ت</a:t>
            </a:r>
            <a:r>
              <a:rPr lang="ar-JO" altLang="en-US" sz="3600" dirty="0">
                <a:latin typeface="Open Sans" panose="020B0606030504020204" pitchFamily="34" charset="0"/>
                <a:ea typeface="Open Sans" panose="020B0606030504020204" pitchFamily="34" charset="0"/>
                <a:cs typeface="Open Sans" panose="020B0606030504020204" pitchFamily="34" charset="0"/>
              </a:rPr>
              <a:t>ربط بين خطط الطوارئ والاستجابة التشغيلية
</a:t>
            </a:r>
            <a:r>
              <a:rPr lang="ar-SA" altLang="en-US" sz="3600" dirty="0">
                <a:latin typeface="Open Sans" panose="020B0606030504020204" pitchFamily="34" charset="0"/>
                <a:ea typeface="Open Sans" panose="020B0606030504020204" pitchFamily="34" charset="0"/>
                <a:cs typeface="Open Sans" panose="020B0606030504020204" pitchFamily="34" charset="0"/>
              </a:rPr>
              <a:t>تضمن</a:t>
            </a:r>
            <a:r>
              <a:rPr lang="ar-JO" altLang="en-US" sz="3600" dirty="0">
                <a:latin typeface="Open Sans" panose="020B0606030504020204" pitchFamily="34" charset="0"/>
                <a:ea typeface="Open Sans" panose="020B0606030504020204" pitchFamily="34" charset="0"/>
                <a:cs typeface="Open Sans" panose="020B0606030504020204" pitchFamily="34" charset="0"/>
              </a:rPr>
              <a:t> تنفيذ المهام المدرجة في خطة الطوارئ بسرعة ووفقا للمعايير المتفق عليها مسبقا
ينبغي أن تكون الإجراءات التشغيلية الموحدة بسيطة (</a:t>
            </a:r>
            <a:r>
              <a:rPr lang="ar-SA" altLang="en-US" sz="3600" dirty="0">
                <a:latin typeface="Open Sans" panose="020B0606030504020204" pitchFamily="34" charset="0"/>
                <a:ea typeface="Open Sans" panose="020B0606030504020204" pitchFamily="34" charset="0"/>
                <a:cs typeface="Open Sans" panose="020B0606030504020204" pitchFamily="34" charset="0"/>
              </a:rPr>
              <a:t>وب</a:t>
            </a:r>
            <a:r>
              <a:rPr lang="ar-JO" altLang="en-US" sz="3600" dirty="0">
                <a:latin typeface="Open Sans" panose="020B0606030504020204" pitchFamily="34" charset="0"/>
                <a:ea typeface="Open Sans" panose="020B0606030504020204" pitchFamily="34" charset="0"/>
                <a:cs typeface="Open Sans" panose="020B0606030504020204" pitchFamily="34" charset="0"/>
              </a:rPr>
              <a:t>تنسيق قائمة المراجعة)
</a:t>
            </a:r>
            <a:r>
              <a:rPr lang="ar-SA" altLang="en-US" sz="3600" dirty="0">
                <a:latin typeface="Open Sans" panose="020B0606030504020204" pitchFamily="34" charset="0"/>
                <a:ea typeface="Open Sans" panose="020B0606030504020204" pitchFamily="34" charset="0"/>
                <a:cs typeface="Open Sans" panose="020B0606030504020204" pitchFamily="34" charset="0"/>
              </a:rPr>
              <a:t>ت</a:t>
            </a:r>
            <a:r>
              <a:rPr lang="ar-JO" altLang="en-US" sz="3600" dirty="0">
                <a:latin typeface="Open Sans" panose="020B0606030504020204" pitchFamily="34" charset="0"/>
                <a:ea typeface="Open Sans" panose="020B0606030504020204" pitchFamily="34" charset="0"/>
                <a:cs typeface="Open Sans" panose="020B0606030504020204" pitchFamily="34" charset="0"/>
              </a:rPr>
              <a:t>شير إلى كيفية إنجاز المهمة
</a:t>
            </a:r>
            <a:r>
              <a:rPr lang="ar-SA" altLang="en-US" sz="3600" dirty="0">
                <a:latin typeface="Open Sans" panose="020B0606030504020204" pitchFamily="34" charset="0"/>
                <a:ea typeface="Open Sans" panose="020B0606030504020204" pitchFamily="34" charset="0"/>
                <a:cs typeface="Open Sans" panose="020B0606030504020204" pitchFamily="34" charset="0"/>
              </a:rPr>
              <a:t>ت</a:t>
            </a:r>
            <a:r>
              <a:rPr lang="ar-JO" altLang="en-US" sz="3600" dirty="0">
                <a:latin typeface="Open Sans" panose="020B0606030504020204" pitchFamily="34" charset="0"/>
                <a:ea typeface="Open Sans" panose="020B0606030504020204" pitchFamily="34" charset="0"/>
                <a:cs typeface="Open Sans" panose="020B0606030504020204" pitchFamily="34" charset="0"/>
              </a:rPr>
              <a:t>شير إلى المسؤول عن إكمال المهمة
</a:t>
            </a:r>
            <a:r>
              <a:rPr lang="ar-SA" altLang="en-US" sz="3600" dirty="0">
                <a:latin typeface="Open Sans" panose="020B0606030504020204" pitchFamily="34" charset="0"/>
                <a:ea typeface="Open Sans" panose="020B0606030504020204" pitchFamily="34" charset="0"/>
                <a:cs typeface="Open Sans" panose="020B0606030504020204" pitchFamily="34" charset="0"/>
              </a:rPr>
              <a:t>ت</a:t>
            </a:r>
            <a:r>
              <a:rPr lang="ar-JO" altLang="en-US" sz="3600" dirty="0">
                <a:latin typeface="Open Sans" panose="020B0606030504020204" pitchFamily="34" charset="0"/>
                <a:ea typeface="Open Sans" panose="020B0606030504020204" pitchFamily="34" charset="0"/>
                <a:cs typeface="Open Sans" panose="020B0606030504020204" pitchFamily="34" charset="0"/>
              </a:rPr>
              <a:t>حدد </a:t>
            </a:r>
            <a:r>
              <a:rPr lang="ar-SA" altLang="en-US" sz="3600" dirty="0">
                <a:latin typeface="Open Sans" panose="020B0606030504020204" pitchFamily="34" charset="0"/>
                <a:ea typeface="Open Sans" panose="020B0606030504020204" pitchFamily="34" charset="0"/>
                <a:cs typeface="Open Sans" panose="020B0606030504020204" pitchFamily="34" charset="0"/>
              </a:rPr>
              <a:t>الأدوار والمسؤوليات باستخدام </a:t>
            </a:r>
            <a:r>
              <a:rPr lang="ar-JO" altLang="en-US" sz="3600" dirty="0">
                <a:latin typeface="Open Sans" panose="020B0606030504020204" pitchFamily="34" charset="0"/>
                <a:ea typeface="Open Sans" panose="020B0606030504020204" pitchFamily="34" charset="0"/>
                <a:cs typeface="Open Sans" panose="020B0606030504020204" pitchFamily="34" charset="0"/>
              </a:rPr>
              <a:t>مصفوفة توزيع المسؤوليات والأدوار</a:t>
            </a:r>
            <a:r>
              <a:rPr lang="ar-SA" altLang="en-US" sz="3600" dirty="0">
                <a:latin typeface="Open Sans" panose="020B0606030504020204" pitchFamily="34" charset="0"/>
                <a:ea typeface="Open Sans" panose="020B0606030504020204" pitchFamily="34" charset="0"/>
                <a:cs typeface="Open Sans" panose="020B0606030504020204" pitchFamily="34" charset="0"/>
              </a:rPr>
              <a:t> (</a:t>
            </a:r>
            <a:r>
              <a:rPr lang="en-US" altLang="en-US" sz="3600" dirty="0">
                <a:latin typeface="Open Sans" panose="020B0606030504020204" pitchFamily="34" charset="0"/>
                <a:ea typeface="Open Sans" panose="020B0606030504020204" pitchFamily="34" charset="0"/>
                <a:cs typeface="Open Sans" panose="020B0606030504020204" pitchFamily="34" charset="0"/>
              </a:rPr>
              <a:t>RACI</a:t>
            </a:r>
            <a:r>
              <a:rPr lang="ar-SA" altLang="en-US" sz="3600" dirty="0">
                <a:latin typeface="Open Sans" panose="020B0606030504020204" pitchFamily="34" charset="0"/>
                <a:ea typeface="Open Sans" panose="020B0606030504020204" pitchFamily="34" charset="0"/>
                <a:cs typeface="Open Sans" panose="020B0606030504020204" pitchFamily="34" charset="0"/>
              </a:rPr>
              <a:t>)</a:t>
            </a:r>
            <a:r>
              <a:rPr lang="en-US" altLang="en-US" sz="3600" dirty="0">
                <a:latin typeface="Open Sans" panose="020B0606030504020204" pitchFamily="34" charset="0"/>
                <a:ea typeface="Open Sans" panose="020B0606030504020204" pitchFamily="34" charset="0"/>
                <a:cs typeface="Open Sans" panose="020B0606030504020204" pitchFamily="34" charset="0"/>
              </a:rPr>
              <a:t> </a:t>
            </a:r>
            <a:r>
              <a:rPr lang="en-GB" altLang="en-US" sz="3600" dirty="0">
                <a:latin typeface="Open Sans" panose="020B0606030504020204" pitchFamily="34" charset="0"/>
                <a:ea typeface="Open Sans" panose="020B0606030504020204" pitchFamily="34" charset="0"/>
                <a:cs typeface="Open Sans" panose="020B0606030504020204" pitchFamily="34" charset="0"/>
              </a:rPr>
              <a:t>   </a:t>
            </a:r>
            <a:r>
              <a:rPr lang="ar-JO" altLang="en-US" sz="3600" dirty="0">
                <a:latin typeface="Open Sans" panose="020B0606030504020204" pitchFamily="34" charset="0"/>
                <a:ea typeface="Open Sans" panose="020B0606030504020204" pitchFamily="34" charset="0"/>
                <a:cs typeface="Open Sans" panose="020B0606030504020204" pitchFamily="34" charset="0"/>
              </a:rPr>
              <a:t>
يجب الموافقة على الإجراءات التشغيلية الموحدة ونشرها من خلال التدريبات</a:t>
            </a:r>
            <a:r>
              <a:rPr lang="ar-SA" altLang="en-US" sz="3600" dirty="0">
                <a:latin typeface="Open Sans" panose="020B0606030504020204" pitchFamily="34" charset="0"/>
                <a:ea typeface="Open Sans" panose="020B0606030504020204" pitchFamily="34" charset="0"/>
                <a:cs typeface="Open Sans" panose="020B0606030504020204" pitchFamily="34" charset="0"/>
              </a:rPr>
              <a:t>، وينبغي </a:t>
            </a:r>
            <a:r>
              <a:rPr lang="ar-JO" altLang="en-US" sz="3600" dirty="0">
                <a:latin typeface="Open Sans" panose="020B0606030504020204" pitchFamily="34" charset="0"/>
                <a:ea typeface="Open Sans" panose="020B0606030504020204" pitchFamily="34" charset="0"/>
                <a:cs typeface="Open Sans" panose="020B0606030504020204" pitchFamily="34" charset="0"/>
              </a:rPr>
              <a:t>تحسينها بناء على عمليات المحاكاة والمشاريع التجريبية</a:t>
            </a:r>
            <a:r>
              <a:rPr lang="ar-SA" altLang="en-US" sz="3600" dirty="0">
                <a:latin typeface="Open Sans" panose="020B0606030504020204" pitchFamily="34" charset="0"/>
                <a:ea typeface="Open Sans" panose="020B0606030504020204" pitchFamily="34" charset="0"/>
                <a:cs typeface="Open Sans" panose="020B0606030504020204" pitchFamily="34" charset="0"/>
              </a:rPr>
              <a:t>. </a:t>
            </a:r>
            <a:endParaRPr lang="en-US" altLang="en-US" dirty="0">
              <a:latin typeface="Montserrat" panose="00000500000000000000" pitchFamily="2" charset="0"/>
              <a:ea typeface="ＭＳ Ｐゴシック" panose="020B0600070205080204" pitchFamily="34" charset="-128"/>
            </a:endParaRPr>
          </a:p>
        </p:txBody>
      </p:sp>
    </p:spTree>
    <p:extLst>
      <p:ext uri="{BB962C8B-B14F-4D97-AF65-F5344CB8AC3E}">
        <p14:creationId xmlns:p14="http://schemas.microsoft.com/office/powerpoint/2010/main" val="150680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991636" y="1025929"/>
            <a:ext cx="16296364"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ctr" rtl="1" fontAlgn="auto">
              <a:spcAft>
                <a:spcPts val="0"/>
              </a:spcAft>
            </a:pPr>
            <a:r>
              <a:rPr lang="ar" altLang="en-US" sz="4000" b="1" dirty="0">
                <a:latin typeface="Montserrat" panose="00000500000000000000" pitchFamily="2" charset="0"/>
                <a:ea typeface="ＭＳ Ｐゴシック" panose="020B0600070205080204" pitchFamily="34" charset="-128"/>
              </a:rPr>
              <a:t>نظرة عامة على نموذج</a:t>
            </a:r>
            <a:r>
              <a:rPr lang="ar-SA" altLang="en-US" sz="4000" b="1" dirty="0">
                <a:latin typeface="Montserrat" panose="00000500000000000000" pitchFamily="2" charset="0"/>
                <a:ea typeface="ＭＳ Ｐゴシック" panose="020B0600070205080204" pitchFamily="34" charset="-128"/>
              </a:rPr>
              <a:t> </a:t>
            </a:r>
            <a:r>
              <a:rPr lang="ar" altLang="en-US" sz="4000" b="1" dirty="0">
                <a:latin typeface="Montserrat" panose="00000500000000000000" pitchFamily="2" charset="0"/>
                <a:ea typeface="ＭＳ Ｐゴシック" panose="020B0600070205080204" pitchFamily="34" charset="-128"/>
              </a:rPr>
              <a:t>إجراءات </a:t>
            </a:r>
            <a:r>
              <a:rPr lang="ar" altLang="en-US" sz="3200" b="1" dirty="0">
                <a:latin typeface="Montserrat" panose="00000500000000000000" pitchFamily="2" charset="0"/>
                <a:ea typeface="ＭＳ Ｐゴシック" panose="020B0600070205080204" pitchFamily="34" charset="-128"/>
              </a:rPr>
              <a:t>التشغيل</a:t>
            </a:r>
            <a:r>
              <a:rPr lang="ar" altLang="en-US" sz="4000" b="1" dirty="0">
                <a:latin typeface="Montserrat" panose="00000500000000000000" pitchFamily="2" charset="0"/>
                <a:ea typeface="ＭＳ Ｐゴシック" panose="020B0600070205080204" pitchFamily="34" charset="-128"/>
              </a:rPr>
              <a:t> الموحدة ( SOPs)</a:t>
            </a:r>
            <a:r>
              <a:rPr lang="ar-SA" altLang="en-US" sz="4000" b="1" dirty="0">
                <a:latin typeface="Montserrat" panose="00000500000000000000" pitchFamily="2" charset="0"/>
                <a:ea typeface="ＭＳ Ｐゴシック" panose="020B0600070205080204" pitchFamily="34" charset="-128"/>
              </a:rPr>
              <a:t> لتقديم </a:t>
            </a:r>
            <a:r>
              <a:rPr lang="ar-JO" altLang="en-US" sz="4000" b="1" dirty="0">
                <a:latin typeface="Montserrat" panose="00000500000000000000" pitchFamily="2" charset="0"/>
                <a:ea typeface="ＭＳ Ｐゴシック" panose="020B0600070205080204" pitchFamily="34" charset="-128"/>
              </a:rPr>
              <a:t>المساعدات النقدية والقسائم</a:t>
            </a:r>
            <a:endParaRPr lang="ar" altLang="en-US" sz="4000" b="1" dirty="0">
              <a:latin typeface="Montserrat" panose="00000500000000000000" pitchFamily="2" charset="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518720"/>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r" rtl="1" fontAlgn="auto">
              <a:spcAft>
                <a:spcPts val="0"/>
              </a:spcAft>
            </a:pPr>
            <a:endParaRPr lang="en-US" altLang="en-US" sz="2000" dirty="0">
              <a:ea typeface="ＭＳ Ｐゴシック" panose="020B0600070205080204" pitchFamily="34" charset="-128"/>
            </a:endParaRPr>
          </a:p>
          <a:p>
            <a:pPr algn="r" rtl="1" fontAlgn="auto">
              <a:spcAft>
                <a:spcPts val="0"/>
              </a:spcAft>
            </a:pPr>
            <a:endParaRPr lang="en-US" altLang="en-US" sz="2000" dirty="0">
              <a:ea typeface="ＭＳ Ｐゴシック" panose="020B0600070205080204" pitchFamily="34" charset="-128"/>
            </a:endParaRPr>
          </a:p>
        </p:txBody>
      </p:sp>
      <p:graphicFrame>
        <p:nvGraphicFramePr>
          <p:cNvPr id="6" name="Table 6">
            <a:extLst>
              <a:ext uri="{FF2B5EF4-FFF2-40B4-BE49-F238E27FC236}">
                <a16:creationId xmlns:a16="http://schemas.microsoft.com/office/drawing/2014/main" id="{085A2C92-A30E-3220-6A01-B6B37A11ED3C}"/>
              </a:ext>
            </a:extLst>
          </p:cNvPr>
          <p:cNvGraphicFramePr>
            <a:graphicFrameLocks noGrp="1"/>
          </p:cNvGraphicFramePr>
          <p:nvPr>
            <p:extLst>
              <p:ext uri="{D42A27DB-BD31-4B8C-83A1-F6EECF244321}">
                <p14:modId xmlns:p14="http://schemas.microsoft.com/office/powerpoint/2010/main" val="1154572285"/>
              </p:ext>
            </p:extLst>
          </p:nvPr>
        </p:nvGraphicFramePr>
        <p:xfrm>
          <a:off x="1991636" y="1807026"/>
          <a:ext cx="15133266" cy="8321040"/>
        </p:xfrm>
        <a:graphic>
          <a:graphicData uri="http://schemas.openxmlformats.org/drawingml/2006/table">
            <a:tbl>
              <a:tblPr rtl="1" firstRow="1" bandRow="1">
                <a:tableStyleId>{5C22544A-7EE6-4342-B048-85BDC9FD1C3A}</a:tableStyleId>
              </a:tblPr>
              <a:tblGrid>
                <a:gridCol w="4385977">
                  <a:extLst>
                    <a:ext uri="{9D8B030D-6E8A-4147-A177-3AD203B41FA5}">
                      <a16:colId xmlns:a16="http://schemas.microsoft.com/office/drawing/2014/main" val="2374036340"/>
                    </a:ext>
                  </a:extLst>
                </a:gridCol>
                <a:gridCol w="7717123">
                  <a:extLst>
                    <a:ext uri="{9D8B030D-6E8A-4147-A177-3AD203B41FA5}">
                      <a16:colId xmlns:a16="http://schemas.microsoft.com/office/drawing/2014/main" val="574358077"/>
                    </a:ext>
                  </a:extLst>
                </a:gridCol>
                <a:gridCol w="3030166">
                  <a:extLst>
                    <a:ext uri="{9D8B030D-6E8A-4147-A177-3AD203B41FA5}">
                      <a16:colId xmlns:a16="http://schemas.microsoft.com/office/drawing/2014/main" val="98195778"/>
                    </a:ext>
                  </a:extLst>
                </a:gridCol>
              </a:tblGrid>
              <a:tr h="0">
                <a:tc>
                  <a:txBody>
                    <a:bodyPr/>
                    <a:lstStyle/>
                    <a:p>
                      <a:pPr algn="ctr" rtl="1"/>
                      <a:r>
                        <a:rPr lang="ar-SA" sz="2400" dirty="0">
                          <a:solidFill>
                            <a:schemeClr val="bg2"/>
                          </a:solidFill>
                        </a:rPr>
                        <a:t>ال</a:t>
                      </a:r>
                      <a:r>
                        <a:rPr lang="ar" sz="2400" dirty="0">
                          <a:solidFill>
                            <a:schemeClr val="bg2"/>
                          </a:solidFill>
                        </a:rPr>
                        <a:t>قسم</a:t>
                      </a:r>
                    </a:p>
                  </a:txBody>
                  <a:tcPr anchor="ctr"/>
                </a:tc>
                <a:tc>
                  <a:txBody>
                    <a:bodyPr/>
                    <a:lstStyle/>
                    <a:p>
                      <a:pPr algn="ctr" rtl="1"/>
                      <a:r>
                        <a:rPr lang="ar-SA" sz="2400" dirty="0">
                          <a:solidFill>
                            <a:schemeClr val="bg2"/>
                          </a:solidFill>
                        </a:rPr>
                        <a:t>ال</a:t>
                      </a:r>
                      <a:r>
                        <a:rPr lang="ar" sz="2400" dirty="0">
                          <a:solidFill>
                            <a:schemeClr val="bg2"/>
                          </a:solidFill>
                        </a:rPr>
                        <a:t>محتوى</a:t>
                      </a:r>
                    </a:p>
                  </a:txBody>
                  <a:tcPr anchor="ctr"/>
                </a:tc>
                <a:tc>
                  <a:txBody>
                    <a:bodyPr/>
                    <a:lstStyle/>
                    <a:p>
                      <a:pPr algn="ctr" rtl="1"/>
                      <a:r>
                        <a:rPr lang="ar" sz="2400" dirty="0">
                          <a:solidFill>
                            <a:schemeClr val="bg2"/>
                          </a:solidFill>
                        </a:rPr>
                        <a:t>الملاحق ذات الصلة</a:t>
                      </a:r>
                    </a:p>
                  </a:txBody>
                  <a:tcPr anchor="ctr"/>
                </a:tc>
                <a:extLst>
                  <a:ext uri="{0D108BD9-81ED-4DB2-BD59-A6C34878D82A}">
                    <a16:rowId xmlns:a16="http://schemas.microsoft.com/office/drawing/2014/main" val="3150533127"/>
                  </a:ext>
                </a:extLst>
              </a:tr>
              <a:tr h="370840">
                <a:tc>
                  <a:txBody>
                    <a:bodyPr/>
                    <a:lstStyle/>
                    <a:p>
                      <a:pPr algn="r" rtl="1"/>
                      <a:r>
                        <a:rPr lang="ar" sz="2200" dirty="0"/>
                        <a:t>القسم 1 – ا</a:t>
                      </a:r>
                      <a:r>
                        <a:rPr lang="ar-SA" sz="2200" dirty="0"/>
                        <a:t>لمعلومات الأساسية </a:t>
                      </a:r>
                      <a:endParaRPr lang="ar" sz="2200" dirty="0"/>
                    </a:p>
                  </a:txBody>
                  <a:tcPr anchor="ctr"/>
                </a:tc>
                <a:tc>
                  <a:txBody>
                    <a:bodyPr/>
                    <a:lstStyle/>
                    <a:p>
                      <a:pPr algn="r" rtl="1"/>
                      <a:r>
                        <a:rPr lang="ar" sz="2200" dirty="0"/>
                        <a:t>الغرض من إجراءات التشغيل الموحدة ( SOPs)، </a:t>
                      </a:r>
                      <a:r>
                        <a:rPr lang="ar-SA" sz="2200" dirty="0"/>
                        <a:t>ما يتم تطبيقه</a:t>
                      </a:r>
                      <a:r>
                        <a:rPr lang="ar" sz="2200" dirty="0"/>
                        <a:t>،</a:t>
                      </a:r>
                      <a:r>
                        <a:rPr lang="ar-SA" sz="2200" dirty="0"/>
                        <a:t> وعلى مّنْ تقع مسؤولية</a:t>
                      </a:r>
                      <a:r>
                        <a:rPr lang="ar" sz="2200" dirty="0"/>
                        <a:t>، </a:t>
                      </a:r>
                      <a:r>
                        <a:rPr lang="ar-SA" sz="2200" dirty="0"/>
                        <a:t>وكيف يتم</a:t>
                      </a:r>
                      <a:r>
                        <a:rPr lang="ar" sz="2200" dirty="0"/>
                        <a:t> استخدام إجراءات التشغيل الموحدة ( SOPs)، </a:t>
                      </a:r>
                      <a:r>
                        <a:rPr lang="ar-SA" sz="2200" dirty="0"/>
                        <a:t>و</a:t>
                      </a:r>
                      <a:r>
                        <a:rPr lang="ar" sz="2200" dirty="0"/>
                        <a:t>دليل استخدام الوثيقة</a:t>
                      </a:r>
                    </a:p>
                  </a:txBody>
                  <a:tcPr anchor="ctr"/>
                </a:tc>
                <a:tc>
                  <a:txBody>
                    <a:bodyPr/>
                    <a:lstStyle/>
                    <a:p>
                      <a:pPr algn="r" rtl="1"/>
                      <a:endParaRPr lang="en-US" sz="2200" dirty="0"/>
                    </a:p>
                  </a:txBody>
                  <a:tcPr anchor="ctr"/>
                </a:tc>
                <a:extLst>
                  <a:ext uri="{0D108BD9-81ED-4DB2-BD59-A6C34878D82A}">
                    <a16:rowId xmlns:a16="http://schemas.microsoft.com/office/drawing/2014/main" val="2047738774"/>
                  </a:ext>
                </a:extLst>
              </a:tr>
              <a:tr h="370840">
                <a:tc>
                  <a:txBody>
                    <a:bodyPr/>
                    <a:lstStyle/>
                    <a:p>
                      <a:pPr algn="r" rtl="1"/>
                      <a:r>
                        <a:rPr lang="ar" sz="2200" dirty="0"/>
                        <a:t>القسم 2 - لمحة موجزة عن</a:t>
                      </a:r>
                      <a:r>
                        <a:rPr lang="ar-SA" sz="2200" dirty="0"/>
                        <a:t> </a:t>
                      </a:r>
                      <a:r>
                        <a:rPr lang="ar-JO" sz="2200" dirty="0"/>
                        <a:t>المساعدات النقدية والقسائم </a:t>
                      </a:r>
                      <a:endParaRPr lang="en-US" sz="2200" dirty="0"/>
                    </a:p>
                  </a:txBody>
                  <a:tcPr anchor="ctr"/>
                </a:tc>
                <a:tc>
                  <a:txBody>
                    <a:bodyPr/>
                    <a:lstStyle/>
                    <a:p>
                      <a:pPr algn="r" rtl="1"/>
                      <a:r>
                        <a:rPr lang="ar" sz="2200" dirty="0"/>
                        <a:t>نظرة عامة على </a:t>
                      </a:r>
                      <a:r>
                        <a:rPr lang="ar-JO" sz="2200" dirty="0"/>
                        <a:t>المساعدات النقدية والقسائم </a:t>
                      </a:r>
                      <a:r>
                        <a:rPr lang="ar" sz="2200" dirty="0"/>
                        <a:t>في الدولة وحسب الجمعية الوطنية</a:t>
                      </a:r>
                      <a:endParaRPr lang="en-US" sz="2200" dirty="0"/>
                    </a:p>
                  </a:txBody>
                  <a:tcPr anchor="ctr"/>
                </a:tc>
                <a:tc>
                  <a:txBody>
                    <a:bodyPr/>
                    <a:lstStyle/>
                    <a:p>
                      <a:pPr algn="r" rtl="1"/>
                      <a:r>
                        <a:rPr lang="ar" sz="2200" dirty="0"/>
                        <a:t>المبادئ التوجيهية الأخرى للجمعية الوطنية</a:t>
                      </a:r>
                    </a:p>
                  </a:txBody>
                  <a:tcPr anchor="ctr"/>
                </a:tc>
                <a:extLst>
                  <a:ext uri="{0D108BD9-81ED-4DB2-BD59-A6C34878D82A}">
                    <a16:rowId xmlns:a16="http://schemas.microsoft.com/office/drawing/2014/main" val="3053433332"/>
                  </a:ext>
                </a:extLst>
              </a:tr>
              <a:tr h="370840">
                <a:tc>
                  <a:txBody>
                    <a:bodyPr/>
                    <a:lstStyle/>
                    <a:p>
                      <a:pPr algn="r" rtl="1"/>
                      <a:r>
                        <a:rPr lang="ar" sz="2200" dirty="0"/>
                        <a:t>القسم 3 - الأدوار والمسؤوليات</a:t>
                      </a:r>
                    </a:p>
                  </a:txBody>
                  <a:tcPr anchor="ctr"/>
                </a:tc>
                <a:tc>
                  <a:txBody>
                    <a:bodyPr/>
                    <a:lstStyle/>
                    <a:p>
                      <a:pPr algn="r" rtl="1"/>
                      <a:r>
                        <a:rPr lang="ar" sz="2200" dirty="0"/>
                        <a:t>جدول ملخص للوظائف والأدوار، </a:t>
                      </a:r>
                      <a:r>
                        <a:rPr lang="ar-SA" sz="2200" dirty="0"/>
                        <a:t>و</a:t>
                      </a:r>
                      <a:r>
                        <a:rPr lang="ar" sz="2200" dirty="0"/>
                        <a:t>نظرة عامة على عملية صنع القرار،</a:t>
                      </a:r>
                      <a:r>
                        <a:rPr lang="ar-SA" sz="2200" dirty="0"/>
                        <a:t> وال</a:t>
                      </a:r>
                      <a:r>
                        <a:rPr lang="ar" sz="2200" dirty="0"/>
                        <a:t>مخطط ا</a:t>
                      </a:r>
                      <a:r>
                        <a:rPr lang="ar-SA" sz="2200" dirty="0"/>
                        <a:t>لا</a:t>
                      </a:r>
                      <a:r>
                        <a:rPr lang="ar" sz="2200" dirty="0"/>
                        <a:t>نسيابي لعملية صنع القرار</a:t>
                      </a:r>
                    </a:p>
                  </a:txBody>
                  <a:tcPr anchor="ctr"/>
                </a:tc>
                <a:tc>
                  <a:txBody>
                    <a:bodyPr/>
                    <a:lstStyle/>
                    <a:p>
                      <a:pPr algn="r" rtl="1"/>
                      <a:r>
                        <a:rPr lang="ar" sz="2200" dirty="0"/>
                        <a:t>مصفوفة توزيع المسؤوليات والأدوار ( RACI).</a:t>
                      </a:r>
                    </a:p>
                  </a:txBody>
                  <a:tcPr anchor="ctr"/>
                </a:tc>
                <a:extLst>
                  <a:ext uri="{0D108BD9-81ED-4DB2-BD59-A6C34878D82A}">
                    <a16:rowId xmlns:a16="http://schemas.microsoft.com/office/drawing/2014/main" val="2435844870"/>
                  </a:ext>
                </a:extLst>
              </a:tr>
              <a:tr h="370840">
                <a:tc>
                  <a:txBody>
                    <a:bodyPr/>
                    <a:lstStyle/>
                    <a:p>
                      <a:pPr algn="r" rtl="1"/>
                      <a:r>
                        <a:rPr lang="ar" sz="2200" dirty="0"/>
                        <a:t>القسم 4 - الجدول الزمني</a:t>
                      </a:r>
                    </a:p>
                  </a:txBody>
                  <a:tcPr anchor="ctr"/>
                </a:tc>
                <a:tc>
                  <a:txBody>
                    <a:bodyPr/>
                    <a:lstStyle/>
                    <a:p>
                      <a:pPr algn="r" rtl="1"/>
                      <a:r>
                        <a:rPr lang="ar" sz="2200" dirty="0"/>
                        <a:t>ملخص للخطوات الرئيسية </a:t>
                      </a:r>
                      <a:r>
                        <a:rPr lang="ar-SA" sz="2200" dirty="0"/>
                        <a:t>بحسب</a:t>
                      </a:r>
                      <a:r>
                        <a:rPr lang="ar" sz="2200" dirty="0"/>
                        <a:t> الجدول الزمني المقدر</a:t>
                      </a:r>
                    </a:p>
                  </a:txBody>
                  <a:tcPr anchor="ctr"/>
                </a:tc>
                <a:tc>
                  <a:txBody>
                    <a:bodyPr/>
                    <a:lstStyle/>
                    <a:p>
                      <a:pPr algn="r" rtl="1"/>
                      <a:endParaRPr lang="en-US" sz="2200" dirty="0"/>
                    </a:p>
                  </a:txBody>
                  <a:tcPr anchor="ctr"/>
                </a:tc>
                <a:extLst>
                  <a:ext uri="{0D108BD9-81ED-4DB2-BD59-A6C34878D82A}">
                    <a16:rowId xmlns:a16="http://schemas.microsoft.com/office/drawing/2014/main" val="3995356157"/>
                  </a:ext>
                </a:extLst>
              </a:tr>
              <a:tr h="370840">
                <a:tc>
                  <a:txBody>
                    <a:bodyPr/>
                    <a:lstStyle/>
                    <a:p>
                      <a:pPr algn="r" rtl="1"/>
                      <a:r>
                        <a:rPr lang="ar" sz="2200" dirty="0"/>
                        <a:t>القسم 5 – إجراءات التشغيل الموحدة ( SOPs) ل</a:t>
                      </a:r>
                      <a:r>
                        <a:rPr lang="ar-SA" sz="2200" dirty="0"/>
                        <a:t>برنامج </a:t>
                      </a:r>
                      <a:r>
                        <a:rPr lang="ar" sz="2200" dirty="0"/>
                        <a:t>لاستعداد</a:t>
                      </a:r>
                      <a:r>
                        <a:rPr lang="ar-SA" sz="2200" dirty="0"/>
                        <a:t> للمساعدات النقدية والقسائم</a:t>
                      </a:r>
                      <a:endParaRPr lang="ar" sz="2200" dirty="0"/>
                    </a:p>
                  </a:txBody>
                  <a:tcPr anchor="ctr"/>
                </a:tc>
                <a:tc>
                  <a:txBody>
                    <a:bodyPr/>
                    <a:lstStyle/>
                    <a:p>
                      <a:pPr algn="r" rtl="1"/>
                      <a:r>
                        <a:rPr lang="ar" sz="2200" dirty="0"/>
                        <a:t>الخطوات الرئيسية والإجراءات وروابط الأدوات؛ </a:t>
                      </a:r>
                      <a:r>
                        <a:rPr lang="ar-JO" sz="2200" dirty="0"/>
                        <a:t>والمخطط الانسيابي</a:t>
                      </a:r>
                      <a:endParaRPr lang="ar" sz="2200" dirty="0"/>
                    </a:p>
                  </a:txBody>
                  <a:tcPr anchor="ctr"/>
                </a:tc>
                <a:tc>
                  <a:txBody>
                    <a:bodyPr/>
                    <a:lstStyle/>
                    <a:p>
                      <a:pPr algn="r" rtl="1"/>
                      <a:r>
                        <a:rPr lang="ar" sz="2200" dirty="0"/>
                        <a:t>الأدوات الرئيسية</a:t>
                      </a:r>
                    </a:p>
                  </a:txBody>
                  <a:tcPr anchor="ctr"/>
                </a:tc>
                <a:extLst>
                  <a:ext uri="{0D108BD9-81ED-4DB2-BD59-A6C34878D82A}">
                    <a16:rowId xmlns:a16="http://schemas.microsoft.com/office/drawing/2014/main" val="2150132168"/>
                  </a:ext>
                </a:extLst>
              </a:tr>
              <a:tr h="370840">
                <a:tc>
                  <a:txBody>
                    <a:bodyPr/>
                    <a:lstStyle/>
                    <a:p>
                      <a:pPr algn="r" rtl="1"/>
                      <a:r>
                        <a:rPr lang="ar" sz="2200" dirty="0"/>
                        <a:t>القسم 6 – إجراءات التشغيل الموحدة ( SOPs) للتقييم</a:t>
                      </a:r>
                    </a:p>
                  </a:txBody>
                  <a:tcPr anchor="ctr"/>
                </a:tc>
                <a:tc>
                  <a:txBody>
                    <a:bodyPr/>
                    <a:lstStyle/>
                    <a:p>
                      <a:pPr algn="r" rtl="1"/>
                      <a:r>
                        <a:rPr lang="ar" sz="2200" dirty="0"/>
                        <a:t>الخطوات الرئيسية والإجراءات </a:t>
                      </a:r>
                      <a:r>
                        <a:rPr lang="ar-JO" sz="2200" dirty="0"/>
                        <a:t>وروابط الأدوات</a:t>
                      </a:r>
                      <a:r>
                        <a:rPr lang="ar" sz="2200" dirty="0"/>
                        <a:t>؛ </a:t>
                      </a:r>
                      <a:r>
                        <a:rPr lang="ar-JO" sz="2200" dirty="0"/>
                        <a:t>والمخطط الانسيابي</a:t>
                      </a:r>
                      <a:endParaRPr lang="ar" sz="2200" dirty="0"/>
                    </a:p>
                  </a:txBody>
                  <a:tcPr anchor="ctr"/>
                </a:tc>
                <a:tc>
                  <a:txBody>
                    <a:bodyPr/>
                    <a:lstStyle/>
                    <a:p>
                      <a:pPr algn="r" rtl="1"/>
                      <a:r>
                        <a:rPr lang="ar" sz="2200" dirty="0"/>
                        <a:t>الأدوات الرئيسية</a:t>
                      </a:r>
                    </a:p>
                  </a:txBody>
                  <a:tcPr anchor="ctr"/>
                </a:tc>
                <a:extLst>
                  <a:ext uri="{0D108BD9-81ED-4DB2-BD59-A6C34878D82A}">
                    <a16:rowId xmlns:a16="http://schemas.microsoft.com/office/drawing/2014/main" val="4034098473"/>
                  </a:ext>
                </a:extLst>
              </a:tr>
              <a:tr h="370840">
                <a:tc>
                  <a:txBody>
                    <a:bodyPr/>
                    <a:lstStyle/>
                    <a:p>
                      <a:pPr algn="r" rtl="1"/>
                      <a:r>
                        <a:rPr lang="ar" sz="2200" dirty="0"/>
                        <a:t>القسم 7 – إجراءات التشغيل الموحدة ( SOPs) لتحليل الاستجابة والتخطيط</a:t>
                      </a:r>
                    </a:p>
                  </a:txBody>
                  <a:tcPr anchor="ctr"/>
                </a:tc>
                <a:tc>
                  <a:txBody>
                    <a:bodyPr/>
                    <a:lstStyle/>
                    <a:p>
                      <a:pPr algn="r" rtl="1"/>
                      <a:r>
                        <a:rPr lang="ar" sz="2200" dirty="0"/>
                        <a:t>الخطوات الرئيسية والإجراءات </a:t>
                      </a:r>
                      <a:r>
                        <a:rPr lang="ar-JO" sz="2200" dirty="0"/>
                        <a:t>وروابط الأدوات</a:t>
                      </a:r>
                      <a:r>
                        <a:rPr lang="ar" sz="2200" dirty="0"/>
                        <a:t>؛ </a:t>
                      </a:r>
                      <a:r>
                        <a:rPr lang="ar-JO" sz="2200" dirty="0"/>
                        <a:t>والمخطط الانسيابي</a:t>
                      </a:r>
                      <a:endParaRPr lang="ar" sz="2200" dirty="0"/>
                    </a:p>
                  </a:txBody>
                  <a:tcPr anchor="ctr"/>
                </a:tc>
                <a:tc>
                  <a:txBody>
                    <a:bodyPr/>
                    <a:lstStyle/>
                    <a:p>
                      <a:pPr algn="r" rtl="1"/>
                      <a:r>
                        <a:rPr lang="ar" sz="2200" dirty="0"/>
                        <a:t>الأدوات الرئيسية</a:t>
                      </a:r>
                    </a:p>
                  </a:txBody>
                  <a:tcPr anchor="ctr"/>
                </a:tc>
                <a:extLst>
                  <a:ext uri="{0D108BD9-81ED-4DB2-BD59-A6C34878D82A}">
                    <a16:rowId xmlns:a16="http://schemas.microsoft.com/office/drawing/2014/main" val="1360164944"/>
                  </a:ext>
                </a:extLst>
              </a:tr>
              <a:tr h="370840">
                <a:tc>
                  <a:txBody>
                    <a:bodyPr/>
                    <a:lstStyle/>
                    <a:p>
                      <a:pPr algn="r" rtl="1"/>
                      <a:r>
                        <a:rPr lang="ar" sz="2200" dirty="0"/>
                        <a:t>القسم 8 – إجراءات التشغيل الموحدة ( SOPs) للإعداد والتنفيذ</a:t>
                      </a:r>
                    </a:p>
                  </a:txBody>
                  <a:tcPr anchor="ctr"/>
                </a:tc>
                <a:tc>
                  <a:txBody>
                    <a:bodyPr/>
                    <a:lstStyle/>
                    <a:p>
                      <a:pPr marL="0" marR="0" lvl="0" indent="0" algn="r" defTabSz="1371600" rtl="1" eaLnBrk="1" fontAlgn="auto" latinLnBrk="0" hangingPunct="1">
                        <a:lnSpc>
                          <a:spcPct val="100000"/>
                        </a:lnSpc>
                        <a:spcBef>
                          <a:spcPts val="0"/>
                        </a:spcBef>
                        <a:spcAft>
                          <a:spcPts val="0"/>
                        </a:spcAft>
                        <a:buClrTx/>
                        <a:buSzTx/>
                        <a:buFontTx/>
                        <a:buNone/>
                        <a:tabLst/>
                        <a:defRPr/>
                      </a:pPr>
                      <a:r>
                        <a:rPr lang="ar-JO" sz="2200" dirty="0"/>
                        <a:t>الخطوات الرئيسية والإجراءات وروابط الأدوات؛ والمخطط الانسيابي</a:t>
                      </a:r>
                      <a:r>
                        <a:rPr lang="ar" sz="2200" dirty="0"/>
                        <a:t>- لكل آلية تسليم (</a:t>
                      </a:r>
                      <a:r>
                        <a:rPr lang="ar-SA" sz="2200" dirty="0"/>
                        <a:t>تتم عبر </a:t>
                      </a:r>
                      <a:r>
                        <a:rPr lang="ar" sz="2200" dirty="0"/>
                        <a:t>مقدمي الخدمات المالية، </a:t>
                      </a:r>
                      <a:r>
                        <a:rPr lang="ar-SA" sz="2200" dirty="0"/>
                        <a:t>أو بتوزيع </a:t>
                      </a:r>
                      <a:r>
                        <a:rPr lang="ar" sz="2200" dirty="0"/>
                        <a:t>القسائم، </a:t>
                      </a:r>
                      <a:r>
                        <a:rPr lang="ar-SA" sz="2200" dirty="0"/>
                        <a:t>أو بتسليمها </a:t>
                      </a:r>
                      <a:r>
                        <a:rPr lang="ar" sz="2200" dirty="0"/>
                        <a:t>باليد،</a:t>
                      </a:r>
                      <a:r>
                        <a:rPr lang="ar-SA" sz="2200" dirty="0"/>
                        <a:t> أو</a:t>
                      </a:r>
                      <a:r>
                        <a:rPr lang="ar" sz="2200" dirty="0"/>
                        <a:t> باستخدام منصة </a:t>
                      </a:r>
                      <a:r>
                        <a:rPr lang="ar-JO" sz="2200" dirty="0"/>
                        <a:t>إدارة المعلومات</a:t>
                      </a:r>
                      <a:r>
                        <a:rPr lang="ar" sz="2200" dirty="0"/>
                        <a:t>، على سبيل المثال </a:t>
                      </a:r>
                      <a:r>
                        <a:rPr lang="en-GB" sz="2200" dirty="0" err="1"/>
                        <a:t>RedRose</a:t>
                      </a:r>
                      <a:r>
                        <a:rPr lang="ar" sz="2200" dirty="0"/>
                        <a:t>)</a:t>
                      </a:r>
                    </a:p>
                    <a:p>
                      <a:pPr algn="r" rtl="1"/>
                      <a:endParaRPr lang="en-US" sz="2200" dirty="0"/>
                    </a:p>
                  </a:txBody>
                  <a:tcPr anchor="ctr"/>
                </a:tc>
                <a:tc>
                  <a:txBody>
                    <a:bodyPr/>
                    <a:lstStyle/>
                    <a:p>
                      <a:pPr algn="r" rtl="1"/>
                      <a:r>
                        <a:rPr lang="ar" sz="2200" dirty="0"/>
                        <a:t>الأدوات الرئيسية</a:t>
                      </a:r>
                    </a:p>
                  </a:txBody>
                  <a:tcPr anchor="ctr"/>
                </a:tc>
                <a:extLst>
                  <a:ext uri="{0D108BD9-81ED-4DB2-BD59-A6C34878D82A}">
                    <a16:rowId xmlns:a16="http://schemas.microsoft.com/office/drawing/2014/main" val="3079600325"/>
                  </a:ext>
                </a:extLst>
              </a:tr>
              <a:tr h="0">
                <a:tc>
                  <a:txBody>
                    <a:bodyPr/>
                    <a:lstStyle/>
                    <a:p>
                      <a:pPr algn="r" rtl="1"/>
                      <a:r>
                        <a:rPr lang="ar" sz="2200" dirty="0"/>
                        <a:t>القسم 9 – إجراءات التشغيل الموحدة ( SOPs) للمراقبة والتقييم</a:t>
                      </a:r>
                    </a:p>
                  </a:txBody>
                  <a:tcPr anchor="ctr"/>
                </a:tc>
                <a:tc>
                  <a:txBody>
                    <a:bodyPr/>
                    <a:lstStyle/>
                    <a:p>
                      <a:pPr algn="r" rtl="1"/>
                      <a:r>
                        <a:rPr lang="ar" sz="2200" dirty="0"/>
                        <a:t>الخطوات والإجراءات والأدوات ذات الصلة + </a:t>
                      </a:r>
                      <a:r>
                        <a:rPr lang="ar-JO" sz="2200" dirty="0"/>
                        <a:t>والمخطط الانسيابي</a:t>
                      </a:r>
                      <a:endParaRPr lang="ar" sz="2200" dirty="0"/>
                    </a:p>
                  </a:txBody>
                  <a:tcPr anchor="ctr"/>
                </a:tc>
                <a:tc>
                  <a:txBody>
                    <a:bodyPr/>
                    <a:lstStyle/>
                    <a:p>
                      <a:pPr algn="r" rtl="1"/>
                      <a:r>
                        <a:rPr lang="ar" sz="2200" dirty="0"/>
                        <a:t>الأدوات الرئيسية</a:t>
                      </a:r>
                    </a:p>
                  </a:txBody>
                  <a:tcPr anchor="ctr"/>
                </a:tc>
                <a:extLst>
                  <a:ext uri="{0D108BD9-81ED-4DB2-BD59-A6C34878D82A}">
                    <a16:rowId xmlns:a16="http://schemas.microsoft.com/office/drawing/2014/main" val="2079010819"/>
                  </a:ext>
                </a:extLst>
              </a:tr>
            </a:tbl>
          </a:graphicData>
        </a:graphic>
      </p:graphicFrame>
    </p:spTree>
    <p:extLst>
      <p:ext uri="{BB962C8B-B14F-4D97-AF65-F5344CB8AC3E}">
        <p14:creationId xmlns:p14="http://schemas.microsoft.com/office/powerpoint/2010/main" val="300727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txBody>
          <a:bodyPr/>
          <a:lstStyle/>
          <a:p>
            <a:endParaRPr lang="ar-SA" dirty="0"/>
          </a:p>
        </p:txBody>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p:txBody>
          <a:bodyPr/>
          <a:lstStyle/>
          <a:p>
            <a:pPr algn="ctr" rtl="1"/>
            <a:r>
              <a:rPr lang="ar-SA" dirty="0"/>
              <a:t>متطلبات صنع القرار لعمليات تقديم </a:t>
            </a:r>
            <a:r>
              <a:rPr lang="ar-JO" dirty="0"/>
              <a:t>المساعدات النقدية</a:t>
            </a:r>
            <a:r>
              <a:rPr lang="ar-SA" dirty="0"/>
              <a:t> والقسائم</a:t>
            </a:r>
            <a:endParaRPr lang="en-MY" dirty="0"/>
          </a:p>
        </p:txBody>
      </p:sp>
    </p:spTree>
    <p:extLst>
      <p:ext uri="{BB962C8B-B14F-4D97-AF65-F5344CB8AC3E}">
        <p14:creationId xmlns:p14="http://schemas.microsoft.com/office/powerpoint/2010/main" val="24791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5181600" y="1163806"/>
            <a:ext cx="12483382"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r" rtl="1" fontAlgn="auto">
              <a:spcAft>
                <a:spcPts val="0"/>
              </a:spcAft>
            </a:pPr>
            <a:r>
              <a:rPr lang="ar-JO" altLang="en-US" sz="4000" b="1" dirty="0">
                <a:latin typeface="Montserrat Medium" panose="00000600000000000000" pitchFamily="2" charset="0"/>
                <a:ea typeface="ＭＳ Ｐゴシック" panose="020B0600070205080204" pitchFamily="34" charset="-128"/>
              </a:rPr>
              <a:t>مجموعة العمل</a:t>
            </a:r>
            <a:r>
              <a:rPr lang="ar" altLang="en-US" sz="4000" b="1" dirty="0">
                <a:latin typeface="Montserrat Medium" panose="00000600000000000000" pitchFamily="2" charset="0"/>
                <a:ea typeface="ＭＳ Ｐゴシック" panose="020B0600070205080204" pitchFamily="34" charset="-128"/>
              </a:rPr>
              <a:t>1: عملية </a:t>
            </a:r>
            <a:r>
              <a:rPr lang="ar-JO" altLang="en-US" sz="4000" b="1" dirty="0">
                <a:latin typeface="Montserrat Medium" panose="00000600000000000000" pitchFamily="2" charset="0"/>
                <a:ea typeface="ＭＳ Ｐゴシック" panose="020B0600070205080204" pitchFamily="34" charset="-128"/>
              </a:rPr>
              <a:t>المساعدات النقدية والقسائم </a:t>
            </a:r>
            <a:r>
              <a:rPr lang="ar" altLang="en-US" sz="4000" b="1" dirty="0">
                <a:latin typeface="Montserrat Medium" panose="00000600000000000000" pitchFamily="2" charset="0"/>
                <a:ea typeface="ＭＳ Ｐゴシック" panose="020B0600070205080204" pitchFamily="34" charset="-128"/>
              </a:rPr>
              <a:t>ومتطلبات</a:t>
            </a:r>
            <a:r>
              <a:rPr lang="ar-SA" altLang="en-US" sz="4000" b="1" dirty="0">
                <a:latin typeface="Montserrat Medium" panose="00000600000000000000" pitchFamily="2" charset="0"/>
                <a:ea typeface="ＭＳ Ｐゴシック" panose="020B0600070205080204" pitchFamily="34" charset="-128"/>
              </a:rPr>
              <a:t> صنع</a:t>
            </a:r>
            <a:r>
              <a:rPr lang="ar" altLang="en-US" sz="4000" b="1" dirty="0">
                <a:latin typeface="Montserrat Medium" panose="00000600000000000000" pitchFamily="2" charset="0"/>
                <a:ea typeface="ＭＳ Ｐゴシック" panose="020B0600070205080204" pitchFamily="34" charset="-128"/>
              </a:rPr>
              <a:t> القرار</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2160922" y="2306806"/>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742950" indent="-742950" algn="r" rtl="1" fontAlgn="auto">
              <a:spcAft>
                <a:spcPts val="0"/>
              </a:spcAft>
              <a:buAutoNum type="arabicPeriod"/>
            </a:pPr>
            <a:r>
              <a:rPr lang="ar" altLang="en-US" sz="4000" b="1" dirty="0">
                <a:latin typeface="Open Sans" panose="020B0606030504020204" pitchFamily="34" charset="0"/>
                <a:ea typeface="Open Sans" panose="020B0606030504020204" pitchFamily="34" charset="0"/>
                <a:cs typeface="Open Sans" panose="020B0606030504020204" pitchFamily="34" charset="0"/>
              </a:rPr>
              <a:t>ما هي العمليات الرئيسية في الاستجابة </a:t>
            </a:r>
            <a:r>
              <a:rPr lang="ar-JO" altLang="en-US" sz="4000" b="1" dirty="0">
                <a:latin typeface="Open Sans" panose="020B0606030504020204" pitchFamily="34" charset="0"/>
                <a:ea typeface="Open Sans" panose="020B0606030504020204" pitchFamily="34" charset="0"/>
                <a:cs typeface="Open Sans" panose="020B0606030504020204" pitchFamily="34" charset="0"/>
              </a:rPr>
              <a:t>للمساعدات النقدية والقسائم </a:t>
            </a:r>
            <a:r>
              <a:rPr lang="ar" altLang="en-US" sz="4000" b="1" dirty="0">
                <a:latin typeface="Open Sans" panose="020B0606030504020204" pitchFamily="34" charset="0"/>
                <a:ea typeface="Open Sans" panose="020B0606030504020204" pitchFamily="34" charset="0"/>
                <a:cs typeface="Open Sans" panose="020B0606030504020204" pitchFamily="34" charset="0"/>
              </a:rPr>
              <a:t>من حيث التقييم وتحليل الاستجابة وإعدادها وتنفيذها ومراقبتها؟</a:t>
            </a:r>
          </a:p>
          <a:p>
            <a:pPr marL="742950" indent="-742950" algn="r" rtl="1" fontAlgn="auto">
              <a:spcAft>
                <a:spcPts val="0"/>
              </a:spcAft>
              <a:buAutoNum type="arabicPeriod"/>
            </a:pPr>
            <a:r>
              <a:rPr lang="ar" altLang="en-US" sz="4000" b="1" dirty="0">
                <a:latin typeface="Open Sans" panose="020B0606030504020204" pitchFamily="34" charset="0"/>
                <a:ea typeface="Open Sans" panose="020B0606030504020204" pitchFamily="34" charset="0"/>
                <a:cs typeface="Open Sans" panose="020B0606030504020204" pitchFamily="34" charset="0"/>
              </a:rPr>
              <a:t>أين نحتاج إلى </a:t>
            </a:r>
            <a:r>
              <a:rPr lang="ar-SA" altLang="en-US" sz="4000" b="1" dirty="0">
                <a:latin typeface="Open Sans" panose="020B0606030504020204" pitchFamily="34" charset="0"/>
                <a:ea typeface="Open Sans" panose="020B0606030504020204" pitchFamily="34" charset="0"/>
                <a:cs typeface="Open Sans" panose="020B0606030504020204" pitchFamily="34" charset="0"/>
              </a:rPr>
              <a:t>صنع </a:t>
            </a:r>
            <a:r>
              <a:rPr lang="ar" altLang="en-US" sz="4000" b="1" dirty="0">
                <a:latin typeface="Open Sans" panose="020B0606030504020204" pitchFamily="34" charset="0"/>
                <a:ea typeface="Open Sans" panose="020B0606030504020204" pitchFamily="34" charset="0"/>
                <a:cs typeface="Open Sans" panose="020B0606030504020204" pitchFamily="34" charset="0"/>
              </a:rPr>
              <a:t>القرارات و</a:t>
            </a:r>
            <a:r>
              <a:rPr lang="ar-SA" altLang="en-US" sz="4000" b="1" dirty="0">
                <a:latin typeface="Open Sans" panose="020B0606030504020204" pitchFamily="34" charset="0"/>
                <a:ea typeface="Open Sans" panose="020B0606030504020204" pitchFamily="34" charset="0"/>
                <a:cs typeface="Open Sans" panose="020B0606030504020204" pitchFamily="34" charset="0"/>
              </a:rPr>
              <a:t>الحصول على </a:t>
            </a:r>
            <a:r>
              <a:rPr lang="ar" altLang="en-US" sz="4000" b="1" dirty="0">
                <a:latin typeface="Open Sans" panose="020B0606030504020204" pitchFamily="34" charset="0"/>
                <a:ea typeface="Open Sans" panose="020B0606030504020204" pitchFamily="34" charset="0"/>
                <a:cs typeface="Open Sans" panose="020B0606030504020204" pitchFamily="34" charset="0"/>
              </a:rPr>
              <a:t>الموافقات الرئيسية؟</a:t>
            </a:r>
            <a:endParaRPr lang="en-US" altLang="en-US" sz="3400" dirty="0">
              <a:latin typeface="Open Sans" panose="020B0606030504020204" pitchFamily="34" charset="0"/>
              <a:ea typeface="Open Sans" panose="020B0606030504020204" pitchFamily="34" charset="0"/>
              <a:cs typeface="Open Sans" panose="020B0606030504020204" pitchFamily="34" charset="0"/>
            </a:endParaRPr>
          </a:p>
          <a:p>
            <a:pPr lvl="1" algn="r" rtl="1" fontAlgn="auto">
              <a:spcAft>
                <a:spcPts val="0"/>
              </a:spcAft>
            </a:pPr>
            <a:r>
              <a:rPr lang="ar" altLang="en-US" sz="3400" dirty="0">
                <a:latin typeface="Open Sans" panose="020B0606030504020204" pitchFamily="34" charset="0"/>
                <a:ea typeface="Open Sans" panose="020B0606030504020204" pitchFamily="34" charset="0"/>
                <a:cs typeface="Open Sans" panose="020B0606030504020204" pitchFamily="34" charset="0"/>
              </a:rPr>
              <a:t>المجموعة الأولى: التقييم وتحليل الاستجابة والإعداد، </a:t>
            </a:r>
            <a:r>
              <a:rPr lang="ar" altLang="en-US" sz="3400" dirty="0">
                <a:latin typeface="Open Sans" panose="020B0606030504020204" pitchFamily="34" charset="0"/>
                <a:ea typeface="Open Sans" panose="020B0606030504020204" pitchFamily="34" charset="0"/>
              </a:rPr>
              <a:t>المجموعة الثانية </a:t>
            </a:r>
            <a:r>
              <a:rPr lang="ar" altLang="en-US" sz="3400" dirty="0">
                <a:latin typeface="Open Sans" panose="020B0606030504020204" pitchFamily="34" charset="0"/>
                <a:ea typeface="Open Sans" panose="020B0606030504020204" pitchFamily="34" charset="0"/>
                <a:cs typeface="Open Sans" panose="020B0606030504020204" pitchFamily="34" charset="0"/>
              </a:rPr>
              <a:t>: التنفيذ والمراقبة</a:t>
            </a:r>
          </a:p>
          <a:p>
            <a:pPr lvl="1" algn="r" rtl="1" fontAlgn="auto">
              <a:spcAft>
                <a:spcPts val="0"/>
              </a:spcAft>
            </a:pPr>
            <a:r>
              <a:rPr lang="ar" altLang="en-US" sz="3400" dirty="0">
                <a:latin typeface="Open Sans" panose="020B0606030504020204" pitchFamily="34" charset="0"/>
                <a:ea typeface="Open Sans" panose="020B0606030504020204" pitchFamily="34" charset="0"/>
                <a:cs typeface="Open Sans" panose="020B0606030504020204" pitchFamily="34" charset="0"/>
              </a:rPr>
              <a:t>قم بإدراج الخطوات اللازمة لبدء عمليات </a:t>
            </a:r>
            <a:r>
              <a:rPr lang="ar-JO" altLang="en-US" sz="3400" dirty="0">
                <a:latin typeface="Open Sans" panose="020B0606030504020204" pitchFamily="34" charset="0"/>
                <a:ea typeface="Open Sans" panose="020B0606030504020204" pitchFamily="34" charset="0"/>
                <a:cs typeface="Open Sans" panose="020B0606030504020204" pitchFamily="34" charset="0"/>
              </a:rPr>
              <a:t>المساعدات النقدية والقسائم </a:t>
            </a:r>
            <a:r>
              <a:rPr lang="ar" altLang="en-US" sz="3400" dirty="0">
                <a:latin typeface="Open Sans" panose="020B0606030504020204" pitchFamily="34" charset="0"/>
                <a:ea typeface="Open Sans" panose="020B0606030504020204" pitchFamily="34" charset="0"/>
                <a:cs typeface="Open Sans" panose="020B0606030504020204" pitchFamily="34" charset="0"/>
              </a:rPr>
              <a:t>في</a:t>
            </a:r>
            <a:r>
              <a:rPr lang="ar-SA" altLang="en-US" sz="3400" dirty="0">
                <a:latin typeface="Open Sans" panose="020B0606030504020204" pitchFamily="34" charset="0"/>
                <a:ea typeface="Open Sans" panose="020B0606030504020204" pitchFamily="34" charset="0"/>
                <a:cs typeface="Open Sans" panose="020B0606030504020204" pitchFamily="34" charset="0"/>
              </a:rPr>
              <a:t> المقر الرئيسي الوطني</a:t>
            </a:r>
            <a:endParaRPr lang="ar" altLang="en-US" sz="3400" dirty="0">
              <a:latin typeface="Open Sans" panose="020B0606030504020204" pitchFamily="34" charset="0"/>
              <a:ea typeface="Open Sans" panose="020B0606030504020204" pitchFamily="34" charset="0"/>
              <a:cs typeface="Open Sans" panose="020B0606030504020204" pitchFamily="34" charset="0"/>
            </a:endParaRPr>
          </a:p>
          <a:p>
            <a:pPr lvl="2" algn="r" rtl="1" fontAlgn="auto">
              <a:spcAft>
                <a:spcPts val="0"/>
              </a:spcAft>
            </a:pPr>
            <a:r>
              <a:rPr lang="ar" altLang="en-US" sz="2800" dirty="0">
                <a:latin typeface="Open Sans" panose="020B0606030504020204" pitchFamily="34" charset="0"/>
                <a:ea typeface="Open Sans" panose="020B0606030504020204" pitchFamily="34" charset="0"/>
                <a:cs typeface="Open Sans" panose="020B0606030504020204" pitchFamily="34" charset="0"/>
              </a:rPr>
              <a:t>حدد الخطوات التي تتطلب قرارًا إداريًا؟</a:t>
            </a:r>
          </a:p>
          <a:p>
            <a:pPr lvl="2" algn="r" rtl="1" fontAlgn="auto">
              <a:spcAft>
                <a:spcPts val="0"/>
              </a:spcAft>
            </a:pPr>
            <a:r>
              <a:rPr lang="ar" altLang="en-US" sz="2800" dirty="0">
                <a:latin typeface="Open Sans" panose="020B0606030504020204" pitchFamily="34" charset="0"/>
                <a:ea typeface="Open Sans" panose="020B0606030504020204" pitchFamily="34" charset="0"/>
                <a:cs typeface="Open Sans" panose="020B0606030504020204" pitchFamily="34" charset="0"/>
              </a:rPr>
              <a:t>ما هو الإطار الزمني المثالي للموافقة؟</a:t>
            </a:r>
          </a:p>
          <a:p>
            <a:pPr lvl="1" algn="r" rtl="1" fontAlgn="auto">
              <a:spcAft>
                <a:spcPts val="0"/>
              </a:spcAft>
            </a:pPr>
            <a:r>
              <a:rPr lang="ar-SA" altLang="en-US" sz="3400" dirty="0">
                <a:latin typeface="Open Sans" panose="020B0606030504020204" pitchFamily="34" charset="0"/>
                <a:ea typeface="Open Sans" panose="020B0606030504020204" pitchFamily="34" charset="0"/>
                <a:cs typeface="Open Sans" panose="020B0606030504020204" pitchFamily="34" charset="0"/>
              </a:rPr>
              <a:t>يمنح </a:t>
            </a:r>
            <a:r>
              <a:rPr lang="ar" altLang="en-US" sz="3400" dirty="0">
                <a:latin typeface="Open Sans" panose="020B0606030504020204" pitchFamily="34" charset="0"/>
                <a:ea typeface="Open Sans" panose="020B0606030504020204" pitchFamily="34" charset="0"/>
                <a:cs typeface="Open Sans" panose="020B0606030504020204" pitchFamily="34" charset="0"/>
              </a:rPr>
              <a:t>30 دقيقة </a:t>
            </a:r>
            <a:r>
              <a:rPr lang="ar-SA" altLang="en-US" sz="3400" dirty="0">
                <a:latin typeface="Open Sans" panose="020B0606030504020204" pitchFamily="34" charset="0"/>
                <a:ea typeface="Open Sans" panose="020B0606030504020204" pitchFamily="34" charset="0"/>
                <a:cs typeface="Open Sans" panose="020B0606030504020204" pitchFamily="34" charset="0"/>
              </a:rPr>
              <a:t>لاستكمال ال</a:t>
            </a:r>
            <a:r>
              <a:rPr lang="ar" altLang="en-US" sz="3400" dirty="0">
                <a:latin typeface="Open Sans" panose="020B0606030504020204" pitchFamily="34" charset="0"/>
                <a:ea typeface="Open Sans" panose="020B0606030504020204" pitchFamily="34" charset="0"/>
                <a:cs typeface="Open Sans" panose="020B0606030504020204" pitchFamily="34" charset="0"/>
              </a:rPr>
              <a:t>عمل </a:t>
            </a:r>
            <a:r>
              <a:rPr lang="ar-SA" altLang="en-US" sz="3400" dirty="0">
                <a:latin typeface="Open Sans" panose="020B0606030504020204" pitchFamily="34" charset="0"/>
                <a:ea typeface="Open Sans" panose="020B0606030504020204" pitchFamily="34" charset="0"/>
                <a:cs typeface="Open Sans" panose="020B0606030504020204" pitchFamily="34" charset="0"/>
              </a:rPr>
              <a:t>ال</a:t>
            </a:r>
            <a:r>
              <a:rPr lang="ar" altLang="en-US" sz="3400" dirty="0">
                <a:latin typeface="Open Sans" panose="020B0606030504020204" pitchFamily="34" charset="0"/>
                <a:ea typeface="Open Sans" panose="020B0606030504020204" pitchFamily="34" charset="0"/>
                <a:cs typeface="Open Sans" panose="020B0606030504020204" pitchFamily="34" charset="0"/>
              </a:rPr>
              <a:t>جماعي</a:t>
            </a:r>
          </a:p>
          <a:p>
            <a:pPr marL="685800" lvl="1" indent="0" algn="r" rtl="1" fontAlgn="auto">
              <a:spcAft>
                <a:spcPts val="0"/>
              </a:spcAft>
              <a:buNone/>
            </a:pPr>
            <a:endParaRPr lang="en-US" altLang="en-US" sz="3400" dirty="0">
              <a:latin typeface="Open Sans" panose="020B0606030504020204" pitchFamily="34" charset="0"/>
              <a:ea typeface="Open Sans" panose="020B0606030504020204" pitchFamily="34" charset="0"/>
              <a:cs typeface="Open Sans" panose="020B0606030504020204" pitchFamily="34" charset="0"/>
            </a:endParaRPr>
          </a:p>
          <a:p>
            <a:pPr marL="0" indent="0" algn="r" rtl="1" fontAlgn="auto">
              <a:spcAft>
                <a:spcPts val="0"/>
              </a:spcAft>
              <a:buNone/>
            </a:pPr>
            <a:r>
              <a:rPr lang="ar" altLang="en-US" sz="4000" b="1" dirty="0">
                <a:latin typeface="Open Sans" panose="020B0606030504020204" pitchFamily="34" charset="0"/>
                <a:ea typeface="Open Sans" panose="020B0606030504020204" pitchFamily="34" charset="0"/>
                <a:cs typeface="Open Sans" panose="020B0606030504020204" pitchFamily="34" charset="0"/>
              </a:rPr>
              <a:t>3. قم بتقدير</a:t>
            </a:r>
            <a:r>
              <a:rPr lang="ar-SA" altLang="en-US" sz="4000" b="1" dirty="0">
                <a:latin typeface="Open Sans" panose="020B0606030504020204" pitchFamily="34" charset="0"/>
                <a:ea typeface="Open Sans" panose="020B0606030504020204" pitchFamily="34" charset="0"/>
                <a:cs typeface="Open Sans" panose="020B0606030504020204" pitchFamily="34" charset="0"/>
              </a:rPr>
              <a:t> الفترة الزمنية (بالأيام) التي تحتاج إليها ا</a:t>
            </a:r>
            <a:r>
              <a:rPr lang="ar" altLang="en-US" sz="4000" b="1" dirty="0">
                <a:latin typeface="Open Sans" panose="020B0606030504020204" pitchFamily="34" charset="0"/>
                <a:ea typeface="Open Sans" panose="020B0606030504020204" pitchFamily="34" charset="0"/>
                <a:cs typeface="Open Sans" panose="020B0606030504020204" pitchFamily="34" charset="0"/>
              </a:rPr>
              <a:t>لجمعية الوطنية</a:t>
            </a:r>
            <a:r>
              <a:rPr lang="ar-SA" altLang="en-US" sz="4000" b="1" dirty="0">
                <a:latin typeface="Open Sans" panose="020B0606030504020204" pitchFamily="34" charset="0"/>
                <a:ea typeface="Open Sans" panose="020B0606030504020204" pitchFamily="34" charset="0"/>
                <a:cs typeface="Open Sans" panose="020B0606030504020204" pitchFamily="34" charset="0"/>
              </a:rPr>
              <a:t> ل</a:t>
            </a:r>
            <a:r>
              <a:rPr lang="ar" altLang="en-US" sz="4000" b="1" dirty="0">
                <a:latin typeface="Open Sans" panose="020B0606030504020204" pitchFamily="34" charset="0"/>
                <a:ea typeface="Open Sans" panose="020B0606030504020204" pitchFamily="34" charset="0"/>
                <a:cs typeface="Open Sans" panose="020B0606030504020204" pitchFamily="34" charset="0"/>
              </a:rPr>
              <a:t>بدء تنفيذ </a:t>
            </a:r>
            <a:r>
              <a:rPr lang="ar-JO" altLang="en-US" sz="4000" b="1" dirty="0">
                <a:latin typeface="Open Sans" panose="020B0606030504020204" pitchFamily="34" charset="0"/>
                <a:ea typeface="Open Sans" panose="020B0606030504020204" pitchFamily="34" charset="0"/>
                <a:cs typeface="Open Sans" panose="020B0606030504020204" pitchFamily="34" charset="0"/>
              </a:rPr>
              <a:t>المساعدات النقدية والقسائم</a:t>
            </a:r>
            <a:r>
              <a:rPr lang="ar-SA" altLang="en-US" sz="4000" b="1" dirty="0">
                <a:latin typeface="Open Sans" panose="020B0606030504020204" pitchFamily="34" charset="0"/>
                <a:ea typeface="Open Sans" panose="020B0606030504020204" pitchFamily="34" charset="0"/>
                <a:cs typeface="Open Sans" panose="020B0606030504020204" pitchFamily="34" charset="0"/>
              </a:rPr>
              <a:t> بعد البدء بالاستجابة</a:t>
            </a:r>
            <a:r>
              <a:rPr lang="ar" altLang="en-US" sz="4000" b="1" dirty="0">
                <a:latin typeface="Open Sans" panose="020B0606030504020204" pitchFamily="34" charset="0"/>
                <a:ea typeface="Open Sans" panose="020B0606030504020204" pitchFamily="34" charset="0"/>
                <a:cs typeface="Open Sans" panose="020B0606030504020204" pitchFamily="34" charset="0"/>
              </a:rPr>
              <a:t>؟</a:t>
            </a:r>
          </a:p>
          <a:p>
            <a:pPr marL="0" indent="0" algn="r" rtl="1" fontAlgn="auto">
              <a:spcAft>
                <a:spcPts val="0"/>
              </a:spcAft>
              <a:buNone/>
            </a:pPr>
            <a:endParaRPr lang="en-US" altLang="en-US" sz="4000" dirty="0">
              <a:ea typeface="ＭＳ Ｐゴシック" panose="020B0600070205080204" pitchFamily="34" charset="-128"/>
            </a:endParaRPr>
          </a:p>
        </p:txBody>
      </p:sp>
    </p:spTree>
    <p:extLst>
      <p:ext uri="{BB962C8B-B14F-4D97-AF65-F5344CB8AC3E}">
        <p14:creationId xmlns:p14="http://schemas.microsoft.com/office/powerpoint/2010/main" val="48966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4140200" y="1163806"/>
            <a:ext cx="12918163"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r" rtl="1" fontAlgn="auto">
              <a:spcAft>
                <a:spcPts val="0"/>
              </a:spcAft>
            </a:pPr>
            <a:r>
              <a:rPr lang="ar-JO" altLang="en-US" sz="4000" b="1" dirty="0">
                <a:latin typeface="Montserrat Medium" panose="00000600000000000000" pitchFamily="2" charset="0"/>
                <a:ea typeface="ＭＳ Ｐゴシック" panose="020B0600070205080204" pitchFamily="34" charset="-128"/>
              </a:rPr>
              <a:t>مجموعة العمل</a:t>
            </a:r>
            <a:r>
              <a:rPr lang="ar" altLang="en-US" sz="4000" b="1" dirty="0">
                <a:latin typeface="Montserrat Medium" panose="00000600000000000000" pitchFamily="2" charset="0"/>
                <a:ea typeface="ＭＳ Ｐゴシック" panose="020B0600070205080204" pitchFamily="34" charset="-128"/>
              </a:rPr>
              <a:t>1: نظرة عامة على </a:t>
            </a:r>
            <a:r>
              <a:rPr lang="ar-JO" altLang="en-US" sz="4000" b="1" dirty="0">
                <a:latin typeface="Montserrat Medium" panose="00000600000000000000" pitchFamily="2" charset="0"/>
                <a:ea typeface="ＭＳ Ｐゴシック" panose="020B0600070205080204" pitchFamily="34" charset="-128"/>
              </a:rPr>
              <a:t>المساعدات النقدية والقسائم </a:t>
            </a:r>
            <a:r>
              <a:rPr lang="ar" altLang="en-US" sz="4000" b="1" dirty="0">
                <a:latin typeface="Montserrat Medium" panose="00000600000000000000" pitchFamily="2" charset="0"/>
                <a:ea typeface="ＭＳ Ｐゴシック" panose="020B0600070205080204" pitchFamily="34" charset="-128"/>
              </a:rPr>
              <a:t>والقرارات</a:t>
            </a:r>
            <a:r>
              <a:rPr lang="ar-SA" altLang="en-US" sz="4000" b="1" dirty="0">
                <a:latin typeface="Montserrat Medium" panose="00000600000000000000" pitchFamily="2" charset="0"/>
                <a:ea typeface="ＭＳ Ｐゴシック" panose="020B0600070205080204" pitchFamily="34" charset="-128"/>
              </a:rPr>
              <a:t> المطلوبة بهذا الصدد </a:t>
            </a:r>
            <a:endParaRPr lang="ar" altLang="en-US" sz="4000" b="1" dirty="0">
              <a:latin typeface="Montserrat Medium" panose="00000600000000000000" pitchFamily="2" charset="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227129"/>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r" rtl="1" fontAlgn="auto">
              <a:spcAft>
                <a:spcPts val="0"/>
              </a:spcAft>
            </a:pPr>
            <a:r>
              <a:rPr lang="ar" altLang="en-US" sz="4000" dirty="0">
                <a:latin typeface="Montserrat" panose="00000500000000000000" pitchFamily="2" charset="0"/>
                <a:ea typeface="ＭＳ Ｐゴシック" panose="020B0600070205080204" pitchFamily="34" charset="-128"/>
              </a:rPr>
              <a:t>مثال على التسلسل الزمني/تدفق عملية اتخاذ القرار</a:t>
            </a:r>
          </a:p>
        </p:txBody>
      </p:sp>
    </p:spTree>
    <p:extLst>
      <p:ext uri="{BB962C8B-B14F-4D97-AF65-F5344CB8AC3E}">
        <p14:creationId xmlns:p14="http://schemas.microsoft.com/office/powerpoint/2010/main" val="64019634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ya1">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41CBEE5444AC4294686EA8E7761EF7" ma:contentTypeVersion="14" ma:contentTypeDescription="Create a new document." ma:contentTypeScope="" ma:versionID="604a6a96af103908af6777cdd2526e0d">
  <xsd:schema xmlns:xsd="http://www.w3.org/2001/XMLSchema" xmlns:xs="http://www.w3.org/2001/XMLSchema" xmlns:p="http://schemas.microsoft.com/office/2006/metadata/properties" xmlns:ns2="1f0e0d46-bfc3-4fcf-89a2-869473193083" xmlns:ns3="2022f264-a01a-479c-9a1f-db50914a6761" targetNamespace="http://schemas.microsoft.com/office/2006/metadata/properties" ma:root="true" ma:fieldsID="c2e176ba61fa24234a2357b9a6519e7d" ns2:_="" ns3:_="">
    <xsd:import namespace="1f0e0d46-bfc3-4fcf-89a2-869473193083"/>
    <xsd:import namespace="2022f264-a01a-479c-9a1f-db50914a67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e0d46-bfc3-4fcf-89a2-869473193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22f264-a01a-479c-9a1f-db50914a676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fb4525b-e024-493e-b786-78cbbff08576}" ma:internalName="TaxCatchAll" ma:showField="CatchAllData" ma:web="2022f264-a01a-479c-9a1f-db50914a67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1C0D10-7629-4AA3-9829-EAAA7B16D2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e0d46-bfc3-4fcf-89a2-869473193083"/>
    <ds:schemaRef ds:uri="2022f264-a01a-479c-9a1f-db50914a67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00A3E1-B73D-4FAB-AA37-D608A6C5A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10145</TotalTime>
  <Words>3722</Words>
  <Application>Microsoft Office PowerPoint</Application>
  <PresentationFormat>Custom</PresentationFormat>
  <Paragraphs>487</Paragraphs>
  <Slides>45</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ＭＳ Ｐゴシック</vt:lpstr>
      <vt:lpstr>Amiri</vt:lpstr>
      <vt:lpstr>Arial</vt:lpstr>
      <vt:lpstr>Short Stack</vt:lpstr>
      <vt:lpstr>Bebas</vt:lpstr>
      <vt:lpstr>Montserrat SemiBold</vt:lpstr>
      <vt:lpstr>Calibri</vt:lpstr>
      <vt:lpstr>Montserrat</vt:lpstr>
      <vt:lpstr>Montserrat Medium</vt:lpstr>
      <vt:lpstr>Open Sans</vt:lpstr>
      <vt:lpstr>Office Theme</vt:lpstr>
      <vt:lpstr>ورشة عمل إجراءات التشغيل الموحدة (SOPs ) لتقديم المساعدات النقدية والقسائم</vt:lpstr>
      <vt:lpstr>PowerPoint Presentation</vt:lpstr>
      <vt:lpstr>إرشادات لإعداد إجراءات التشغيل الموحدة ( SOPs )  وما الذي ينبغي تضمينه؟</vt:lpstr>
      <vt:lpstr>ما هي إجراءات التشغيل الموحدة (SOPs)؟</vt:lpstr>
      <vt:lpstr>PowerPoint Presentation</vt:lpstr>
      <vt:lpstr>PowerPoint Presentation</vt:lpstr>
      <vt:lpstr>متطلبات صنع القرار لعمليات تقديم المساعدات النقدية والقسائم</vt:lpstr>
      <vt:lpstr>PowerPoint Presentation</vt:lpstr>
      <vt:lpstr>PowerPoint Presentation</vt:lpstr>
      <vt:lpstr>مراجعة الإجراءات الموحدة ( SOPs) الحالية/ الخطوات الرئيسية المتبعة لتقديم المساعدات النقدية والقسائم أثناء الاستجابة لحالات الطوارئ   </vt:lpstr>
      <vt:lpstr>دورة مشروع المساعدات النقدية والقسائم</vt:lpstr>
      <vt:lpstr>PowerPoint Presentation</vt:lpstr>
      <vt:lpstr>ماذا تتضمن إجراءات التشغيل الموحدة لتقديم المساعدات النقدية والقسائم / الإرشادات التوجيهية الحالية الخاصة بالجمعية الوطنية؟  </vt:lpstr>
      <vt:lpstr>PowerPoint Presentation</vt:lpstr>
      <vt:lpstr>مجموعة العمل2 - مراجعة إجراءات التشغيل الموحدة (SOPs)</vt:lpstr>
      <vt:lpstr>PowerPoint Presentation</vt:lpstr>
      <vt:lpstr>مجموعة العمل2 - مراجعة إجراءات التشغيل الموحدة ( SOPs)</vt:lpstr>
      <vt:lpstr>PowerPoint Presentation</vt:lpstr>
      <vt:lpstr>PowerPoint Presentation</vt:lpstr>
      <vt:lpstr>PowerPoint Presentation</vt:lpstr>
      <vt:lpstr>ملخص عام لنتائج مجموعات العمل – العودة إلى عرض عمل المجموعات على الشرائح</vt:lpstr>
      <vt:lpstr>صياغة الخطوات والإجراءات الخاصة بتقديم المساعدات النقدية والقسائم وإجراءات التشغيل الموحدة ( SOPs)</vt:lpstr>
      <vt:lpstr>PowerPoint Presentation</vt:lpstr>
      <vt:lpstr>PowerPoint Presentation</vt:lpstr>
      <vt:lpstr>PowerPoint Presentation</vt:lpstr>
      <vt:lpstr>ملخص اليوم الأول</vt:lpstr>
      <vt:lpstr>PowerPoint Presentation</vt:lpstr>
      <vt:lpstr>PowerPoint Presentation</vt:lpstr>
      <vt:lpstr>PowerPoint Presentation</vt:lpstr>
      <vt:lpstr>تصميم مصفوفة الأدوار والمسؤوليات ( RACI)</vt:lpstr>
      <vt:lpstr>PowerPoint Presentation</vt:lpstr>
      <vt:lpstr>PowerPoint Presentation</vt:lpstr>
      <vt:lpstr>الاتفاق على الجدول الزمني والقرارات والموافقات</vt:lpstr>
      <vt:lpstr>PowerPoint Presentation</vt:lpstr>
      <vt:lpstr>مراجعة وتحديد أدوات تقديم المساعدات النقدية والقسائم </vt:lpstr>
      <vt:lpstr>الأدوات </vt:lpstr>
      <vt:lpstr>نظرة عامة على مجموعة أدوات النقد في حالات الطوارئ (CiE)</vt:lpstr>
      <vt:lpstr>PowerPoint Presentation</vt:lpstr>
      <vt:lpstr>PowerPoint Presentation</vt:lpstr>
      <vt:lpstr>إجراءات التشغيل الموحدة ( SOPs) – ماذا بعد؟</vt:lpstr>
      <vt:lpstr>PowerPoint Presentation</vt:lpstr>
      <vt:lpstr>PowerPoint Presentation</vt:lpstr>
      <vt:lpstr>الملاحق والتوجيهات/الأدوات الإضافية….</vt:lpstr>
      <vt:lpstr>الخطوات التالية بعد الورشة</vt:lpstr>
      <vt:lpstr>شكرا لحضورك!   هل لديك أية أسئلة؟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and Voucher Assistance (CVA) Readiness</dc:title>
  <dc:creator>Michael BELARO</dc:creator>
  <cp:lastModifiedBy>Nabeh ALLAHAM</cp:lastModifiedBy>
  <cp:revision>156</cp:revision>
  <dcterms:created xsi:type="dcterms:W3CDTF">2020-10-18T06:40:43Z</dcterms:created>
  <dcterms:modified xsi:type="dcterms:W3CDTF">2025-08-08T21:40:03Z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0843f49-ba84-4571-b1b5-bbf501ecdde5_Enabled">
    <vt:lpwstr>true</vt:lpwstr>
  </property>
  <property fmtid="{D5CDD505-2E9C-101B-9397-08002B2CF9AE}" pid="3" name="MSIP_Label_60843f49-ba84-4571-b1b5-bbf501ecdde5_SetDate">
    <vt:lpwstr>2022-11-02T10:04:08Z</vt:lpwstr>
  </property>
  <property fmtid="{D5CDD505-2E9C-101B-9397-08002B2CF9AE}" pid="4" name="MSIP_Label_60843f49-ba84-4571-b1b5-bbf501ecdde5_Method">
    <vt:lpwstr>Privileged</vt:lpwstr>
  </property>
  <property fmtid="{D5CDD505-2E9C-101B-9397-08002B2CF9AE}" pid="5" name="MSIP_Label_60843f49-ba84-4571-b1b5-bbf501ecdde5_Name">
    <vt:lpwstr>Red Cross - Red Crescent Internal</vt:lpwstr>
  </property>
  <property fmtid="{D5CDD505-2E9C-101B-9397-08002B2CF9AE}" pid="6" name="MSIP_Label_60843f49-ba84-4571-b1b5-bbf501ecdde5_SiteId">
    <vt:lpwstr>a2b53be5-734e-4e6c-ab0d-d184f60fd917</vt:lpwstr>
  </property>
  <property fmtid="{D5CDD505-2E9C-101B-9397-08002B2CF9AE}" pid="7" name="MSIP_Label_60843f49-ba84-4571-b1b5-bbf501ecdde5_ActionId">
    <vt:lpwstr>942c441f-18af-4438-8979-e4dd1d82a117</vt:lpwstr>
  </property>
  <property fmtid="{D5CDD505-2E9C-101B-9397-08002B2CF9AE}" pid="8" name="MSIP_Label_60843f49-ba84-4571-b1b5-bbf501ecdde5_ContentBits">
    <vt:lpwstr>2</vt:lpwstr>
  </property>
  <property fmtid="{D5CDD505-2E9C-101B-9397-08002B2CF9AE}" pid="9" name="ContentTypeId">
    <vt:lpwstr>0x010100E041CBEE5444AC4294686EA8E7761EF7</vt:lpwstr>
  </property>
  <property fmtid="{D5CDD505-2E9C-101B-9397-08002B2CF9AE}" pid="10" name="MediaServiceImageTags">
    <vt:lpwstr/>
  </property>
</Properties>
</file>