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74"/>
  </p:notesMasterIdLst>
  <p:handoutMasterIdLst>
    <p:handoutMasterId r:id="rId75"/>
  </p:handoutMasterIdLst>
  <p:sldIdLst>
    <p:sldId id="256" r:id="rId5"/>
    <p:sldId id="361" r:id="rId6"/>
    <p:sldId id="363" r:id="rId7"/>
    <p:sldId id="259" r:id="rId8"/>
    <p:sldId id="443" r:id="rId9"/>
    <p:sldId id="391" r:id="rId10"/>
    <p:sldId id="319" r:id="rId11"/>
    <p:sldId id="321" r:id="rId12"/>
    <p:sldId id="395" r:id="rId13"/>
    <p:sldId id="364" r:id="rId14"/>
    <p:sldId id="322" r:id="rId15"/>
    <p:sldId id="365" r:id="rId16"/>
    <p:sldId id="396" r:id="rId17"/>
    <p:sldId id="366" r:id="rId18"/>
    <p:sldId id="268" r:id="rId19"/>
    <p:sldId id="369" r:id="rId20"/>
    <p:sldId id="324" r:id="rId21"/>
    <p:sldId id="406" r:id="rId22"/>
    <p:sldId id="397" r:id="rId23"/>
    <p:sldId id="398" r:id="rId24"/>
    <p:sldId id="399" r:id="rId25"/>
    <p:sldId id="400" r:id="rId26"/>
    <p:sldId id="401" r:id="rId27"/>
    <p:sldId id="327" r:id="rId28"/>
    <p:sldId id="371" r:id="rId29"/>
    <p:sldId id="402" r:id="rId30"/>
    <p:sldId id="407" r:id="rId31"/>
    <p:sldId id="403" r:id="rId32"/>
    <p:sldId id="404" r:id="rId33"/>
    <p:sldId id="405" r:id="rId34"/>
    <p:sldId id="408" r:id="rId35"/>
    <p:sldId id="409" r:id="rId36"/>
    <p:sldId id="411" r:id="rId37"/>
    <p:sldId id="410" r:id="rId38"/>
    <p:sldId id="412" r:id="rId39"/>
    <p:sldId id="413" r:id="rId40"/>
    <p:sldId id="414" r:id="rId41"/>
    <p:sldId id="415" r:id="rId42"/>
    <p:sldId id="416" r:id="rId43"/>
    <p:sldId id="374" r:id="rId44"/>
    <p:sldId id="417" r:id="rId45"/>
    <p:sldId id="418" r:id="rId46"/>
    <p:sldId id="419" r:id="rId47"/>
    <p:sldId id="421" r:id="rId48"/>
    <p:sldId id="422" r:id="rId49"/>
    <p:sldId id="430" r:id="rId50"/>
    <p:sldId id="423" r:id="rId51"/>
    <p:sldId id="424" r:id="rId52"/>
    <p:sldId id="425" r:id="rId53"/>
    <p:sldId id="426" r:id="rId54"/>
    <p:sldId id="427" r:id="rId55"/>
    <p:sldId id="429" r:id="rId56"/>
    <p:sldId id="428" r:id="rId57"/>
    <p:sldId id="431" r:id="rId58"/>
    <p:sldId id="432" r:id="rId59"/>
    <p:sldId id="433" r:id="rId60"/>
    <p:sldId id="444" r:id="rId61"/>
    <p:sldId id="434" r:id="rId62"/>
    <p:sldId id="435" r:id="rId63"/>
    <p:sldId id="442" r:id="rId64"/>
    <p:sldId id="436" r:id="rId65"/>
    <p:sldId id="437" r:id="rId66"/>
    <p:sldId id="445" r:id="rId67"/>
    <p:sldId id="438" r:id="rId68"/>
    <p:sldId id="440" r:id="rId69"/>
    <p:sldId id="446" r:id="rId70"/>
    <p:sldId id="352" r:id="rId71"/>
    <p:sldId id="389" r:id="rId72"/>
    <p:sldId id="447" r:id="rId73"/>
  </p:sldIdLst>
  <p:sldSz cx="9144000" cy="5143500" type="screen16x9"/>
  <p:notesSz cx="6858000" cy="9144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o Gil Quintana" initials="RGQ" lastIdx="5" clrIdx="0">
    <p:extLst>
      <p:ext uri="{19B8F6BF-5375-455C-9EA6-DF929625EA0E}">
        <p15:presenceInfo xmlns:p15="http://schemas.microsoft.com/office/powerpoint/2012/main" userId="S-1-5-21-2005284258-899379159-336231458-130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DC281E"/>
    <a:srgbClr val="E41B13"/>
    <a:srgbClr val="EE2A24"/>
    <a:srgbClr val="E42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BBA7E1-2E3B-4C10-A97A-693C761B01C8}" v="54" dt="2023-05-05T13:58:56.918"/>
    <p1510:client id="{FD1CD821-6185-4B53-B5AE-06B7D169FF93}" v="65" dt="2023-08-11T14:11:19.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6972" autoAdjust="0"/>
  </p:normalViewPr>
  <p:slideViewPr>
    <p:cSldViewPr snapToGrid="0">
      <p:cViewPr varScale="1">
        <p:scale>
          <a:sx n="90" d="100"/>
          <a:sy n="90" d="100"/>
        </p:scale>
        <p:origin x="1162" y="62"/>
      </p:cViewPr>
      <p:guideLst>
        <p:guide orient="horz" pos="1620"/>
        <p:guide pos="2880"/>
      </p:guideLst>
    </p:cSldViewPr>
  </p:slideViewPr>
  <p:notesTextViewPr>
    <p:cViewPr>
      <p:scale>
        <a:sx n="1" d="1"/>
        <a:sy n="1" d="1"/>
      </p:scale>
      <p:origin x="0" y="0"/>
    </p:cViewPr>
  </p:notesTextViewPr>
  <p:sorterViewPr>
    <p:cViewPr>
      <p:scale>
        <a:sx n="150" d="100"/>
        <a:sy n="150" d="100"/>
      </p:scale>
      <p:origin x="0" y="1544"/>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2AA67-379A-4202-959A-E98C133D752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3127859D-3A2A-4C3A-8D90-284A5F2F1419}">
      <dgm:prSet phldrT="[Text]"/>
      <dgm:spPr>
        <a:solidFill>
          <a:srgbClr val="FF0000"/>
        </a:solidFill>
      </dgm:spPr>
      <dgm:t>
        <a:bodyPr/>
        <a:lstStyle/>
        <a:p>
          <a:pPr algn="r" rtl="1">
            <a:buClr>
              <a:srgbClr val="EE2A24"/>
            </a:buClr>
            <a:buFont typeface="Arial" panose="020B0604020202020204" pitchFamily="34" charset="0"/>
            <a:buChar char="•"/>
          </a:pPr>
          <a:r>
            <a:rPr lang="ar" b="0" cap="none" dirty="0"/>
            <a:t>التعلم من استجابة  xxx</a:t>
          </a:r>
          <a:r>
            <a:rPr lang="ar-SA" b="0" cap="none" dirty="0"/>
            <a:t> للجمعية الوطنية</a:t>
          </a:r>
          <a:r>
            <a:rPr lang="ar" b="0" cap="none" dirty="0"/>
            <a:t>، سواء </a:t>
          </a:r>
          <a:r>
            <a:rPr lang="ar-SA" b="0" cap="none" dirty="0"/>
            <a:t>أكانت بالتعلم من </a:t>
          </a:r>
          <a:r>
            <a:rPr lang="ar" b="0" cap="none" dirty="0"/>
            <a:t>نقاط القوة </a:t>
          </a:r>
          <a:r>
            <a:rPr lang="ar-SA" b="0" cap="none" dirty="0"/>
            <a:t>أم</a:t>
          </a:r>
          <a:r>
            <a:rPr lang="ar" b="0" cap="none" dirty="0"/>
            <a:t> نقاط الضعف.</a:t>
          </a:r>
        </a:p>
      </dgm:t>
    </dgm:pt>
    <dgm:pt modelId="{69F49017-3180-4BDA-A9BC-34B644F23EBF}" type="parTrans" cxnId="{2B1E5827-8AFD-40A7-827A-2C759C8FA01A}">
      <dgm:prSet/>
      <dgm:spPr/>
      <dgm:t>
        <a:bodyPr/>
        <a:lstStyle/>
        <a:p>
          <a:endParaRPr lang="en-GB"/>
        </a:p>
      </dgm:t>
    </dgm:pt>
    <dgm:pt modelId="{0DA81A76-C56F-406B-800B-5E3BB5694AA6}" type="sibTrans" cxnId="{2B1E5827-8AFD-40A7-827A-2C759C8FA01A}">
      <dgm:prSet/>
      <dgm:spPr/>
      <dgm:t>
        <a:bodyPr/>
        <a:lstStyle/>
        <a:p>
          <a:endParaRPr lang="en-GB"/>
        </a:p>
      </dgm:t>
    </dgm:pt>
    <dgm:pt modelId="{942B99FE-2A4B-4E76-8ECB-BBAC17C95B10}">
      <dgm:prSet phldrT="[Text]"/>
      <dgm:spPr>
        <a:solidFill>
          <a:srgbClr val="FF0000"/>
        </a:solidFill>
      </dgm:spPr>
      <dgm:t>
        <a:bodyPr/>
        <a:lstStyle/>
        <a:p>
          <a:pPr rtl="1">
            <a:buClr>
              <a:srgbClr val="EE2A24"/>
            </a:buClr>
            <a:buFont typeface="Arial" panose="020B0604020202020204" pitchFamily="34" charset="0"/>
            <a:buChar char="•"/>
          </a:pPr>
          <a:r>
            <a:rPr lang="ar" b="0" cap="none" dirty="0"/>
            <a:t>تحديد الأولويات لتحسين </a:t>
          </a:r>
          <a:r>
            <a:rPr lang="ar-SA" b="0" cap="none" dirty="0"/>
            <a:t>خدمة </a:t>
          </a:r>
          <a:r>
            <a:rPr lang="ar" b="0" cap="none" dirty="0"/>
            <a:t>بر</a:t>
          </a:r>
          <a:r>
            <a:rPr lang="ar-SA" b="0" cap="none" dirty="0" err="1"/>
            <a:t>نا</a:t>
          </a:r>
          <a:r>
            <a:rPr lang="ar" b="0" cap="none" dirty="0"/>
            <a:t>مج الأمن الغذائي وسبل العيش في الأمد القريب والمتوسط</a:t>
          </a:r>
        </a:p>
      </dgm:t>
    </dgm:pt>
    <dgm:pt modelId="{CF220DC4-607D-4928-96A3-D82D8B2E652C}" type="parTrans" cxnId="{44D8AF0D-5539-4A16-AF7D-F1C195FCB7A0}">
      <dgm:prSet/>
      <dgm:spPr/>
      <dgm:t>
        <a:bodyPr/>
        <a:lstStyle/>
        <a:p>
          <a:endParaRPr lang="en-GB"/>
        </a:p>
      </dgm:t>
    </dgm:pt>
    <dgm:pt modelId="{7BD8511A-8C8D-4C5F-BDDB-3A87F8CF8A3E}" type="sibTrans" cxnId="{44D8AF0D-5539-4A16-AF7D-F1C195FCB7A0}">
      <dgm:prSet/>
      <dgm:spPr/>
      <dgm:t>
        <a:bodyPr/>
        <a:lstStyle/>
        <a:p>
          <a:endParaRPr lang="en-GB"/>
        </a:p>
      </dgm:t>
    </dgm:pt>
    <dgm:pt modelId="{84A1A685-0556-4ECC-AA00-5350BBA4C092}">
      <dgm:prSet phldrT="[Text]"/>
      <dgm:spPr>
        <a:solidFill>
          <a:srgbClr val="FF0000"/>
        </a:solidFill>
      </dgm:spPr>
      <dgm:t>
        <a:bodyPr/>
        <a:lstStyle/>
        <a:p>
          <a:pPr>
            <a:buClr>
              <a:srgbClr val="EE2A24"/>
            </a:buClr>
            <a:buFont typeface="Arial" panose="020B0604020202020204" pitchFamily="34" charset="0"/>
            <a:buChar char="•"/>
          </a:pPr>
          <a:r>
            <a:rPr lang="ar" b="0" cap="none" dirty="0"/>
            <a:t>استخدام </a:t>
          </a:r>
          <a:r>
            <a:rPr lang="ar-SA" b="0" cap="none" dirty="0"/>
            <a:t>المعرفة المكتسبة</a:t>
          </a:r>
          <a:r>
            <a:rPr lang="ar" b="0" cap="none" dirty="0"/>
            <a:t> بشكل منهجي لتقييم النظام التنظيمي من خلاله تسليم النتائج القطاعية من خلال المساعدات النقدية والق</a:t>
          </a:r>
          <a:r>
            <a:rPr lang="ar-SA" b="0" cap="none" dirty="0"/>
            <a:t>سائم</a:t>
          </a:r>
          <a:r>
            <a:rPr lang="ar" b="0" cap="none" dirty="0"/>
            <a:t> عبر دورة المشروع.</a:t>
          </a:r>
        </a:p>
      </dgm:t>
    </dgm:pt>
    <dgm:pt modelId="{06F454A3-E27D-4FEB-8431-4BD0ED1FC8E1}" type="sibTrans" cxnId="{322BCB18-816A-4211-B5AB-D462797A98D7}">
      <dgm:prSet/>
      <dgm:spPr/>
      <dgm:t>
        <a:bodyPr/>
        <a:lstStyle/>
        <a:p>
          <a:endParaRPr lang="en-GB"/>
        </a:p>
      </dgm:t>
    </dgm:pt>
    <dgm:pt modelId="{0ABBF7DF-9FEB-4FC7-A261-A35E99E65330}" type="parTrans" cxnId="{322BCB18-816A-4211-B5AB-D462797A98D7}">
      <dgm:prSet/>
      <dgm:spPr/>
      <dgm:t>
        <a:bodyPr/>
        <a:lstStyle/>
        <a:p>
          <a:endParaRPr lang="en-GB"/>
        </a:p>
      </dgm:t>
    </dgm:pt>
    <dgm:pt modelId="{6C546F06-454D-4C7B-AA59-8F883EA97CDD}">
      <dgm:prSet/>
      <dgm:spPr>
        <a:solidFill>
          <a:srgbClr val="FF0000"/>
        </a:solidFill>
      </dgm:spPr>
      <dgm:t>
        <a:bodyPr/>
        <a:lstStyle/>
        <a:p>
          <a:pPr rtl="1"/>
          <a:r>
            <a:rPr lang="ar" b="0" cap="none" dirty="0"/>
            <a:t>ضمان </a:t>
          </a:r>
          <a:r>
            <a:rPr lang="ar" b="0" u="sng" cap="none" dirty="0"/>
            <a:t>حصول الأشخاص المناسبين </a:t>
          </a:r>
          <a:r>
            <a:rPr lang="ar-SA" b="0" u="sng" cap="none" dirty="0"/>
            <a:t>ل</a:t>
          </a:r>
          <a:r>
            <a:rPr lang="ar" b="0" u="sng" cap="none" dirty="0"/>
            <a:t>لمساعدة المناسبة، في الوقت المناسب، بالطريقة </a:t>
          </a:r>
          <a:r>
            <a:rPr lang="ar-JO" b="0" u="sng" cap="none" dirty="0"/>
            <a:t>المناسبة</a:t>
          </a:r>
          <a:r>
            <a:rPr lang="ar" b="0" u="sng" cap="none" dirty="0"/>
            <a:t>، </a:t>
          </a:r>
          <a:r>
            <a:rPr lang="ar-SA" b="0" u="sng" cap="none" dirty="0"/>
            <a:t>وب</a:t>
          </a:r>
          <a:r>
            <a:rPr lang="ar" b="0" u="sng" cap="none" dirty="0"/>
            <a:t>إدارة </a:t>
          </a:r>
          <a:r>
            <a:rPr lang="ar-SA" b="0" u="sng" cap="none" dirty="0"/>
            <a:t>ل</a:t>
          </a:r>
          <a:r>
            <a:rPr lang="ar" b="0" u="sng" cap="none" dirty="0"/>
            <a:t>لمخاطر.</a:t>
          </a:r>
          <a:endParaRPr lang="en-GB" u="sng" dirty="0"/>
        </a:p>
      </dgm:t>
    </dgm:pt>
    <dgm:pt modelId="{3D927EDD-515F-4857-9549-1584B20D4B62}" type="parTrans" cxnId="{2B5E6ECA-A835-4887-87D6-1156A696CE52}">
      <dgm:prSet/>
      <dgm:spPr/>
      <dgm:t>
        <a:bodyPr/>
        <a:lstStyle/>
        <a:p>
          <a:endParaRPr lang="en-GB"/>
        </a:p>
      </dgm:t>
    </dgm:pt>
    <dgm:pt modelId="{59BAF4FD-EF8B-4950-9234-49F3FBD9989C}" type="sibTrans" cxnId="{2B5E6ECA-A835-4887-87D6-1156A696CE52}">
      <dgm:prSet/>
      <dgm:spPr/>
      <dgm:t>
        <a:bodyPr/>
        <a:lstStyle/>
        <a:p>
          <a:endParaRPr lang="en-GB"/>
        </a:p>
      </dgm:t>
    </dgm:pt>
    <dgm:pt modelId="{708AAB8F-548A-49F5-869C-916FCF7E9BE3}" type="pres">
      <dgm:prSet presAssocID="{2E12AA67-379A-4202-959A-E98C133D7527}" presName="outerComposite" presStyleCnt="0">
        <dgm:presLayoutVars>
          <dgm:chMax val="5"/>
          <dgm:dir/>
          <dgm:resizeHandles val="exact"/>
        </dgm:presLayoutVars>
      </dgm:prSet>
      <dgm:spPr/>
    </dgm:pt>
    <dgm:pt modelId="{3E26D11B-E4AC-45F2-999B-7EA2B502BD1A}" type="pres">
      <dgm:prSet presAssocID="{2E12AA67-379A-4202-959A-E98C133D7527}" presName="dummyMaxCanvas" presStyleCnt="0">
        <dgm:presLayoutVars/>
      </dgm:prSet>
      <dgm:spPr/>
    </dgm:pt>
    <dgm:pt modelId="{59E43674-EC93-47BB-A7C0-531A5F1E402F}" type="pres">
      <dgm:prSet presAssocID="{2E12AA67-379A-4202-959A-E98C133D7527}" presName="FourNodes_1" presStyleLbl="node1" presStyleIdx="0" presStyleCnt="4" custLinFactNeighborX="25110" custLinFactNeighborY="-2095">
        <dgm:presLayoutVars>
          <dgm:bulletEnabled val="1"/>
        </dgm:presLayoutVars>
      </dgm:prSet>
      <dgm:spPr/>
    </dgm:pt>
    <dgm:pt modelId="{C816B0FB-7BD5-4558-8D92-0ABD4C9B7CF3}" type="pres">
      <dgm:prSet presAssocID="{2E12AA67-379A-4202-959A-E98C133D7527}" presName="FourNodes_2" presStyleLbl="node1" presStyleIdx="1" presStyleCnt="4" custLinFactNeighborX="8659" custLinFactNeighborY="-4680">
        <dgm:presLayoutVars>
          <dgm:bulletEnabled val="1"/>
        </dgm:presLayoutVars>
      </dgm:prSet>
      <dgm:spPr/>
    </dgm:pt>
    <dgm:pt modelId="{0BB5CB76-9C29-4C26-BB4F-CD7B8035E9E7}" type="pres">
      <dgm:prSet presAssocID="{2E12AA67-379A-4202-959A-E98C133D7527}" presName="FourNodes_3" presStyleLbl="node1" presStyleIdx="2" presStyleCnt="4" custLinFactNeighborX="-8636" custLinFactNeighborY="-3947">
        <dgm:presLayoutVars>
          <dgm:bulletEnabled val="1"/>
        </dgm:presLayoutVars>
      </dgm:prSet>
      <dgm:spPr/>
    </dgm:pt>
    <dgm:pt modelId="{4DC88340-39B0-4C03-BFBF-B419D162E123}" type="pres">
      <dgm:prSet presAssocID="{2E12AA67-379A-4202-959A-E98C133D7527}" presName="FourNodes_4" presStyleLbl="node1" presStyleIdx="3" presStyleCnt="4" custLinFactNeighborX="-25273" custLinFactNeighborY="-2498">
        <dgm:presLayoutVars>
          <dgm:bulletEnabled val="1"/>
        </dgm:presLayoutVars>
      </dgm:prSet>
      <dgm:spPr/>
    </dgm:pt>
    <dgm:pt modelId="{F8B6AEF0-7CE2-4C8D-B36D-4EAFFDAA594A}" type="pres">
      <dgm:prSet presAssocID="{2E12AA67-379A-4202-959A-E98C133D7527}" presName="FourConn_1-2" presStyleLbl="fgAccFollowNode1" presStyleIdx="0" presStyleCnt="3" custLinFactX="-315703" custLinFactNeighborX="-400000" custLinFactNeighborY="-45628">
        <dgm:presLayoutVars>
          <dgm:bulletEnabled val="1"/>
        </dgm:presLayoutVars>
      </dgm:prSet>
      <dgm:spPr/>
    </dgm:pt>
    <dgm:pt modelId="{A74F7CFD-3EDC-4DEE-AE4C-2CF63524DAD0}" type="pres">
      <dgm:prSet presAssocID="{2E12AA67-379A-4202-959A-E98C133D7527}" presName="FourConn_2-3" presStyleLbl="fgAccFollowNode1" presStyleIdx="1" presStyleCnt="3" custLinFactX="-400000" custLinFactNeighborX="-478509" custLinFactNeighborY="-42087">
        <dgm:presLayoutVars>
          <dgm:bulletEnabled val="1"/>
        </dgm:presLayoutVars>
      </dgm:prSet>
      <dgm:spPr/>
    </dgm:pt>
    <dgm:pt modelId="{D1AB41BB-80FB-4B93-960D-97EF899860E3}" type="pres">
      <dgm:prSet presAssocID="{2E12AA67-379A-4202-959A-E98C133D7527}" presName="FourConn_3-4" presStyleLbl="fgAccFollowNode1" presStyleIdx="2" presStyleCnt="3" custLinFactX="-500000" custLinFactNeighborX="-547763" custLinFactNeighborY="-33851">
        <dgm:presLayoutVars>
          <dgm:bulletEnabled val="1"/>
        </dgm:presLayoutVars>
      </dgm:prSet>
      <dgm:spPr/>
    </dgm:pt>
    <dgm:pt modelId="{A03FFDF6-C8D3-4B18-AC4D-E5B6C5177709}" type="pres">
      <dgm:prSet presAssocID="{2E12AA67-379A-4202-959A-E98C133D7527}" presName="FourNodes_1_text" presStyleLbl="node1" presStyleIdx="3" presStyleCnt="4">
        <dgm:presLayoutVars>
          <dgm:bulletEnabled val="1"/>
        </dgm:presLayoutVars>
      </dgm:prSet>
      <dgm:spPr/>
    </dgm:pt>
    <dgm:pt modelId="{D81D4C9A-4E84-4D21-AA3E-625BB9C99575}" type="pres">
      <dgm:prSet presAssocID="{2E12AA67-379A-4202-959A-E98C133D7527}" presName="FourNodes_2_text" presStyleLbl="node1" presStyleIdx="3" presStyleCnt="4">
        <dgm:presLayoutVars>
          <dgm:bulletEnabled val="1"/>
        </dgm:presLayoutVars>
      </dgm:prSet>
      <dgm:spPr/>
    </dgm:pt>
    <dgm:pt modelId="{9B4D75A9-B24F-4CBA-96D7-00EE2D72A0DD}" type="pres">
      <dgm:prSet presAssocID="{2E12AA67-379A-4202-959A-E98C133D7527}" presName="FourNodes_3_text" presStyleLbl="node1" presStyleIdx="3" presStyleCnt="4">
        <dgm:presLayoutVars>
          <dgm:bulletEnabled val="1"/>
        </dgm:presLayoutVars>
      </dgm:prSet>
      <dgm:spPr/>
    </dgm:pt>
    <dgm:pt modelId="{E3068B4B-AB16-42B5-9779-5703BE58AEAB}" type="pres">
      <dgm:prSet presAssocID="{2E12AA67-379A-4202-959A-E98C133D7527}" presName="FourNodes_4_text" presStyleLbl="node1" presStyleIdx="3" presStyleCnt="4">
        <dgm:presLayoutVars>
          <dgm:bulletEnabled val="1"/>
        </dgm:presLayoutVars>
      </dgm:prSet>
      <dgm:spPr/>
    </dgm:pt>
  </dgm:ptLst>
  <dgm:cxnLst>
    <dgm:cxn modelId="{44D8AF0D-5539-4A16-AF7D-F1C195FCB7A0}" srcId="{2E12AA67-379A-4202-959A-E98C133D7527}" destId="{942B99FE-2A4B-4E76-8ECB-BBAC17C95B10}" srcOrd="2" destOrd="0" parTransId="{CF220DC4-607D-4928-96A3-D82D8B2E652C}" sibTransId="{7BD8511A-8C8D-4C5F-BDDB-3A87F8CF8A3E}"/>
    <dgm:cxn modelId="{322BCB18-816A-4211-B5AB-D462797A98D7}" srcId="{2E12AA67-379A-4202-959A-E98C133D7527}" destId="{84A1A685-0556-4ECC-AA00-5350BBA4C092}" srcOrd="1" destOrd="0" parTransId="{0ABBF7DF-9FEB-4FC7-A261-A35E99E65330}" sibTransId="{06F454A3-E27D-4FEB-8431-4BD0ED1FC8E1}"/>
    <dgm:cxn modelId="{2B1E5827-8AFD-40A7-827A-2C759C8FA01A}" srcId="{2E12AA67-379A-4202-959A-E98C133D7527}" destId="{3127859D-3A2A-4C3A-8D90-284A5F2F1419}" srcOrd="0" destOrd="0" parTransId="{69F49017-3180-4BDA-A9BC-34B644F23EBF}" sibTransId="{0DA81A76-C56F-406B-800B-5E3BB5694AA6}"/>
    <dgm:cxn modelId="{3024C32D-0ED0-0E48-99BC-711552499357}" type="presOf" srcId="{2E12AA67-379A-4202-959A-E98C133D7527}" destId="{708AAB8F-548A-49F5-869C-916FCF7E9BE3}" srcOrd="0" destOrd="0" presId="urn:microsoft.com/office/officeart/2005/8/layout/vProcess5"/>
    <dgm:cxn modelId="{725D8664-DE07-C34E-9548-3ECD95EEE2C8}" type="presOf" srcId="{84A1A685-0556-4ECC-AA00-5350BBA4C092}" destId="{C816B0FB-7BD5-4558-8D92-0ABD4C9B7CF3}" srcOrd="0" destOrd="0" presId="urn:microsoft.com/office/officeart/2005/8/layout/vProcess5"/>
    <dgm:cxn modelId="{8F622A66-0D73-6045-9618-96B3FA94A24E}" type="presOf" srcId="{7BD8511A-8C8D-4C5F-BDDB-3A87F8CF8A3E}" destId="{D1AB41BB-80FB-4B93-960D-97EF899860E3}" srcOrd="0" destOrd="0" presId="urn:microsoft.com/office/officeart/2005/8/layout/vProcess5"/>
    <dgm:cxn modelId="{E690A66F-EA40-3E48-810E-62166B0410AC}" type="presOf" srcId="{942B99FE-2A4B-4E76-8ECB-BBAC17C95B10}" destId="{0BB5CB76-9C29-4C26-BB4F-CD7B8035E9E7}" srcOrd="0" destOrd="0" presId="urn:microsoft.com/office/officeart/2005/8/layout/vProcess5"/>
    <dgm:cxn modelId="{9B31A05A-42C5-F748-A4E9-0A81E32D0C6C}" type="presOf" srcId="{84A1A685-0556-4ECC-AA00-5350BBA4C092}" destId="{D81D4C9A-4E84-4D21-AA3E-625BB9C99575}" srcOrd="1" destOrd="0" presId="urn:microsoft.com/office/officeart/2005/8/layout/vProcess5"/>
    <dgm:cxn modelId="{2D1C7180-4EC6-004C-B2CA-93D311C44920}" type="presOf" srcId="{3127859D-3A2A-4C3A-8D90-284A5F2F1419}" destId="{59E43674-EC93-47BB-A7C0-531A5F1E402F}" srcOrd="0" destOrd="0" presId="urn:microsoft.com/office/officeart/2005/8/layout/vProcess5"/>
    <dgm:cxn modelId="{18DC0E8C-D4DE-1548-A7EC-95B03FD9AFBD}" type="presOf" srcId="{6C546F06-454D-4C7B-AA59-8F883EA97CDD}" destId="{4DC88340-39B0-4C03-BFBF-B419D162E123}" srcOrd="0" destOrd="0" presId="urn:microsoft.com/office/officeart/2005/8/layout/vProcess5"/>
    <dgm:cxn modelId="{B0AF3391-8923-454D-A0A9-25FA26C51190}" type="presOf" srcId="{942B99FE-2A4B-4E76-8ECB-BBAC17C95B10}" destId="{9B4D75A9-B24F-4CBA-96D7-00EE2D72A0DD}" srcOrd="1" destOrd="0" presId="urn:microsoft.com/office/officeart/2005/8/layout/vProcess5"/>
    <dgm:cxn modelId="{E939A299-6E81-D341-9194-5E1FDA8936EF}" type="presOf" srcId="{6C546F06-454D-4C7B-AA59-8F883EA97CDD}" destId="{E3068B4B-AB16-42B5-9779-5703BE58AEAB}" srcOrd="1" destOrd="0" presId="urn:microsoft.com/office/officeart/2005/8/layout/vProcess5"/>
    <dgm:cxn modelId="{7AED57B0-5174-2C45-98D1-DCD4AE48C208}" type="presOf" srcId="{06F454A3-E27D-4FEB-8431-4BD0ED1FC8E1}" destId="{A74F7CFD-3EDC-4DEE-AE4C-2CF63524DAD0}" srcOrd="0" destOrd="0" presId="urn:microsoft.com/office/officeart/2005/8/layout/vProcess5"/>
    <dgm:cxn modelId="{D11FD0C8-CE1C-3F40-8FCF-FE87B5A248A0}" type="presOf" srcId="{3127859D-3A2A-4C3A-8D90-284A5F2F1419}" destId="{A03FFDF6-C8D3-4B18-AC4D-E5B6C5177709}" srcOrd="1" destOrd="0" presId="urn:microsoft.com/office/officeart/2005/8/layout/vProcess5"/>
    <dgm:cxn modelId="{2B5E6ECA-A835-4887-87D6-1156A696CE52}" srcId="{2E12AA67-379A-4202-959A-E98C133D7527}" destId="{6C546F06-454D-4C7B-AA59-8F883EA97CDD}" srcOrd="3" destOrd="0" parTransId="{3D927EDD-515F-4857-9549-1584B20D4B62}" sibTransId="{59BAF4FD-EF8B-4950-9234-49F3FBD9989C}"/>
    <dgm:cxn modelId="{DCA8F8CD-C449-1649-8040-FE035F112EE9}" type="presOf" srcId="{0DA81A76-C56F-406B-800B-5E3BB5694AA6}" destId="{F8B6AEF0-7CE2-4C8D-B36D-4EAFFDAA594A}" srcOrd="0" destOrd="0" presId="urn:microsoft.com/office/officeart/2005/8/layout/vProcess5"/>
    <dgm:cxn modelId="{18D8DB68-D882-1E42-AC61-EA96E506AAC5}" type="presParOf" srcId="{708AAB8F-548A-49F5-869C-916FCF7E9BE3}" destId="{3E26D11B-E4AC-45F2-999B-7EA2B502BD1A}" srcOrd="0" destOrd="0" presId="urn:microsoft.com/office/officeart/2005/8/layout/vProcess5"/>
    <dgm:cxn modelId="{7BBFEB59-69F6-014A-A397-A4491877DA2B}" type="presParOf" srcId="{708AAB8F-548A-49F5-869C-916FCF7E9BE3}" destId="{59E43674-EC93-47BB-A7C0-531A5F1E402F}" srcOrd="1" destOrd="0" presId="urn:microsoft.com/office/officeart/2005/8/layout/vProcess5"/>
    <dgm:cxn modelId="{BE817F4E-F889-7F4D-B0B6-17E3F802478A}" type="presParOf" srcId="{708AAB8F-548A-49F5-869C-916FCF7E9BE3}" destId="{C816B0FB-7BD5-4558-8D92-0ABD4C9B7CF3}" srcOrd="2" destOrd="0" presId="urn:microsoft.com/office/officeart/2005/8/layout/vProcess5"/>
    <dgm:cxn modelId="{4BE8D253-DCCB-E148-9A84-710B859609D3}" type="presParOf" srcId="{708AAB8F-548A-49F5-869C-916FCF7E9BE3}" destId="{0BB5CB76-9C29-4C26-BB4F-CD7B8035E9E7}" srcOrd="3" destOrd="0" presId="urn:microsoft.com/office/officeart/2005/8/layout/vProcess5"/>
    <dgm:cxn modelId="{43F55F8C-1FF6-054B-B6F4-F779F7FC46CD}" type="presParOf" srcId="{708AAB8F-548A-49F5-869C-916FCF7E9BE3}" destId="{4DC88340-39B0-4C03-BFBF-B419D162E123}" srcOrd="4" destOrd="0" presId="urn:microsoft.com/office/officeart/2005/8/layout/vProcess5"/>
    <dgm:cxn modelId="{BFDDEB11-9532-0F45-8C91-64980C7973B5}" type="presParOf" srcId="{708AAB8F-548A-49F5-869C-916FCF7E9BE3}" destId="{F8B6AEF0-7CE2-4C8D-B36D-4EAFFDAA594A}" srcOrd="5" destOrd="0" presId="urn:microsoft.com/office/officeart/2005/8/layout/vProcess5"/>
    <dgm:cxn modelId="{B5095E16-F894-3747-9307-07D27F15015C}" type="presParOf" srcId="{708AAB8F-548A-49F5-869C-916FCF7E9BE3}" destId="{A74F7CFD-3EDC-4DEE-AE4C-2CF63524DAD0}" srcOrd="6" destOrd="0" presId="urn:microsoft.com/office/officeart/2005/8/layout/vProcess5"/>
    <dgm:cxn modelId="{78E2D776-33C0-694C-BC3E-3A6D4B0003BA}" type="presParOf" srcId="{708AAB8F-548A-49F5-869C-916FCF7E9BE3}" destId="{D1AB41BB-80FB-4B93-960D-97EF899860E3}" srcOrd="7" destOrd="0" presId="urn:microsoft.com/office/officeart/2005/8/layout/vProcess5"/>
    <dgm:cxn modelId="{3D23385F-048E-D249-8B31-88753DA2D8C5}" type="presParOf" srcId="{708AAB8F-548A-49F5-869C-916FCF7E9BE3}" destId="{A03FFDF6-C8D3-4B18-AC4D-E5B6C5177709}" srcOrd="8" destOrd="0" presId="urn:microsoft.com/office/officeart/2005/8/layout/vProcess5"/>
    <dgm:cxn modelId="{01518DFC-456F-1340-970F-1BDF2DF820DC}" type="presParOf" srcId="{708AAB8F-548A-49F5-869C-916FCF7E9BE3}" destId="{D81D4C9A-4E84-4D21-AA3E-625BB9C99575}" srcOrd="9" destOrd="0" presId="urn:microsoft.com/office/officeart/2005/8/layout/vProcess5"/>
    <dgm:cxn modelId="{F7BDB4D0-1820-494F-A812-345B51BAF197}" type="presParOf" srcId="{708AAB8F-548A-49F5-869C-916FCF7E9BE3}" destId="{9B4D75A9-B24F-4CBA-96D7-00EE2D72A0DD}" srcOrd="10" destOrd="0" presId="urn:microsoft.com/office/officeart/2005/8/layout/vProcess5"/>
    <dgm:cxn modelId="{EEE4177E-9745-A642-8594-A8E97620CDD0}" type="presParOf" srcId="{708AAB8F-548A-49F5-869C-916FCF7E9BE3}" destId="{E3068B4B-AB16-42B5-9779-5703BE58AEA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43674-EC93-47BB-A7C0-531A5F1E402F}">
      <dsp:nvSpPr>
        <dsp:cNvPr id="0" name=""/>
        <dsp:cNvSpPr/>
      </dsp:nvSpPr>
      <dsp:spPr>
        <a:xfrm>
          <a:off x="1298134" y="0"/>
          <a:ext cx="5192540" cy="80807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rtl="1">
            <a:lnSpc>
              <a:spcPct val="90000"/>
            </a:lnSpc>
            <a:spcBef>
              <a:spcPct val="0"/>
            </a:spcBef>
            <a:spcAft>
              <a:spcPct val="35000"/>
            </a:spcAft>
            <a:buClr>
              <a:srgbClr val="EE2A24"/>
            </a:buClr>
            <a:buFont typeface="Arial" panose="020B0604020202020204" pitchFamily="34" charset="0"/>
            <a:buNone/>
          </a:pPr>
          <a:r>
            <a:rPr lang="ar" sz="1600" b="0" kern="1200" cap="none" dirty="0"/>
            <a:t>التعلم من استجابة  xxx</a:t>
          </a:r>
          <a:r>
            <a:rPr lang="ar-SA" sz="1600" b="0" kern="1200" cap="none" dirty="0"/>
            <a:t> للجمعية الوطنية</a:t>
          </a:r>
          <a:r>
            <a:rPr lang="ar" sz="1600" b="0" kern="1200" cap="none" dirty="0"/>
            <a:t>، سواء </a:t>
          </a:r>
          <a:r>
            <a:rPr lang="ar-SA" sz="1600" b="0" kern="1200" cap="none" dirty="0"/>
            <a:t>أكانت بالتعلم من </a:t>
          </a:r>
          <a:r>
            <a:rPr lang="ar" sz="1600" b="0" kern="1200" cap="none" dirty="0"/>
            <a:t>نقاط القوة </a:t>
          </a:r>
          <a:r>
            <a:rPr lang="ar-SA" sz="1600" b="0" kern="1200" cap="none" dirty="0"/>
            <a:t>أم</a:t>
          </a:r>
          <a:r>
            <a:rPr lang="ar" sz="1600" b="0" kern="1200" cap="none" dirty="0"/>
            <a:t> نقاط الضعف.</a:t>
          </a:r>
        </a:p>
      </dsp:txBody>
      <dsp:txXfrm>
        <a:off x="1321802" y="23668"/>
        <a:ext cx="4252286" cy="760734"/>
      </dsp:txXfrm>
    </dsp:sp>
    <dsp:sp modelId="{C816B0FB-7BD5-4558-8D92-0ABD4C9B7CF3}">
      <dsp:nvSpPr>
        <dsp:cNvPr id="0" name=""/>
        <dsp:cNvSpPr/>
      </dsp:nvSpPr>
      <dsp:spPr>
        <a:xfrm>
          <a:off x="884497" y="917174"/>
          <a:ext cx="5192540" cy="80807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Clr>
              <a:srgbClr val="EE2A24"/>
            </a:buClr>
            <a:buFont typeface="Arial" panose="020B0604020202020204" pitchFamily="34" charset="0"/>
            <a:buNone/>
          </a:pPr>
          <a:r>
            <a:rPr lang="ar" sz="1600" b="0" kern="1200" cap="none" dirty="0"/>
            <a:t>استخدام </a:t>
          </a:r>
          <a:r>
            <a:rPr lang="ar-SA" sz="1600" b="0" kern="1200" cap="none" dirty="0"/>
            <a:t>المعرفة المكتسبة</a:t>
          </a:r>
          <a:r>
            <a:rPr lang="ar" sz="1600" b="0" kern="1200" cap="none" dirty="0"/>
            <a:t> بشكل منهجي لتقييم النظام التنظيمي من خلاله تسليم النتائج القطاعية من خلال المساعدات النقدية والق</a:t>
          </a:r>
          <a:r>
            <a:rPr lang="ar-SA" sz="1600" b="0" kern="1200" cap="none" dirty="0"/>
            <a:t>سائم</a:t>
          </a:r>
          <a:r>
            <a:rPr lang="ar" sz="1600" b="0" kern="1200" cap="none" dirty="0"/>
            <a:t> عبر دورة المشروع.</a:t>
          </a:r>
        </a:p>
      </dsp:txBody>
      <dsp:txXfrm>
        <a:off x="908165" y="940842"/>
        <a:ext cx="4185083" cy="760734"/>
      </dsp:txXfrm>
    </dsp:sp>
    <dsp:sp modelId="{0BB5CB76-9C29-4C26-BB4F-CD7B8035E9E7}">
      <dsp:nvSpPr>
        <dsp:cNvPr id="0" name=""/>
        <dsp:cNvSpPr/>
      </dsp:nvSpPr>
      <dsp:spPr>
        <a:xfrm>
          <a:off x="414832" y="1878089"/>
          <a:ext cx="5192540" cy="80807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Clr>
              <a:srgbClr val="EE2A24"/>
            </a:buClr>
            <a:buFont typeface="Arial" panose="020B0604020202020204" pitchFamily="34" charset="0"/>
            <a:buNone/>
          </a:pPr>
          <a:r>
            <a:rPr lang="ar" sz="1600" b="0" kern="1200" cap="none" dirty="0"/>
            <a:t>تحديد الأولويات لتحسين </a:t>
          </a:r>
          <a:r>
            <a:rPr lang="ar-SA" sz="1600" b="0" kern="1200" cap="none" dirty="0"/>
            <a:t>خدمة </a:t>
          </a:r>
          <a:r>
            <a:rPr lang="ar" sz="1600" b="0" kern="1200" cap="none" dirty="0"/>
            <a:t>بر</a:t>
          </a:r>
          <a:r>
            <a:rPr lang="ar-SA" sz="1600" b="0" kern="1200" cap="none" dirty="0" err="1"/>
            <a:t>نا</a:t>
          </a:r>
          <a:r>
            <a:rPr lang="ar" sz="1600" b="0" kern="1200" cap="none" dirty="0"/>
            <a:t>مج الأمن الغذائي وسبل العيش في الأمد القريب والمتوسط</a:t>
          </a:r>
        </a:p>
      </dsp:txBody>
      <dsp:txXfrm>
        <a:off x="438500" y="1901757"/>
        <a:ext cx="4191573" cy="760734"/>
      </dsp:txXfrm>
    </dsp:sp>
    <dsp:sp modelId="{4DC88340-39B0-4C03-BFBF-B419D162E123}">
      <dsp:nvSpPr>
        <dsp:cNvPr id="0" name=""/>
        <dsp:cNvSpPr/>
      </dsp:nvSpPr>
      <dsp:spPr>
        <a:xfrm>
          <a:off x="0" y="2844791"/>
          <a:ext cx="5192540" cy="808070"/>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 sz="1600" b="0" kern="1200" cap="none" dirty="0"/>
            <a:t>ضمان </a:t>
          </a:r>
          <a:r>
            <a:rPr lang="ar" sz="1600" b="0" u="sng" kern="1200" cap="none" dirty="0"/>
            <a:t>حصول الأشخاص المناسبين </a:t>
          </a:r>
          <a:r>
            <a:rPr lang="ar-SA" sz="1600" b="0" u="sng" kern="1200" cap="none" dirty="0"/>
            <a:t>ل</a:t>
          </a:r>
          <a:r>
            <a:rPr lang="ar" sz="1600" b="0" u="sng" kern="1200" cap="none" dirty="0"/>
            <a:t>لمساعدة المناسبة، في الوقت المناسب، بالطريقة </a:t>
          </a:r>
          <a:r>
            <a:rPr lang="ar-JO" sz="1600" b="0" u="sng" kern="1200" cap="none" dirty="0"/>
            <a:t>المناسبة</a:t>
          </a:r>
          <a:r>
            <a:rPr lang="ar" sz="1600" b="0" u="sng" kern="1200" cap="none" dirty="0"/>
            <a:t>، </a:t>
          </a:r>
          <a:r>
            <a:rPr lang="ar-SA" sz="1600" b="0" u="sng" kern="1200" cap="none" dirty="0"/>
            <a:t>وب</a:t>
          </a:r>
          <a:r>
            <a:rPr lang="ar" sz="1600" b="0" u="sng" kern="1200" cap="none" dirty="0"/>
            <a:t>إدارة </a:t>
          </a:r>
          <a:r>
            <a:rPr lang="ar-SA" sz="1600" b="0" u="sng" kern="1200" cap="none" dirty="0"/>
            <a:t>ل</a:t>
          </a:r>
          <a:r>
            <a:rPr lang="ar" sz="1600" b="0" u="sng" kern="1200" cap="none" dirty="0"/>
            <a:t>لمخاطر.</a:t>
          </a:r>
          <a:endParaRPr lang="en-GB" sz="1600" u="sng" kern="1200" dirty="0"/>
        </a:p>
      </dsp:txBody>
      <dsp:txXfrm>
        <a:off x="23668" y="2868459"/>
        <a:ext cx="4185083" cy="760734"/>
      </dsp:txXfrm>
    </dsp:sp>
    <dsp:sp modelId="{F8B6AEF0-7CE2-4C8D-B36D-4EAFFDAA594A}">
      <dsp:nvSpPr>
        <dsp:cNvPr id="0" name=""/>
        <dsp:cNvSpPr/>
      </dsp:nvSpPr>
      <dsp:spPr>
        <a:xfrm>
          <a:off x="908094" y="379249"/>
          <a:ext cx="525245" cy="52524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1026274" y="379249"/>
        <a:ext cx="288885" cy="395247"/>
      </dsp:txXfrm>
    </dsp:sp>
    <dsp:sp modelId="{A74F7CFD-3EDC-4DEE-AE4C-2CF63524DAD0}">
      <dsp:nvSpPr>
        <dsp:cNvPr id="0" name=""/>
        <dsp:cNvSpPr/>
      </dsp:nvSpPr>
      <dsp:spPr>
        <a:xfrm>
          <a:off x="487838" y="1352840"/>
          <a:ext cx="525245" cy="52524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606018" y="1352840"/>
        <a:ext cx="288885" cy="395247"/>
      </dsp:txXfrm>
    </dsp:sp>
    <dsp:sp modelId="{D1AB41BB-80FB-4B93-960D-97EF899860E3}">
      <dsp:nvSpPr>
        <dsp:cNvPr id="0" name=""/>
        <dsp:cNvSpPr/>
      </dsp:nvSpPr>
      <dsp:spPr>
        <a:xfrm>
          <a:off x="27223" y="2351091"/>
          <a:ext cx="525245" cy="52524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145403" y="2351091"/>
        <a:ext cx="288885" cy="39524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B2E3DA-5A0F-4F19-A3B8-D922933969F5}" type="datetimeFigureOut">
              <a:rPr lang="en-GB" smtClean="0"/>
              <a:t>27/12/2024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4F4050-90E4-443E-B6FA-2DD9C016838F}" type="slidenum">
              <a:rPr lang="en-GB" smtClean="0"/>
              <a:t>‹#›</a:t>
            </a:fld>
            <a:endParaRPr lang="en-GB"/>
          </a:p>
        </p:txBody>
      </p:sp>
    </p:spTree>
    <p:extLst>
      <p:ext uri="{BB962C8B-B14F-4D97-AF65-F5344CB8AC3E}">
        <p14:creationId xmlns:p14="http://schemas.microsoft.com/office/powerpoint/2010/main" val="778865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04D18-74B1-4B5E-B52C-19CCD19D4303}" type="datetimeFigureOut">
              <a:rPr lang="en-GB" smtClean="0"/>
              <a:t>27/12/2024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6C794D-7DC7-4755-8744-0523C236382F}" type="slidenum">
              <a:rPr lang="en-GB" smtClean="0"/>
              <a:t>‹#›</a:t>
            </a:fld>
            <a:endParaRPr lang="en-GB"/>
          </a:p>
        </p:txBody>
      </p:sp>
    </p:spTree>
    <p:extLst>
      <p:ext uri="{BB962C8B-B14F-4D97-AF65-F5344CB8AC3E}">
        <p14:creationId xmlns:p14="http://schemas.microsoft.com/office/powerpoint/2010/main" val="74610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b="1" dirty="0"/>
              <a:t>(نسخة الورشة: أعمق، مع التركيز على التأثير)</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16C794D-7DC7-4755-8744-0523C236382F}" type="slidenum">
              <a:rPr lang="en-GB" smtClean="0"/>
              <a:t>1</a:t>
            </a:fld>
            <a:endParaRPr lang="en-GB"/>
          </a:p>
        </p:txBody>
      </p:sp>
    </p:spTree>
    <p:extLst>
      <p:ext uri="{BB962C8B-B14F-4D97-AF65-F5344CB8AC3E}">
        <p14:creationId xmlns:p14="http://schemas.microsoft.com/office/powerpoint/2010/main" val="2016647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dirty="0"/>
              <a:t>مثال على الشريحة للتكيف.</a:t>
            </a:r>
          </a:p>
          <a:p>
            <a:pPr algn="r" rtl="1"/>
            <a:r>
              <a:rPr lang="ar" dirty="0"/>
              <a:t>يمكن أن تشمل أكبر عدد ممكن من العناصر ذات الصلة، </a:t>
            </a:r>
            <a:r>
              <a:rPr lang="ar" dirty="0" err="1"/>
              <a:t>على سبيل المثال، </a:t>
            </a:r>
            <a:r>
              <a:rPr lang="ar" dirty="0"/>
              <a:t>عنصر واحد لكل نمط</a:t>
            </a:r>
          </a:p>
        </p:txBody>
      </p:sp>
      <p:sp>
        <p:nvSpPr>
          <p:cNvPr id="4" name="Slide Number Placeholder 3"/>
          <p:cNvSpPr>
            <a:spLocks noGrp="1"/>
          </p:cNvSpPr>
          <p:nvPr>
            <p:ph type="sldNum" sz="quarter" idx="10"/>
          </p:nvPr>
        </p:nvSpPr>
        <p:spPr/>
        <p:txBody>
          <a:bodyPr/>
          <a:lstStyle/>
          <a:p>
            <a:fld id="{016C794D-7DC7-4755-8744-0523C236382F}" type="slidenum">
              <a:rPr lang="en-GB" smtClean="0"/>
              <a:t>13</a:t>
            </a:fld>
            <a:endParaRPr lang="en-GB"/>
          </a:p>
        </p:txBody>
      </p:sp>
    </p:spTree>
    <p:extLst>
      <p:ext uri="{BB962C8B-B14F-4D97-AF65-F5344CB8AC3E}">
        <p14:creationId xmlns:p14="http://schemas.microsoft.com/office/powerpoint/2010/main" val="2326968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sz="1200" kern="1200" dirty="0">
                <a:solidFill>
                  <a:schemeClr val="tx1"/>
                </a:solidFill>
                <a:effectLst/>
                <a:latin typeface="+mn-lt"/>
                <a:ea typeface="+mn-ea"/>
                <a:cs typeface="+mn-cs"/>
              </a:rPr>
              <a:t>تدرس هذه الجلسة عن كثب مدى نجاح هذا النهج وما يمكن القيام به بشكل مختلف في المستقبل لمطابقة المساعدات بشكل أفضل مع احتياجات المجتمعات المستفيدة.</a:t>
            </a:r>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17</a:t>
            </a:fld>
            <a:endParaRPr lang="en-GB"/>
          </a:p>
        </p:txBody>
      </p:sp>
    </p:spTree>
    <p:extLst>
      <p:ext uri="{BB962C8B-B14F-4D97-AF65-F5344CB8AC3E}">
        <p14:creationId xmlns:p14="http://schemas.microsoft.com/office/powerpoint/2010/main" val="4094592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18</a:t>
            </a:fld>
            <a:endParaRPr lang="en-GB"/>
          </a:p>
        </p:txBody>
      </p:sp>
    </p:spTree>
    <p:extLst>
      <p:ext uri="{BB962C8B-B14F-4D97-AF65-F5344CB8AC3E}">
        <p14:creationId xmlns:p14="http://schemas.microsoft.com/office/powerpoint/2010/main" val="2534585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 dirty="0"/>
              <a:t>مثال على الشريحة للتكيف.</a:t>
            </a:r>
          </a:p>
          <a:p>
            <a:endParaRPr lang="en-GB" dirty="0"/>
          </a:p>
        </p:txBody>
      </p:sp>
      <p:sp>
        <p:nvSpPr>
          <p:cNvPr id="4" name="Slide Number Placeholder 3"/>
          <p:cNvSpPr>
            <a:spLocks noGrp="1"/>
          </p:cNvSpPr>
          <p:nvPr>
            <p:ph type="sldNum" sz="quarter" idx="10"/>
          </p:nvPr>
        </p:nvSpPr>
        <p:spPr/>
        <p:txBody>
          <a:bodyPr/>
          <a:lstStyle/>
          <a:p>
            <a:fld id="{23A0CDCB-2810-4313-8DBC-127EA6D3AC54}" type="slidenum">
              <a:rPr lang="en-GB" smtClean="0"/>
              <a:t>19</a:t>
            </a:fld>
            <a:endParaRPr lang="en-GB"/>
          </a:p>
        </p:txBody>
      </p:sp>
    </p:spTree>
    <p:extLst>
      <p:ext uri="{BB962C8B-B14F-4D97-AF65-F5344CB8AC3E}">
        <p14:creationId xmlns:p14="http://schemas.microsoft.com/office/powerpoint/2010/main" val="2318041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dirty="0"/>
              <a:t>شريحة نموذجية للتكيف – </a:t>
            </a:r>
            <a:r>
              <a:rPr lang="ar" baseline="0" dirty="0"/>
              <a:t>اقتباسات من </a:t>
            </a:r>
            <a:r>
              <a:rPr lang="ar-JO" baseline="0" dirty="0"/>
              <a:t>مجموعة النقاش المركز </a:t>
            </a:r>
            <a:r>
              <a:rPr lang="ar" baseline="0" dirty="0"/>
              <a:t>( FGDs) (يمكن إضافة مواقع)</a:t>
            </a:r>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20</a:t>
            </a:fld>
            <a:endParaRPr lang="en-GB"/>
          </a:p>
        </p:txBody>
      </p:sp>
    </p:spTree>
    <p:extLst>
      <p:ext uri="{BB962C8B-B14F-4D97-AF65-F5344CB8AC3E}">
        <p14:creationId xmlns:p14="http://schemas.microsoft.com/office/powerpoint/2010/main" val="1969800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dirty="0"/>
              <a:t>ملخص </a:t>
            </a:r>
            <a:r>
              <a:rPr lang="ar" baseline="0" dirty="0"/>
              <a:t>لعملية التقييم وتحليل الاستجابة</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21</a:t>
            </a:fld>
            <a:endParaRPr lang="en-GB"/>
          </a:p>
        </p:txBody>
      </p:sp>
    </p:spTree>
    <p:extLst>
      <p:ext uri="{BB962C8B-B14F-4D97-AF65-F5344CB8AC3E}">
        <p14:creationId xmlns:p14="http://schemas.microsoft.com/office/powerpoint/2010/main" val="94011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 dirty="0"/>
              <a:t>اطلب أي اقتراحات أخرى</a:t>
            </a:r>
          </a:p>
        </p:txBody>
      </p:sp>
      <p:sp>
        <p:nvSpPr>
          <p:cNvPr id="4" name="Slide Number Placeholder 3"/>
          <p:cNvSpPr>
            <a:spLocks noGrp="1"/>
          </p:cNvSpPr>
          <p:nvPr>
            <p:ph type="sldNum" sz="quarter" idx="10"/>
          </p:nvPr>
        </p:nvSpPr>
        <p:spPr/>
        <p:txBody>
          <a:bodyPr/>
          <a:lstStyle/>
          <a:p>
            <a:fld id="{016C794D-7DC7-4755-8744-0523C236382F}" type="slidenum">
              <a:rPr lang="en-GB" smtClean="0"/>
              <a:t>22</a:t>
            </a:fld>
            <a:endParaRPr lang="en-GB"/>
          </a:p>
        </p:txBody>
      </p:sp>
    </p:spTree>
    <p:extLst>
      <p:ext uri="{BB962C8B-B14F-4D97-AF65-F5344CB8AC3E}">
        <p14:creationId xmlns:p14="http://schemas.microsoft.com/office/powerpoint/2010/main" val="3634465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dirty="0"/>
              <a:t>اطلب أي اقتراحات أخرى</a:t>
            </a:r>
          </a:p>
        </p:txBody>
      </p:sp>
      <p:sp>
        <p:nvSpPr>
          <p:cNvPr id="4" name="Slide Number Placeholder 3"/>
          <p:cNvSpPr>
            <a:spLocks noGrp="1"/>
          </p:cNvSpPr>
          <p:nvPr>
            <p:ph type="sldNum" sz="quarter" idx="10"/>
          </p:nvPr>
        </p:nvSpPr>
        <p:spPr/>
        <p:txBody>
          <a:bodyPr/>
          <a:lstStyle/>
          <a:p>
            <a:fld id="{016C794D-7DC7-4755-8744-0523C236382F}" type="slidenum">
              <a:rPr lang="en-GB" smtClean="0"/>
              <a:t>23</a:t>
            </a:fld>
            <a:endParaRPr lang="en-GB"/>
          </a:p>
        </p:txBody>
      </p:sp>
    </p:spTree>
    <p:extLst>
      <p:ext uri="{BB962C8B-B14F-4D97-AF65-F5344CB8AC3E}">
        <p14:creationId xmlns:p14="http://schemas.microsoft.com/office/powerpoint/2010/main" val="2871636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27</a:t>
            </a:fld>
            <a:endParaRPr lang="en-GB"/>
          </a:p>
        </p:txBody>
      </p:sp>
    </p:spTree>
    <p:extLst>
      <p:ext uri="{BB962C8B-B14F-4D97-AF65-F5344CB8AC3E}">
        <p14:creationId xmlns:p14="http://schemas.microsoft.com/office/powerpoint/2010/main" val="2534585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 dirty="0"/>
              <a:t>شريحة نموذجية للتكيف</a:t>
            </a:r>
          </a:p>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28</a:t>
            </a:fld>
            <a:endParaRPr lang="en-GB"/>
          </a:p>
        </p:txBody>
      </p:sp>
    </p:spTree>
    <p:extLst>
      <p:ext uri="{BB962C8B-B14F-4D97-AF65-F5344CB8AC3E}">
        <p14:creationId xmlns:p14="http://schemas.microsoft.com/office/powerpoint/2010/main" val="386360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4</a:t>
            </a:fld>
            <a:endParaRPr lang="en-GB"/>
          </a:p>
        </p:txBody>
      </p:sp>
    </p:spTree>
    <p:extLst>
      <p:ext uri="{BB962C8B-B14F-4D97-AF65-F5344CB8AC3E}">
        <p14:creationId xmlns:p14="http://schemas.microsoft.com/office/powerpoint/2010/main" val="3294342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 dirty="0"/>
              <a:t>شريحة نموذجية للتكيف</a:t>
            </a:r>
          </a:p>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30</a:t>
            </a:fld>
            <a:endParaRPr lang="en-GB"/>
          </a:p>
        </p:txBody>
      </p:sp>
    </p:spTree>
    <p:extLst>
      <p:ext uri="{BB962C8B-B14F-4D97-AF65-F5344CB8AC3E}">
        <p14:creationId xmlns:p14="http://schemas.microsoft.com/office/powerpoint/2010/main" val="152873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dirty="0"/>
              <a:t>شريحة نموذجية للتكيف – </a:t>
            </a:r>
            <a:r>
              <a:rPr lang="ar" baseline="0" dirty="0"/>
              <a:t>اقتباسات من </a:t>
            </a:r>
            <a:r>
              <a:rPr lang="ar-JO" baseline="0" dirty="0"/>
              <a:t>مجموعة المناقشة المركزة </a:t>
            </a:r>
            <a:r>
              <a:rPr lang="ar" baseline="0" dirty="0"/>
              <a:t>( FGDs) (يمكن إضافة مواقع)</a:t>
            </a:r>
            <a:endParaRPr lang="en-GB" dirty="0"/>
          </a:p>
        </p:txBody>
      </p:sp>
      <p:sp>
        <p:nvSpPr>
          <p:cNvPr id="4" name="Slide Number Placeholder 3"/>
          <p:cNvSpPr>
            <a:spLocks noGrp="1"/>
          </p:cNvSpPr>
          <p:nvPr>
            <p:ph type="sldNum" sz="quarter" idx="10"/>
          </p:nvPr>
        </p:nvSpPr>
        <p:spPr/>
        <p:txBody>
          <a:bodyPr/>
          <a:lstStyle/>
          <a:p>
            <a:fld id="{23A0CDCB-2810-4313-8DBC-127EA6D3AC54}" type="slidenum">
              <a:rPr lang="en-GB" smtClean="0"/>
              <a:t>31</a:t>
            </a:fld>
            <a:endParaRPr lang="en-GB"/>
          </a:p>
        </p:txBody>
      </p:sp>
    </p:spTree>
    <p:extLst>
      <p:ext uri="{BB962C8B-B14F-4D97-AF65-F5344CB8AC3E}">
        <p14:creationId xmlns:p14="http://schemas.microsoft.com/office/powerpoint/2010/main" val="3066173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dirty="0"/>
              <a:t>ملخص عن عملية حساب قيمة التحويل </a:t>
            </a:r>
            <a:r>
              <a:rPr lang="ar" baseline="0" dirty="0"/>
              <a:t>– راجع النشرة</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32</a:t>
            </a:fld>
            <a:endParaRPr lang="en-GB"/>
          </a:p>
        </p:txBody>
      </p:sp>
    </p:spTree>
    <p:extLst>
      <p:ext uri="{BB962C8B-B14F-4D97-AF65-F5344CB8AC3E}">
        <p14:creationId xmlns:p14="http://schemas.microsoft.com/office/powerpoint/2010/main" val="2718588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33</a:t>
            </a:fld>
            <a:endParaRPr lang="en-GB"/>
          </a:p>
        </p:txBody>
      </p:sp>
    </p:spTree>
    <p:extLst>
      <p:ext uri="{BB962C8B-B14F-4D97-AF65-F5344CB8AC3E}">
        <p14:creationId xmlns:p14="http://schemas.microsoft.com/office/powerpoint/2010/main" val="1158068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dirty="0"/>
              <a:t>انظر </a:t>
            </a:r>
            <a:r>
              <a:rPr lang="ar-SA" dirty="0" err="1"/>
              <a:t>ال</a:t>
            </a:r>
            <a:r>
              <a:rPr lang="ar" baseline="0" dirty="0"/>
              <a:t>نشرة </a:t>
            </a:r>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34</a:t>
            </a:fld>
            <a:endParaRPr lang="en-GB"/>
          </a:p>
        </p:txBody>
      </p:sp>
    </p:spTree>
    <p:extLst>
      <p:ext uri="{BB962C8B-B14F-4D97-AF65-F5344CB8AC3E}">
        <p14:creationId xmlns:p14="http://schemas.microsoft.com/office/powerpoint/2010/main" val="2804033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إضافية </a:t>
            </a:r>
            <a:r>
              <a:rPr lang="ar" baseline="0" dirty="0"/>
              <a:t>إذا سمح الوقت</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35</a:t>
            </a:fld>
            <a:endParaRPr lang="en-GB"/>
          </a:p>
        </p:txBody>
      </p:sp>
    </p:spTree>
    <p:extLst>
      <p:ext uri="{BB962C8B-B14F-4D97-AF65-F5344CB8AC3E}">
        <p14:creationId xmlns:p14="http://schemas.microsoft.com/office/powerpoint/2010/main" val="2718822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016C794D-7DC7-4755-8744-0523C236382F}" type="slidenum">
              <a:rPr lang="en-GB" smtClean="0"/>
              <a:t>38</a:t>
            </a:fld>
            <a:endParaRPr lang="en-GB"/>
          </a:p>
        </p:txBody>
      </p:sp>
    </p:spTree>
    <p:extLst>
      <p:ext uri="{BB962C8B-B14F-4D97-AF65-F5344CB8AC3E}">
        <p14:creationId xmlns:p14="http://schemas.microsoft.com/office/powerpoint/2010/main" val="791576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42</a:t>
            </a:fld>
            <a:endParaRPr lang="en-GB"/>
          </a:p>
        </p:txBody>
      </p:sp>
    </p:spTree>
    <p:extLst>
      <p:ext uri="{BB962C8B-B14F-4D97-AF65-F5344CB8AC3E}">
        <p14:creationId xmlns:p14="http://schemas.microsoft.com/office/powerpoint/2010/main" val="2238103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dirty="0"/>
              <a:t>اطلب من</a:t>
            </a:r>
            <a:r>
              <a:rPr lang="ar" dirty="0"/>
              <a:t> المشاركين </a:t>
            </a:r>
            <a:r>
              <a:rPr lang="ar-SA" dirty="0"/>
              <a:t>الرجوع </a:t>
            </a:r>
            <a:r>
              <a:rPr lang="ar" baseline="0" dirty="0"/>
              <a:t>إلى </a:t>
            </a:r>
            <a:r>
              <a:rPr lang="ar" dirty="0"/>
              <a:t>النشرة الخاصة بالاستهداف والتسجيل</a:t>
            </a:r>
          </a:p>
        </p:txBody>
      </p:sp>
      <p:sp>
        <p:nvSpPr>
          <p:cNvPr id="4" name="Slide Number Placeholder 3"/>
          <p:cNvSpPr>
            <a:spLocks noGrp="1"/>
          </p:cNvSpPr>
          <p:nvPr>
            <p:ph type="sldNum" sz="quarter" idx="10"/>
          </p:nvPr>
        </p:nvSpPr>
        <p:spPr/>
        <p:txBody>
          <a:bodyPr/>
          <a:lstStyle/>
          <a:p>
            <a:fld id="{23A0CDCB-2810-4313-8DBC-127EA6D3AC54}" type="slidenum">
              <a:rPr lang="en-GB" smtClean="0"/>
              <a:t>43</a:t>
            </a:fld>
            <a:endParaRPr lang="en-GB"/>
          </a:p>
        </p:txBody>
      </p:sp>
    </p:spTree>
    <p:extLst>
      <p:ext uri="{BB962C8B-B14F-4D97-AF65-F5344CB8AC3E}">
        <p14:creationId xmlns:p14="http://schemas.microsoft.com/office/powerpoint/2010/main" val="629707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dirty="0"/>
              <a:t>ملخص لعملية الاستهداف والتسجيل – راجع أيضًا </a:t>
            </a:r>
            <a:r>
              <a:rPr lang="ar" dirty="0" err="1"/>
              <a:t>النشرة</a:t>
            </a:r>
            <a:endParaRPr lang="en-GB" dirty="0"/>
          </a:p>
        </p:txBody>
      </p:sp>
      <p:sp>
        <p:nvSpPr>
          <p:cNvPr id="4" name="Slide Number Placeholder 3"/>
          <p:cNvSpPr>
            <a:spLocks noGrp="1"/>
          </p:cNvSpPr>
          <p:nvPr>
            <p:ph type="sldNum" sz="quarter" idx="10"/>
          </p:nvPr>
        </p:nvSpPr>
        <p:spPr/>
        <p:txBody>
          <a:bodyPr/>
          <a:lstStyle/>
          <a:p>
            <a:fld id="{23A0CDCB-2810-4313-8DBC-127EA6D3AC54}" type="slidenum">
              <a:rPr lang="en-GB" smtClean="0"/>
              <a:t>44</a:t>
            </a:fld>
            <a:endParaRPr lang="en-GB"/>
          </a:p>
        </p:txBody>
      </p:sp>
    </p:spTree>
    <p:extLst>
      <p:ext uri="{BB962C8B-B14F-4D97-AF65-F5344CB8AC3E}">
        <p14:creationId xmlns:p14="http://schemas.microsoft.com/office/powerpoint/2010/main" val="44254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5</a:t>
            </a:fld>
            <a:endParaRPr lang="en-GB"/>
          </a:p>
        </p:txBody>
      </p:sp>
    </p:spTree>
    <p:extLst>
      <p:ext uri="{BB962C8B-B14F-4D97-AF65-F5344CB8AC3E}">
        <p14:creationId xmlns:p14="http://schemas.microsoft.com/office/powerpoint/2010/main" val="1670076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dirty="0"/>
              <a:t>50</a:t>
            </a:r>
            <a:r>
              <a:rPr lang="ar-SA" dirty="0"/>
              <a:t> د</a:t>
            </a:r>
            <a:endParaRPr lang="ar" dirty="0"/>
          </a:p>
        </p:txBody>
      </p:sp>
      <p:sp>
        <p:nvSpPr>
          <p:cNvPr id="4" name="Slide Number Placeholder 3"/>
          <p:cNvSpPr>
            <a:spLocks noGrp="1"/>
          </p:cNvSpPr>
          <p:nvPr>
            <p:ph type="sldNum" sz="quarter" idx="10"/>
          </p:nvPr>
        </p:nvSpPr>
        <p:spPr/>
        <p:txBody>
          <a:bodyPr/>
          <a:lstStyle/>
          <a:p>
            <a:fld id="{016C794D-7DC7-4755-8744-0523C236382F}" type="slidenum">
              <a:rPr lang="en-GB" smtClean="0"/>
              <a:t>45</a:t>
            </a:fld>
            <a:endParaRPr lang="en-GB"/>
          </a:p>
        </p:txBody>
      </p:sp>
    </p:spTree>
    <p:extLst>
      <p:ext uri="{BB962C8B-B14F-4D97-AF65-F5344CB8AC3E}">
        <p14:creationId xmlns:p14="http://schemas.microsoft.com/office/powerpoint/2010/main" val="4092730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46</a:t>
            </a:fld>
            <a:endParaRPr lang="en-GB"/>
          </a:p>
        </p:txBody>
      </p:sp>
    </p:spTree>
    <p:extLst>
      <p:ext uri="{BB962C8B-B14F-4D97-AF65-F5344CB8AC3E}">
        <p14:creationId xmlns:p14="http://schemas.microsoft.com/office/powerpoint/2010/main" val="2534585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dirty="0"/>
              <a:t>نموذجية </a:t>
            </a:r>
            <a:r>
              <a:rPr lang="ar" baseline="0" dirty="0"/>
              <a:t>للتكيف - تتضمن اقتباسات من </a:t>
            </a:r>
            <a:r>
              <a:rPr lang="ar" sz="1200" dirty="0"/>
              <a:t>مجموعة المناقشة المركزة </a:t>
            </a:r>
            <a:r>
              <a:rPr lang="ar" baseline="0" dirty="0"/>
              <a:t>( FGDs) (وإضافة مواقع)</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47</a:t>
            </a:fld>
            <a:endParaRPr lang="en-GB"/>
          </a:p>
        </p:txBody>
      </p:sp>
    </p:spTree>
    <p:extLst>
      <p:ext uri="{BB962C8B-B14F-4D97-AF65-F5344CB8AC3E}">
        <p14:creationId xmlns:p14="http://schemas.microsoft.com/office/powerpoint/2010/main" val="3075916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 dirty="0"/>
              <a:t>نموذجية </a:t>
            </a:r>
            <a:r>
              <a:rPr lang="ar" baseline="0" dirty="0"/>
              <a:t>للتكيف - تتضمن اقتباسات من </a:t>
            </a:r>
            <a:r>
              <a:rPr lang="ar-JO" baseline="0" dirty="0"/>
              <a:t>مجموعة المناقشة المركزة </a:t>
            </a:r>
            <a:r>
              <a:rPr lang="ar" baseline="0" dirty="0"/>
              <a:t>( FGDs) (وإضافة مواقع)</a:t>
            </a:r>
            <a:endParaRPr lang="en-US" dirty="0"/>
          </a:p>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48</a:t>
            </a:fld>
            <a:endParaRPr lang="en-GB"/>
          </a:p>
        </p:txBody>
      </p:sp>
    </p:spTree>
    <p:extLst>
      <p:ext uri="{BB962C8B-B14F-4D97-AF65-F5344CB8AC3E}">
        <p14:creationId xmlns:p14="http://schemas.microsoft.com/office/powerpoint/2010/main" val="911262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dirty="0"/>
              <a:t>أ</a:t>
            </a:r>
            <a:r>
              <a:rPr lang="ar-SA" dirty="0"/>
              <a:t>طلب من</a:t>
            </a:r>
            <a:r>
              <a:rPr lang="ar" dirty="0"/>
              <a:t> المشاركين </a:t>
            </a:r>
            <a:r>
              <a:rPr lang="ar-SA" baseline="0" dirty="0"/>
              <a:t>مراجعة</a:t>
            </a:r>
            <a:r>
              <a:rPr lang="ar" baseline="0" dirty="0"/>
              <a:t> النشرة</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49</a:t>
            </a:fld>
            <a:endParaRPr lang="en-GB"/>
          </a:p>
        </p:txBody>
      </p:sp>
    </p:spTree>
    <p:extLst>
      <p:ext uri="{BB962C8B-B14F-4D97-AF65-F5344CB8AC3E}">
        <p14:creationId xmlns:p14="http://schemas.microsoft.com/office/powerpoint/2010/main" val="1587760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5م</a:t>
            </a:r>
          </a:p>
        </p:txBody>
      </p:sp>
      <p:sp>
        <p:nvSpPr>
          <p:cNvPr id="4" name="Slide Number Placeholder 3"/>
          <p:cNvSpPr>
            <a:spLocks noGrp="1"/>
          </p:cNvSpPr>
          <p:nvPr>
            <p:ph type="sldNum" sz="quarter" idx="10"/>
          </p:nvPr>
        </p:nvSpPr>
        <p:spPr/>
        <p:txBody>
          <a:bodyPr/>
          <a:lstStyle/>
          <a:p>
            <a:fld id="{23A0CDCB-2810-4313-8DBC-127EA6D3AC54}" type="slidenum">
              <a:rPr lang="en-GB" smtClean="0"/>
              <a:t>50</a:t>
            </a:fld>
            <a:endParaRPr lang="en-GB"/>
          </a:p>
        </p:txBody>
      </p:sp>
    </p:spTree>
    <p:extLst>
      <p:ext uri="{BB962C8B-B14F-4D97-AF65-F5344CB8AC3E}">
        <p14:creationId xmlns:p14="http://schemas.microsoft.com/office/powerpoint/2010/main" val="1855539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baseline="0" dirty="0"/>
              <a:t>شريحة </a:t>
            </a:r>
            <a:r>
              <a:rPr lang="ar" dirty="0"/>
              <a:t>نموذجية لنتائج </a:t>
            </a:r>
            <a:r>
              <a:rPr lang="ar" baseline="0" dirty="0"/>
              <a:t>مراقبة ما بعد التوزيع ( PDM) للتكيف – </a:t>
            </a:r>
            <a:r>
              <a:rPr lang="ar-JO" dirty="0"/>
              <a:t>المشاركة المجتمعية والمساءلة</a:t>
            </a:r>
            <a:r>
              <a:rPr lang="ar-SA" dirty="0"/>
              <a:t> </a:t>
            </a:r>
            <a:endParaRPr lang="en-GB" dirty="0"/>
          </a:p>
        </p:txBody>
      </p:sp>
      <p:sp>
        <p:nvSpPr>
          <p:cNvPr id="4" name="Slide Number Placeholder 3"/>
          <p:cNvSpPr>
            <a:spLocks noGrp="1"/>
          </p:cNvSpPr>
          <p:nvPr>
            <p:ph type="sldNum" sz="quarter" idx="10"/>
          </p:nvPr>
        </p:nvSpPr>
        <p:spPr/>
        <p:txBody>
          <a:bodyPr/>
          <a:lstStyle/>
          <a:p>
            <a:fld id="{23A0CDCB-2810-4313-8DBC-127EA6D3AC54}" type="slidenum">
              <a:rPr lang="en-GB" smtClean="0"/>
              <a:t>52</a:t>
            </a:fld>
            <a:endParaRPr lang="en-GB"/>
          </a:p>
        </p:txBody>
      </p:sp>
    </p:spTree>
    <p:extLst>
      <p:ext uri="{BB962C8B-B14F-4D97-AF65-F5344CB8AC3E}">
        <p14:creationId xmlns:p14="http://schemas.microsoft.com/office/powerpoint/2010/main" val="3037462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53</a:t>
            </a:fld>
            <a:endParaRPr lang="en-GB"/>
          </a:p>
        </p:txBody>
      </p:sp>
    </p:spTree>
    <p:extLst>
      <p:ext uri="{BB962C8B-B14F-4D97-AF65-F5344CB8AC3E}">
        <p14:creationId xmlns:p14="http://schemas.microsoft.com/office/powerpoint/2010/main" val="294233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57</a:t>
            </a:fld>
            <a:endParaRPr lang="en-GB"/>
          </a:p>
        </p:txBody>
      </p:sp>
    </p:spTree>
    <p:extLst>
      <p:ext uri="{BB962C8B-B14F-4D97-AF65-F5344CB8AC3E}">
        <p14:creationId xmlns:p14="http://schemas.microsoft.com/office/powerpoint/2010/main" val="2534585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58</a:t>
            </a:fld>
            <a:endParaRPr lang="en-GB"/>
          </a:p>
        </p:txBody>
      </p:sp>
    </p:spTree>
    <p:extLst>
      <p:ext uri="{BB962C8B-B14F-4D97-AF65-F5344CB8AC3E}">
        <p14:creationId xmlns:p14="http://schemas.microsoft.com/office/powerpoint/2010/main" val="2892869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CE8A9EC-CC49-4041-A2EA-1F6735C0A331}" type="slidenum">
              <a:rPr lang="en-US" sz="1200"/>
              <a:pPr algn="r"/>
              <a:t>6</a:t>
            </a:fld>
            <a:endParaRPr lang="en-US" sz="1200"/>
          </a:p>
        </p:txBody>
      </p:sp>
      <p:sp>
        <p:nvSpPr>
          <p:cNvPr id="88067" name="Rectangle 2"/>
          <p:cNvSpPr>
            <a:spLocks noGrp="1" noRot="1" noChangeAspect="1" noChangeArrowheads="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algn="r" rtl="1" eaLnBrk="1" hangingPunct="1"/>
            <a:r>
              <a:rPr lang="ar" dirty="0">
                <a:ea typeface="ＭＳ Ｐゴシック" charset="-128"/>
                <a:cs typeface="ＭＳ Ｐゴシック" charset="-128"/>
              </a:rPr>
              <a:t>تركز مراجعة الدروس المستفادة حاليًا على العملية فقط.</a:t>
            </a:r>
          </a:p>
          <a:p>
            <a:pPr algn="r" rtl="1" eaLnBrk="1" hangingPunct="1"/>
            <a:r>
              <a:rPr lang="ar" dirty="0">
                <a:ea typeface="ＭＳ Ｐゴシック" charset="-128"/>
                <a:cs typeface="ＭＳ Ｐゴシック" charset="-128"/>
              </a:rPr>
              <a:t>قد ترغب المراجعة ذات التركيز الأعمق في التوسع وإدراج جوانب </a:t>
            </a:r>
            <a:r>
              <a:rPr lang="ar" baseline="0" dirty="0">
                <a:ea typeface="ＭＳ Ｐゴシック" charset="-128"/>
                <a:cs typeface="ＭＳ Ｐゴシック" charset="-128"/>
              </a:rPr>
              <a:t>مراقبة التأثير (اعتمادًا على مراقبة ما بعد التوزيع ( PDM) - سيكون ذلك محددًا </a:t>
            </a:r>
            <a:r>
              <a:rPr lang="ar-SA" baseline="0" dirty="0" err="1">
                <a:ea typeface="ＭＳ Ｐゴシック" charset="-128"/>
                <a:cs typeface="ＭＳ Ｐゴシック" charset="-128"/>
              </a:rPr>
              <a:t>با</a:t>
            </a:r>
            <a:r>
              <a:rPr lang="ar" baseline="0" dirty="0">
                <a:ea typeface="ＭＳ Ｐゴシック" charset="-128"/>
                <a:cs typeface="ＭＳ Ｐゴシック" charset="-128"/>
              </a:rPr>
              <a:t>لسياق)</a:t>
            </a:r>
            <a:endParaRPr lang="en-GB" dirty="0">
              <a:ea typeface="ＭＳ Ｐゴシック" charset="-128"/>
              <a:cs typeface="ＭＳ Ｐゴシック" charset="-128"/>
            </a:endParaRPr>
          </a:p>
          <a:p>
            <a:pPr eaLnBrk="1" hangingPunct="1"/>
            <a:endParaRPr lang="en-GB" dirty="0">
              <a:ea typeface="ＭＳ Ｐゴシック" charset="-128"/>
              <a:cs typeface="ＭＳ Ｐゴシック" charset="-128"/>
            </a:endParaRPr>
          </a:p>
          <a:p>
            <a:endParaRPr lang="en-GB" dirty="0">
              <a:solidFill>
                <a:srgbClr val="FF0000"/>
              </a:solidFill>
            </a:endParaRPr>
          </a:p>
          <a:p>
            <a:pPr eaLnBrk="1" hangingPunct="1"/>
            <a:endParaRPr lang="en-GB" dirty="0">
              <a:ea typeface="ＭＳ Ｐゴシック" charset="-128"/>
              <a:cs typeface="ＭＳ Ｐゴシック" charset="-128"/>
            </a:endParaRPr>
          </a:p>
        </p:txBody>
      </p:sp>
    </p:spTree>
    <p:extLst>
      <p:ext uri="{BB962C8B-B14F-4D97-AF65-F5344CB8AC3E}">
        <p14:creationId xmlns:p14="http://schemas.microsoft.com/office/powerpoint/2010/main" val="482340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dirty="0"/>
              <a:t>ملخص حول </a:t>
            </a:r>
            <a:r>
              <a:rPr lang="ar" baseline="0" dirty="0"/>
              <a:t>آلية التسليم/</a:t>
            </a:r>
            <a:r>
              <a:rPr lang="ar-SA" baseline="0" dirty="0"/>
              <a:t>مقدمو</a:t>
            </a:r>
            <a:r>
              <a:rPr lang="ar" baseline="0" dirty="0"/>
              <a:t> الخدمات المالية المختارة</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60</a:t>
            </a:fld>
            <a:endParaRPr lang="en-GB"/>
          </a:p>
        </p:txBody>
      </p:sp>
    </p:spTree>
    <p:extLst>
      <p:ext uri="{BB962C8B-B14F-4D97-AF65-F5344CB8AC3E}">
        <p14:creationId xmlns:p14="http://schemas.microsoft.com/office/powerpoint/2010/main" val="2718588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61</a:t>
            </a:fld>
            <a:endParaRPr lang="en-GB"/>
          </a:p>
        </p:txBody>
      </p:sp>
    </p:spTree>
    <p:extLst>
      <p:ext uri="{BB962C8B-B14F-4D97-AF65-F5344CB8AC3E}">
        <p14:creationId xmlns:p14="http://schemas.microsoft.com/office/powerpoint/2010/main" val="1664766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 dirty="0"/>
              <a:t>تلخيص </a:t>
            </a:r>
            <a:r>
              <a:rPr lang="ar" baseline="0" dirty="0"/>
              <a:t>لعملية المراقبة </a:t>
            </a:r>
            <a:r>
              <a:rPr lang="ar-SA" dirty="0"/>
              <a:t>و</a:t>
            </a:r>
            <a:r>
              <a:rPr lang="ar" dirty="0"/>
              <a:t>مراقبة ما بعد التوزيع ( PDM)، ومراقبة النقد، ومراقبة السوق، وما إلى ذلك)</a:t>
            </a:r>
          </a:p>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65</a:t>
            </a:fld>
            <a:endParaRPr lang="en-GB"/>
          </a:p>
        </p:txBody>
      </p:sp>
    </p:spTree>
    <p:extLst>
      <p:ext uri="{BB962C8B-B14F-4D97-AF65-F5344CB8AC3E}">
        <p14:creationId xmlns:p14="http://schemas.microsoft.com/office/powerpoint/2010/main" val="7189863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6C794D-7DC7-4755-8744-0523C236382F}" type="slidenum">
              <a:rPr lang="en-GB" smtClean="0"/>
              <a:t>66</a:t>
            </a:fld>
            <a:endParaRPr lang="en-GB"/>
          </a:p>
        </p:txBody>
      </p:sp>
    </p:spTree>
    <p:extLst>
      <p:ext uri="{BB962C8B-B14F-4D97-AF65-F5344CB8AC3E}">
        <p14:creationId xmlns:p14="http://schemas.microsoft.com/office/powerpoint/2010/main" val="3093023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67</a:t>
            </a:fld>
            <a:endParaRPr lang="en-GB"/>
          </a:p>
        </p:txBody>
      </p:sp>
    </p:spTree>
    <p:extLst>
      <p:ext uri="{BB962C8B-B14F-4D97-AF65-F5344CB8AC3E}">
        <p14:creationId xmlns:p14="http://schemas.microsoft.com/office/powerpoint/2010/main" val="554827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انظر النشرة الخاصة بالتوصيات</a:t>
            </a:r>
          </a:p>
        </p:txBody>
      </p:sp>
      <p:sp>
        <p:nvSpPr>
          <p:cNvPr id="4" name="Slide Number Placeholder 3"/>
          <p:cNvSpPr>
            <a:spLocks noGrp="1"/>
          </p:cNvSpPr>
          <p:nvPr>
            <p:ph type="sldNum" sz="quarter" idx="10"/>
          </p:nvPr>
        </p:nvSpPr>
        <p:spPr/>
        <p:txBody>
          <a:bodyPr/>
          <a:lstStyle/>
          <a:p>
            <a:fld id="{016C794D-7DC7-4755-8744-0523C236382F}" type="slidenum">
              <a:rPr lang="en-GB" smtClean="0"/>
              <a:t>68</a:t>
            </a:fld>
            <a:endParaRPr lang="en-GB"/>
          </a:p>
        </p:txBody>
      </p:sp>
    </p:spTree>
    <p:extLst>
      <p:ext uri="{BB962C8B-B14F-4D97-AF65-F5344CB8AC3E}">
        <p14:creationId xmlns:p14="http://schemas.microsoft.com/office/powerpoint/2010/main" val="1850102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69</a:t>
            </a:fld>
            <a:endParaRPr lang="en-GB"/>
          </a:p>
        </p:txBody>
      </p:sp>
    </p:spTree>
    <p:extLst>
      <p:ext uri="{BB962C8B-B14F-4D97-AF65-F5344CB8AC3E}">
        <p14:creationId xmlns:p14="http://schemas.microsoft.com/office/powerpoint/2010/main" val="1664766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a:t>اطلب أي اقتراحات أخرى</a:t>
            </a:r>
          </a:p>
        </p:txBody>
      </p:sp>
      <p:sp>
        <p:nvSpPr>
          <p:cNvPr id="4" name="Slide Number Placeholder 3"/>
          <p:cNvSpPr>
            <a:spLocks noGrp="1"/>
          </p:cNvSpPr>
          <p:nvPr>
            <p:ph type="sldNum" sz="quarter" idx="10"/>
          </p:nvPr>
        </p:nvSpPr>
        <p:spPr/>
        <p:txBody>
          <a:bodyPr/>
          <a:lstStyle/>
          <a:p>
            <a:fld id="{016C794D-7DC7-4755-8744-0523C236382F}" type="slidenum">
              <a:rPr lang="en-GB" smtClean="0"/>
              <a:t>8</a:t>
            </a:fld>
            <a:endParaRPr lang="en-GB"/>
          </a:p>
        </p:txBody>
      </p:sp>
    </p:spTree>
    <p:extLst>
      <p:ext uri="{BB962C8B-B14F-4D97-AF65-F5344CB8AC3E}">
        <p14:creationId xmlns:p14="http://schemas.microsoft.com/office/powerpoint/2010/main" val="1304394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عرض </a:t>
            </a:r>
            <a:r>
              <a:rPr lang="ar" baseline="0" dirty="0"/>
              <a:t>فيديو لملاحظات المستفيدين التي تم تقديمها خلال الزيارات الميدانية</a:t>
            </a:r>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9</a:t>
            </a:fld>
            <a:endParaRPr lang="en-GB"/>
          </a:p>
        </p:txBody>
      </p:sp>
    </p:spTree>
    <p:extLst>
      <p:ext uri="{BB962C8B-B14F-4D97-AF65-F5344CB8AC3E}">
        <p14:creationId xmlns:p14="http://schemas.microsoft.com/office/powerpoint/2010/main" val="318768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 dirty="0"/>
              <a:t>للإشارة إلى أننا لا نبدأ بشكل مباشر بالتركيز على دورة المشروع، حيث يمكن تحديد التوقيت من خلال مجموعة متنوعة من العوامل عبر الأنشطة المدرجة في دورة الاستجابة</a:t>
            </a:r>
          </a:p>
          <a:p>
            <a:endParaRPr lang="en-GB" dirty="0"/>
          </a:p>
          <a:p>
            <a:pPr marL="0" marR="0" indent="0" algn="r" defTabSz="914400" rtl="1" eaLnBrk="1" fontAlgn="auto" latinLnBrk="0" hangingPunct="1">
              <a:lnSpc>
                <a:spcPct val="100000"/>
              </a:lnSpc>
              <a:spcBef>
                <a:spcPts val="0"/>
              </a:spcBef>
              <a:spcAft>
                <a:spcPts val="0"/>
              </a:spcAft>
              <a:buClrTx/>
              <a:buSzTx/>
              <a:buFontTx/>
              <a:buNone/>
              <a:tabLst/>
              <a:defRPr/>
            </a:pPr>
            <a:r>
              <a:rPr lang="ar" dirty="0"/>
              <a:t>إجمالي </a:t>
            </a:r>
            <a:r>
              <a:rPr lang="ar-SA" dirty="0"/>
              <a:t>مدة العرض</a:t>
            </a:r>
            <a:r>
              <a:rPr lang="ar" dirty="0"/>
              <a:t> 90 </a:t>
            </a:r>
            <a:r>
              <a:rPr lang="ar-SA" dirty="0"/>
              <a:t>دقيقة</a:t>
            </a:r>
            <a:endParaRPr lang="en-GB" dirty="0"/>
          </a:p>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10</a:t>
            </a:fld>
            <a:endParaRPr lang="en-GB"/>
          </a:p>
        </p:txBody>
      </p:sp>
    </p:spTree>
    <p:extLst>
      <p:ext uri="{BB962C8B-B14F-4D97-AF65-F5344CB8AC3E}">
        <p14:creationId xmlns:p14="http://schemas.microsoft.com/office/powerpoint/2010/main" val="1345073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6C794D-7DC7-4755-8744-0523C236382F}" type="slidenum">
              <a:rPr lang="en-GB" smtClean="0"/>
              <a:t>11</a:t>
            </a:fld>
            <a:endParaRPr lang="en-GB"/>
          </a:p>
        </p:txBody>
      </p:sp>
    </p:spTree>
    <p:extLst>
      <p:ext uri="{BB962C8B-B14F-4D97-AF65-F5344CB8AC3E}">
        <p14:creationId xmlns:p14="http://schemas.microsoft.com/office/powerpoint/2010/main" val="341973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C794D-7DC7-4755-8744-0523C236382F}" type="slidenum">
              <a:rPr lang="en-GB" smtClean="0"/>
              <a:t>12</a:t>
            </a:fld>
            <a:endParaRPr lang="en-GB"/>
          </a:p>
        </p:txBody>
      </p:sp>
    </p:spTree>
    <p:extLst>
      <p:ext uri="{BB962C8B-B14F-4D97-AF65-F5344CB8AC3E}">
        <p14:creationId xmlns:p14="http://schemas.microsoft.com/office/powerpoint/2010/main" val="2534585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29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05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11510"/>
            <a:ext cx="1306488" cy="565175"/>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3"/>
          <p:cNvSpPr>
            <a:spLocks noGrp="1"/>
          </p:cNvSpPr>
          <p:nvPr>
            <p:ph sz="half" idx="2" hasCustomPrompt="1"/>
          </p:nvPr>
        </p:nvSpPr>
        <p:spPr>
          <a:xfrm>
            <a:off x="457200" y="1275606"/>
            <a:ext cx="7571184" cy="3318619"/>
          </a:xfrm>
          <a:prstGeom prst="rect">
            <a:avLst/>
          </a:prstGeom>
        </p:spPr>
        <p:txBody>
          <a:bodyPr/>
          <a:lstStyle>
            <a:lvl1pPr marL="285750" indent="-285750">
              <a:buClr>
                <a:srgbClr val="EE2A24"/>
              </a:buClr>
              <a:buFont typeface="Arial" panose="020B0604020202020204" pitchFamily="34" charset="0"/>
              <a:buChar cha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endParaRPr lang="en-US" sz="18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370713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55698-7657-4390-9BF5-C2810C41B2BA}"/>
              </a:ext>
            </a:extLst>
          </p:cNvPr>
          <p:cNvSpPr>
            <a:spLocks noGrp="1"/>
          </p:cNvSpPr>
          <p:nvPr>
            <p:ph type="title"/>
          </p:nvPr>
        </p:nvSpPr>
        <p:spPr>
          <a:xfrm>
            <a:off x="628650" y="273844"/>
            <a:ext cx="7886700" cy="994172"/>
          </a:xfrm>
          <a:prstGeom prst="rect">
            <a:avLst/>
          </a:prstGeom>
        </p:spPr>
        <p:txBody>
          <a:bodyPr lIns="68580" tIns="34290" rIns="68580" bIns="34290"/>
          <a:lstStyle/>
          <a:p>
            <a:r>
              <a:rPr lang="en-US"/>
              <a:t>Click to edit Master title style</a:t>
            </a:r>
            <a:endParaRPr lang="en-GB"/>
          </a:p>
        </p:txBody>
      </p:sp>
      <p:sp>
        <p:nvSpPr>
          <p:cNvPr id="3" name="Content Placeholder 2">
            <a:extLst>
              <a:ext uri="{FF2B5EF4-FFF2-40B4-BE49-F238E27FC236}">
                <a16:creationId xmlns:a16="http://schemas.microsoft.com/office/drawing/2014/main" id="{F39AD851-90D6-43EB-B521-6BB58BD497D7}"/>
              </a:ext>
            </a:extLst>
          </p:cNvPr>
          <p:cNvSpPr>
            <a:spLocks noGrp="1"/>
          </p:cNvSpPr>
          <p:nvPr>
            <p:ph idx="1"/>
          </p:nvPr>
        </p:nvSpPr>
        <p:spPr>
          <a:xfrm>
            <a:off x="628650" y="1369219"/>
            <a:ext cx="7886700" cy="3263504"/>
          </a:xfrm>
          <a:prstGeom prst="rect">
            <a:avLst/>
          </a:prstGeom>
        </p:spPr>
        <p:txBody>
          <a:bodyPr lIns="68580" tIns="34290" rIns="68580" bIns="3429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1D0E58-1254-4AFF-9C96-9325E2F4172B}"/>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2224464C-5ED4-4645-B113-1961B42ED3F3}" type="datetimeFigureOut">
              <a:rPr lang="en-GB" smtClean="0"/>
              <a:t>27/12/2024</a:t>
            </a:fld>
            <a:endParaRPr lang="en-GB"/>
          </a:p>
        </p:txBody>
      </p:sp>
      <p:sp>
        <p:nvSpPr>
          <p:cNvPr id="5" name="Footer Placeholder 4">
            <a:extLst>
              <a:ext uri="{FF2B5EF4-FFF2-40B4-BE49-F238E27FC236}">
                <a16:creationId xmlns:a16="http://schemas.microsoft.com/office/drawing/2014/main" id="{E2948901-D82B-4AE2-B9E5-115B0D27CE63}"/>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en-GB"/>
          </a:p>
        </p:txBody>
      </p:sp>
      <p:sp>
        <p:nvSpPr>
          <p:cNvPr id="6" name="Slide Number Placeholder 5">
            <a:extLst>
              <a:ext uri="{FF2B5EF4-FFF2-40B4-BE49-F238E27FC236}">
                <a16:creationId xmlns:a16="http://schemas.microsoft.com/office/drawing/2014/main" id="{CB18C6E4-EC97-403C-AC83-6B6D2454D103}"/>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1F440833-B607-4EE6-B783-A73396245FDA}" type="slidenum">
              <a:rPr lang="en-GB" smtClean="0"/>
              <a:t>‹#›</a:t>
            </a:fld>
            <a:endParaRPr lang="en-GB"/>
          </a:p>
        </p:txBody>
      </p:sp>
    </p:spTree>
    <p:extLst>
      <p:ext uri="{BB962C8B-B14F-4D97-AF65-F5344CB8AC3E}">
        <p14:creationId xmlns:p14="http://schemas.microsoft.com/office/powerpoint/2010/main" val="11215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CE36-FB87-41E7-93D7-2816249C3723}"/>
              </a:ext>
            </a:extLst>
          </p:cNvPr>
          <p:cNvSpPr>
            <a:spLocks noGrp="1"/>
          </p:cNvSpPr>
          <p:nvPr>
            <p:ph type="title"/>
          </p:nvPr>
        </p:nvSpPr>
        <p:spPr>
          <a:xfrm>
            <a:off x="629841" y="273844"/>
            <a:ext cx="7886700" cy="994172"/>
          </a:xfrm>
          <a:prstGeom prst="rect">
            <a:avLst/>
          </a:prstGeom>
        </p:spPr>
        <p:txBody>
          <a:bodyPr lIns="68580" tIns="34290" rIns="68580" bIns="34290"/>
          <a:lstStyle/>
          <a:p>
            <a:r>
              <a:rPr lang="en-US"/>
              <a:t>Click to edit Master title style</a:t>
            </a:r>
            <a:endParaRPr lang="en-GB"/>
          </a:p>
        </p:txBody>
      </p:sp>
      <p:sp>
        <p:nvSpPr>
          <p:cNvPr id="3" name="Text Placeholder 2">
            <a:extLst>
              <a:ext uri="{FF2B5EF4-FFF2-40B4-BE49-F238E27FC236}">
                <a16:creationId xmlns:a16="http://schemas.microsoft.com/office/drawing/2014/main" id="{E8AAEA68-0475-496E-AFCD-C1852EDD0D66}"/>
              </a:ext>
            </a:extLst>
          </p:cNvPr>
          <p:cNvSpPr>
            <a:spLocks noGrp="1"/>
          </p:cNvSpPr>
          <p:nvPr>
            <p:ph type="body" idx="1"/>
          </p:nvPr>
        </p:nvSpPr>
        <p:spPr>
          <a:xfrm>
            <a:off x="629842" y="1260872"/>
            <a:ext cx="3868340" cy="617934"/>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F94AA7F-310E-4F89-A3C7-3D71E85753C3}"/>
              </a:ext>
            </a:extLst>
          </p:cNvPr>
          <p:cNvSpPr>
            <a:spLocks noGrp="1"/>
          </p:cNvSpPr>
          <p:nvPr>
            <p:ph sz="half" idx="2"/>
          </p:nvPr>
        </p:nvSpPr>
        <p:spPr>
          <a:xfrm>
            <a:off x="629842" y="1878806"/>
            <a:ext cx="3868340" cy="2763441"/>
          </a:xfrm>
          <a:prstGeom prst="rect">
            <a:avLst/>
          </a:prstGeom>
        </p:spPr>
        <p:txBody>
          <a:bodyPr lIns="68580" tIns="34290" rIns="68580" bIns="3429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89F45C-CDD2-42A6-B1E6-3DD30E32FCB1}"/>
              </a:ext>
            </a:extLst>
          </p:cNvPr>
          <p:cNvSpPr>
            <a:spLocks noGrp="1"/>
          </p:cNvSpPr>
          <p:nvPr>
            <p:ph type="body" sz="quarter" idx="3"/>
          </p:nvPr>
        </p:nvSpPr>
        <p:spPr>
          <a:xfrm>
            <a:off x="4629150" y="1260872"/>
            <a:ext cx="3887391" cy="617934"/>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1C61513-4A65-4C44-8D3E-26DCA222BC98}"/>
              </a:ext>
            </a:extLst>
          </p:cNvPr>
          <p:cNvSpPr>
            <a:spLocks noGrp="1"/>
          </p:cNvSpPr>
          <p:nvPr>
            <p:ph sz="quarter" idx="4"/>
          </p:nvPr>
        </p:nvSpPr>
        <p:spPr>
          <a:xfrm>
            <a:off x="4629150" y="1878806"/>
            <a:ext cx="3887391" cy="2763441"/>
          </a:xfrm>
          <a:prstGeom prst="rect">
            <a:avLst/>
          </a:prstGeom>
        </p:spPr>
        <p:txBody>
          <a:bodyPr lIns="68580" tIns="34290" rIns="68580" bIns="3429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4F78D5-5B68-4B3F-B65C-14B140104B7B}"/>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2224464C-5ED4-4645-B113-1961B42ED3F3}" type="datetimeFigureOut">
              <a:rPr lang="en-GB" smtClean="0"/>
              <a:t>27/12/2024</a:t>
            </a:fld>
            <a:endParaRPr lang="en-GB"/>
          </a:p>
        </p:txBody>
      </p:sp>
      <p:sp>
        <p:nvSpPr>
          <p:cNvPr id="8" name="Footer Placeholder 7">
            <a:extLst>
              <a:ext uri="{FF2B5EF4-FFF2-40B4-BE49-F238E27FC236}">
                <a16:creationId xmlns:a16="http://schemas.microsoft.com/office/drawing/2014/main" id="{E0C7AA79-6004-4505-8C06-5791E2B0C5A1}"/>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en-GB"/>
          </a:p>
        </p:txBody>
      </p:sp>
      <p:sp>
        <p:nvSpPr>
          <p:cNvPr id="9" name="Slide Number Placeholder 8">
            <a:extLst>
              <a:ext uri="{FF2B5EF4-FFF2-40B4-BE49-F238E27FC236}">
                <a16:creationId xmlns:a16="http://schemas.microsoft.com/office/drawing/2014/main" id="{CED0EDA3-A0B5-4105-9B2F-512354C58287}"/>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1F440833-B607-4EE6-B783-A73396245FDA}" type="slidenum">
              <a:rPr lang="en-GB" smtClean="0"/>
              <a:t>‹#›</a:t>
            </a:fld>
            <a:endParaRPr lang="en-GB"/>
          </a:p>
        </p:txBody>
      </p:sp>
    </p:spTree>
    <p:extLst>
      <p:ext uri="{BB962C8B-B14F-4D97-AF65-F5344CB8AC3E}">
        <p14:creationId xmlns:p14="http://schemas.microsoft.com/office/powerpoint/2010/main" val="36853471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314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k5Gja3aIZzA&amp;list=PLrI6tpZ6pQmTuWgH38XkEoLGjZytfUdAR&amp;index=2&amp;t=0s"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jfif"/><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4B8A80-B285-5B4F-B918-0829ED3F15A8}"/>
              </a:ext>
            </a:extLst>
          </p:cNvPr>
          <p:cNvSpPr/>
          <p:nvPr/>
        </p:nvSpPr>
        <p:spPr>
          <a:xfrm rot="5340000">
            <a:off x="4125072" y="-1432406"/>
            <a:ext cx="170958" cy="7052055"/>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0528C3-AF6D-FD4E-91A7-76C85D51E76F}"/>
              </a:ext>
            </a:extLst>
          </p:cNvPr>
          <p:cNvSpPr txBox="1"/>
          <p:nvPr/>
        </p:nvSpPr>
        <p:spPr>
          <a:xfrm>
            <a:off x="672968" y="915566"/>
            <a:ext cx="7787463" cy="3416320"/>
          </a:xfrm>
          <a:prstGeom prst="rect">
            <a:avLst/>
          </a:prstGeom>
          <a:noFill/>
        </p:spPr>
        <p:txBody>
          <a:bodyPr wrap="square" lIns="91440" tIns="45720" rIns="91440" bIns="45720" rtlCol="0" anchor="t">
            <a:spAutoFit/>
          </a:bodyPr>
          <a:lstStyle/>
          <a:p>
            <a:pPr marL="9525" indent="-9525" algn="r" rtl="1">
              <a:tabLst>
                <a:tab pos="1420813" algn="l"/>
              </a:tabLst>
            </a:pPr>
            <a:r>
              <a:rPr lang="ar" sz="3200" b="1" dirty="0">
                <a:latin typeface="Arial"/>
                <a:cs typeface="Arial"/>
              </a:rPr>
              <a:t>ا</a:t>
            </a:r>
            <a:r>
              <a:rPr lang="ar-SA" sz="3200" b="1" dirty="0">
                <a:latin typeface="Arial"/>
                <a:cs typeface="Arial"/>
              </a:rPr>
              <a:t>س</a:t>
            </a:r>
            <a:r>
              <a:rPr lang="ar" sz="3200" b="1" dirty="0">
                <a:latin typeface="Arial"/>
                <a:cs typeface="Arial"/>
              </a:rPr>
              <a:t>تجابة</a:t>
            </a:r>
            <a:r>
              <a:rPr lang="ar-SA" sz="3200" b="1" dirty="0">
                <a:latin typeface="Arial"/>
                <a:cs typeface="Arial"/>
              </a:rPr>
              <a:t> المساعدات النقدية والقسائم </a:t>
            </a:r>
          </a:p>
          <a:p>
            <a:pPr marL="9525" indent="-9525" algn="r" rtl="1">
              <a:tabLst>
                <a:tab pos="1420813" algn="l"/>
              </a:tabLst>
            </a:pPr>
            <a:r>
              <a:rPr lang="ar-SA" sz="3200" b="1" dirty="0">
                <a:latin typeface="Arial"/>
                <a:cs typeface="Arial"/>
              </a:rPr>
              <a:t>الخاصة بـ</a:t>
            </a:r>
            <a:r>
              <a:rPr lang="ar" sz="3200" b="1" dirty="0">
                <a:latin typeface="Arial"/>
                <a:cs typeface="Arial"/>
              </a:rPr>
              <a:t> </a:t>
            </a:r>
            <a:r>
              <a:rPr lang="en-US" sz="3200" b="1" dirty="0">
                <a:latin typeface="Arial"/>
                <a:cs typeface="Arial"/>
              </a:rPr>
              <a:t> </a:t>
            </a:r>
            <a:r>
              <a:rPr lang="ar" sz="3200" i="1" dirty="0">
                <a:highlight>
                  <a:srgbClr val="FFFF00"/>
                </a:highlight>
                <a:latin typeface="Arial"/>
                <a:cs typeface="Arial"/>
              </a:rPr>
              <a:t>xxx</a:t>
            </a:r>
            <a:r>
              <a:rPr lang="ar-SA" sz="3200" b="1" dirty="0">
                <a:latin typeface="Arial"/>
                <a:cs typeface="Arial"/>
              </a:rPr>
              <a:t>الجمعية الوطنية</a:t>
            </a:r>
            <a:endParaRPr lang="en-US" sz="3200" b="1" dirty="0">
              <a:latin typeface="Arial" panose="020B0604020202020204" pitchFamily="34" charset="0"/>
              <a:cs typeface="Arial" panose="020B0604020202020204" pitchFamily="34" charset="0"/>
            </a:endParaRPr>
          </a:p>
          <a:p>
            <a:pPr marL="9525" indent="-9525">
              <a:tabLst>
                <a:tab pos="1420813" algn="l"/>
              </a:tabLst>
            </a:pPr>
            <a:endParaRPr lang="en-US" sz="4800" b="1" dirty="0">
              <a:latin typeface="Arial" panose="020B0604020202020204" pitchFamily="34" charset="0"/>
              <a:cs typeface="Arial" panose="020B0604020202020204" pitchFamily="34" charset="0"/>
            </a:endParaRPr>
          </a:p>
          <a:p>
            <a:pPr marL="9525" indent="-9525">
              <a:tabLst>
                <a:tab pos="1420813" algn="l"/>
              </a:tabLst>
            </a:pPr>
            <a:r>
              <a:rPr lang="ar" sz="3200" b="1" dirty="0">
                <a:latin typeface="Arial"/>
                <a:cs typeface="Arial"/>
              </a:rPr>
              <a:t>ورشة عمل مراجعة الدروس المستفادة</a:t>
            </a:r>
            <a:endParaRPr lang="ar-SA" sz="3200" b="1" dirty="0">
              <a:latin typeface="Arial"/>
              <a:cs typeface="Arial"/>
            </a:endParaRPr>
          </a:p>
          <a:p>
            <a:pPr marL="9525" indent="-9525">
              <a:tabLst>
                <a:tab pos="1420813" algn="l"/>
              </a:tabLst>
            </a:pPr>
            <a:endParaRPr lang="ar-SA" sz="3200" b="1" dirty="0">
              <a:latin typeface="Arial"/>
              <a:cs typeface="Arial"/>
            </a:endParaRPr>
          </a:p>
          <a:p>
            <a:pPr marL="9525" indent="-9525">
              <a:tabLst>
                <a:tab pos="1420813" algn="l"/>
              </a:tabLst>
            </a:pPr>
            <a:endParaRPr lang="ar" sz="3200" b="1" dirty="0">
              <a:latin typeface="Arial"/>
              <a:cs typeface="Arial"/>
            </a:endParaRPr>
          </a:p>
        </p:txBody>
      </p:sp>
      <p:sp>
        <p:nvSpPr>
          <p:cNvPr id="8" name="TextBox 7">
            <a:extLst>
              <a:ext uri="{FF2B5EF4-FFF2-40B4-BE49-F238E27FC236}">
                <a16:creationId xmlns:a16="http://schemas.microsoft.com/office/drawing/2014/main" id="{D229B0D2-C75D-4FB5-8AFD-9559F2770FD5}"/>
              </a:ext>
            </a:extLst>
          </p:cNvPr>
          <p:cNvSpPr txBox="1"/>
          <p:nvPr/>
        </p:nvSpPr>
        <p:spPr>
          <a:xfrm>
            <a:off x="683568" y="4300704"/>
            <a:ext cx="4860072" cy="338554"/>
          </a:xfrm>
          <a:prstGeom prst="rect">
            <a:avLst/>
          </a:prstGeom>
          <a:noFill/>
        </p:spPr>
        <p:txBody>
          <a:bodyPr wrap="square" lIns="91440" tIns="45720" rIns="91440" bIns="45720" rtlCol="0" anchor="t">
            <a:spAutoFit/>
          </a:bodyPr>
          <a:lstStyle/>
          <a:p>
            <a:pPr marL="9525" indent="-9525">
              <a:tabLst>
                <a:tab pos="1420813" algn="l"/>
              </a:tabLst>
            </a:pPr>
            <a:r>
              <a:rPr lang="ar" sz="1600" i="1" dirty="0">
                <a:highlight>
                  <a:srgbClr val="FFFF00"/>
                </a:highlight>
                <a:latin typeface="Arial"/>
                <a:cs typeface="Arial"/>
              </a:rPr>
              <a:t>الموقع والتاريخ</a:t>
            </a:r>
          </a:p>
        </p:txBody>
      </p:sp>
    </p:spTree>
    <p:extLst>
      <p:ext uri="{BB962C8B-B14F-4D97-AF65-F5344CB8AC3E}">
        <p14:creationId xmlns:p14="http://schemas.microsoft.com/office/powerpoint/2010/main" val="4248948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32" y="0"/>
            <a:ext cx="9132168" cy="514350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004973-641F-8D4A-9566-4C9FEE4BD386}"/>
              </a:ext>
            </a:extLst>
          </p:cNvPr>
          <p:cNvSpPr txBox="1"/>
          <p:nvPr/>
        </p:nvSpPr>
        <p:spPr>
          <a:xfrm>
            <a:off x="681659" y="1056277"/>
            <a:ext cx="7778773" cy="1569660"/>
          </a:xfrm>
          <a:prstGeom prst="rect">
            <a:avLst/>
          </a:prstGeom>
          <a:noFill/>
        </p:spPr>
        <p:txBody>
          <a:bodyPr wrap="square" rtlCol="0">
            <a:spAutoFit/>
          </a:bodyPr>
          <a:lstStyle/>
          <a:p>
            <a:pPr marL="9525" indent="-9525"/>
            <a:r>
              <a:rPr lang="ar" sz="9600" b="1" dirty="0">
                <a:solidFill>
                  <a:schemeClr val="bg1"/>
                </a:solidFill>
                <a:latin typeface="Arial" panose="020B0604020202020204" pitchFamily="34" charset="0"/>
                <a:cs typeface="Arial" panose="020B0604020202020204" pitchFamily="34" charset="0"/>
              </a:rPr>
              <a:t>الوقت المناسب؟</a:t>
            </a:r>
          </a:p>
        </p:txBody>
      </p:sp>
    </p:spTree>
    <p:extLst>
      <p:ext uri="{BB962C8B-B14F-4D97-AF65-F5344CB8AC3E}">
        <p14:creationId xmlns:p14="http://schemas.microsoft.com/office/powerpoint/2010/main" val="419677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D53B-449F-40EA-8B29-D3CEF27FC382}"/>
              </a:ext>
            </a:extLst>
          </p:cNvPr>
          <p:cNvSpPr>
            <a:spLocks noGrp="1"/>
          </p:cNvSpPr>
          <p:nvPr>
            <p:ph type="title"/>
          </p:nvPr>
        </p:nvSpPr>
        <p:spPr>
          <a:xfrm>
            <a:off x="2424361" y="357356"/>
            <a:ext cx="6450988" cy="565175"/>
          </a:xfrm>
        </p:spPr>
        <p:txBody>
          <a:bodyPr/>
          <a:lstStyle/>
          <a:p>
            <a:pPr algn="r" rtl="1"/>
            <a:r>
              <a:rPr lang="ar" dirty="0"/>
              <a:t>بناء الجدول </a:t>
            </a:r>
            <a:r>
              <a:rPr lang="ar" dirty="0">
                <a:solidFill>
                  <a:schemeClr val="tx2"/>
                </a:solidFill>
              </a:rPr>
              <a:t>الزمني للاستجابة</a:t>
            </a:r>
          </a:p>
        </p:txBody>
      </p:sp>
      <p:pic>
        <p:nvPicPr>
          <p:cNvPr id="4" name="Picture 3">
            <a:extLst>
              <a:ext uri="{FF2B5EF4-FFF2-40B4-BE49-F238E27FC236}">
                <a16:creationId xmlns:a16="http://schemas.microsoft.com/office/drawing/2014/main" id="{925DF23B-47F5-44AA-8735-AF91C18B8BED}"/>
              </a:ext>
            </a:extLst>
          </p:cNvPr>
          <p:cNvPicPr>
            <a:picLocks noChangeAspect="1"/>
          </p:cNvPicPr>
          <p:nvPr/>
        </p:nvPicPr>
        <p:blipFill>
          <a:blip r:embed="rId3"/>
          <a:stretch>
            <a:fillRect/>
          </a:stretch>
        </p:blipFill>
        <p:spPr>
          <a:xfrm>
            <a:off x="395536" y="1525414"/>
            <a:ext cx="2028825" cy="2247900"/>
          </a:xfrm>
          <a:prstGeom prst="rect">
            <a:avLst/>
          </a:prstGeom>
        </p:spPr>
      </p:pic>
      <p:sp>
        <p:nvSpPr>
          <p:cNvPr id="6" name="TextBox 5">
            <a:extLst>
              <a:ext uri="{FF2B5EF4-FFF2-40B4-BE49-F238E27FC236}">
                <a16:creationId xmlns:a16="http://schemas.microsoft.com/office/drawing/2014/main" id="{918481A7-159D-47FF-B8F0-569F1CDE8253}"/>
              </a:ext>
            </a:extLst>
          </p:cNvPr>
          <p:cNvSpPr txBox="1"/>
          <p:nvPr/>
        </p:nvSpPr>
        <p:spPr>
          <a:xfrm>
            <a:off x="2843808" y="1635646"/>
            <a:ext cx="5760640" cy="2308324"/>
          </a:xfrm>
          <a:prstGeom prst="rect">
            <a:avLst/>
          </a:prstGeom>
          <a:noFill/>
        </p:spPr>
        <p:txBody>
          <a:bodyPr wrap="square" lIns="91440" tIns="45720" rIns="91440" bIns="45720" rtlCol="0" anchor="t">
            <a:spAutoFit/>
          </a:bodyPr>
          <a:lstStyle/>
          <a:p>
            <a:pPr marL="380365" indent="-380365" algn="r" rtl="1">
              <a:buFont typeface="Arial" panose="020B0604020202020204" pitchFamily="34" charset="0"/>
              <a:buChar char="•"/>
            </a:pPr>
            <a:r>
              <a:rPr lang="ar-SA" dirty="0"/>
              <a:t>تقسيم المشاركين إلى </a:t>
            </a:r>
            <a:r>
              <a:rPr lang="ar" dirty="0"/>
              <a:t>مجموعتين.</a:t>
            </a:r>
            <a:endParaRPr lang="en-GB" dirty="0">
              <a:cs typeface="Calibri"/>
            </a:endParaRPr>
          </a:p>
          <a:p>
            <a:pPr marL="380365" indent="-380365" algn="r" rtl="1">
              <a:buFont typeface="Arial" panose="020B0604020202020204" pitchFamily="34" charset="0"/>
              <a:buChar char="•"/>
            </a:pPr>
            <a:r>
              <a:rPr lang="ar-SA" dirty="0"/>
              <a:t>تقوم المجموعة </a:t>
            </a:r>
            <a:r>
              <a:rPr lang="ar" dirty="0"/>
              <a:t>الأولى بإنشاء جدول زمني </a:t>
            </a:r>
            <a:r>
              <a:rPr lang="ar-SA" dirty="0"/>
              <a:t>يعلق على الحائط، و</a:t>
            </a:r>
            <a:r>
              <a:rPr lang="ar" dirty="0"/>
              <a:t>يتضمن الأنشطة الرئيسية للبرنامج</a:t>
            </a:r>
            <a:r>
              <a:rPr lang="ar-SA" dirty="0"/>
              <a:t> المتعلقة </a:t>
            </a:r>
            <a:r>
              <a:rPr lang="ar-SA" dirty="0" err="1"/>
              <a:t>با</a:t>
            </a:r>
            <a:r>
              <a:rPr lang="ar" dirty="0"/>
              <a:t>لاستجابة.</a:t>
            </a:r>
            <a:endParaRPr lang="en-GB" dirty="0">
              <a:cs typeface="Calibri"/>
            </a:endParaRPr>
          </a:p>
          <a:p>
            <a:pPr marL="380365" indent="-380365" algn="r" rtl="1">
              <a:buFont typeface="Arial" panose="020B0604020202020204" pitchFamily="34" charset="0"/>
              <a:buChar char="•"/>
            </a:pPr>
            <a:r>
              <a:rPr lang="ar-SA" dirty="0"/>
              <a:t>تقوم المجموعة </a:t>
            </a:r>
            <a:r>
              <a:rPr lang="ar" dirty="0"/>
              <a:t>الثانية </a:t>
            </a:r>
            <a:r>
              <a:rPr lang="ar-SA" dirty="0"/>
              <a:t>بال</a:t>
            </a:r>
            <a:r>
              <a:rPr lang="ar" dirty="0"/>
              <a:t>تحقق من الجدول الزمني </a:t>
            </a:r>
            <a:r>
              <a:rPr lang="ar-SA" dirty="0"/>
              <a:t>إزاء</a:t>
            </a:r>
            <a:r>
              <a:rPr lang="ar" dirty="0"/>
              <a:t> ال</a:t>
            </a:r>
            <a:r>
              <a:rPr lang="ar-SA" dirty="0"/>
              <a:t>مخطط</a:t>
            </a:r>
            <a:r>
              <a:rPr lang="ar" dirty="0"/>
              <a:t> الأولي</a:t>
            </a:r>
            <a:endParaRPr lang="en-GB" dirty="0">
              <a:cs typeface="Calibri"/>
            </a:endParaRPr>
          </a:p>
          <a:p>
            <a:pPr marL="380365" indent="-380365" algn="r" rtl="1">
              <a:buFont typeface="Arial" panose="020B0604020202020204" pitchFamily="34" charset="0"/>
              <a:buChar char="•"/>
            </a:pPr>
            <a:r>
              <a:rPr lang="ar" dirty="0"/>
              <a:t>يمكن تقسيم الجدول الزمني إلى خطوات دورة المشروع (التقييم، وتحليل الاستجابة، والتنفيذ، والمتابعة والتقييم)</a:t>
            </a:r>
            <a:endParaRPr lang="en-GB" dirty="0">
              <a:cs typeface="Calibri"/>
            </a:endParaRPr>
          </a:p>
          <a:p>
            <a:pPr marL="380365" indent="-380365" algn="r" rtl="1">
              <a:buFont typeface="Arial" panose="020B0604020202020204" pitchFamily="34" charset="0"/>
              <a:buChar char="•"/>
            </a:pPr>
            <a:r>
              <a:rPr lang="ar" dirty="0"/>
              <a:t>10 دقائق، ثم 10 دقائق للمراجعة.</a:t>
            </a:r>
            <a:endParaRPr lang="en-GB" dirty="0">
              <a:cs typeface="Calibri"/>
            </a:endParaRPr>
          </a:p>
          <a:p>
            <a:pPr algn="r" rtl="1"/>
            <a:endParaRPr lang="en-GB" dirty="0"/>
          </a:p>
        </p:txBody>
      </p:sp>
    </p:spTree>
    <p:extLst>
      <p:ext uri="{BB962C8B-B14F-4D97-AF65-F5344CB8AC3E}">
        <p14:creationId xmlns:p14="http://schemas.microsoft.com/office/powerpoint/2010/main" val="63901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012-37D2-46EE-99CA-BEC664DD9A44}"/>
              </a:ext>
            </a:extLst>
          </p:cNvPr>
          <p:cNvSpPr>
            <a:spLocks noGrp="1"/>
          </p:cNvSpPr>
          <p:nvPr>
            <p:ph type="title"/>
          </p:nvPr>
        </p:nvSpPr>
        <p:spPr>
          <a:xfrm>
            <a:off x="467544" y="411510"/>
            <a:ext cx="7560840" cy="565175"/>
          </a:xfrm>
        </p:spPr>
        <p:txBody>
          <a:bodyPr/>
          <a:lstStyle/>
          <a:p>
            <a:pPr algn="r" rtl="1"/>
            <a:r>
              <a:rPr lang="ar" dirty="0">
                <a:solidFill>
                  <a:srgbClr val="FF0000"/>
                </a:solidFill>
              </a:rPr>
              <a:t>الو</a:t>
            </a:r>
            <a:r>
              <a:rPr lang="ar" dirty="0"/>
              <a:t>قت المناسب ؟</a:t>
            </a:r>
          </a:p>
        </p:txBody>
      </p:sp>
      <p:sp>
        <p:nvSpPr>
          <p:cNvPr id="3" name="Content Placeholder 2">
            <a:extLst>
              <a:ext uri="{FF2B5EF4-FFF2-40B4-BE49-F238E27FC236}">
                <a16:creationId xmlns:a16="http://schemas.microsoft.com/office/drawing/2014/main" id="{8C24B125-2CD0-4451-9659-64236C60608C}"/>
              </a:ext>
            </a:extLst>
          </p:cNvPr>
          <p:cNvSpPr>
            <a:spLocks noGrp="1"/>
          </p:cNvSpPr>
          <p:nvPr>
            <p:ph sz="half" idx="2"/>
          </p:nvPr>
        </p:nvSpPr>
        <p:spPr/>
        <p:txBody>
          <a:bodyPr/>
          <a:lstStyle/>
          <a:p>
            <a:pPr algn="r" rtl="1">
              <a:buFontTx/>
              <a:buChar char="-"/>
            </a:pPr>
            <a:r>
              <a:rPr lang="ar" dirty="0"/>
              <a:t>تضمين </a:t>
            </a:r>
            <a:r>
              <a:rPr lang="ar-SA" dirty="0" err="1"/>
              <a:t>ال</a:t>
            </a:r>
            <a:r>
              <a:rPr lang="ar" dirty="0"/>
              <a:t>شرائح </a:t>
            </a:r>
            <a:r>
              <a:rPr lang="ar-SA" dirty="0"/>
              <a:t>(</a:t>
            </a:r>
            <a:r>
              <a:rPr lang="ar" dirty="0"/>
              <a:t>2-3</a:t>
            </a:r>
            <a:r>
              <a:rPr lang="ar-SA" dirty="0"/>
              <a:t>) </a:t>
            </a:r>
            <a:r>
              <a:rPr lang="ar" dirty="0"/>
              <a:t>ملخص</a:t>
            </a:r>
            <a:r>
              <a:rPr lang="ar-SA" dirty="0"/>
              <a:t> موجز يؤخذ من شرائح </a:t>
            </a:r>
            <a:r>
              <a:rPr lang="ar" dirty="0"/>
              <a:t>مراقبة ما بعد التوزيع (</a:t>
            </a:r>
            <a:r>
              <a:rPr lang="en-GB" dirty="0"/>
              <a:t>PDM</a:t>
            </a:r>
            <a:r>
              <a:rPr lang="ar" dirty="0"/>
              <a:t>) (انظر الشريحة التالية) + </a:t>
            </a:r>
            <a:r>
              <a:rPr lang="ar-JO" dirty="0"/>
              <a:t>مجموعة المناقشة المركزة </a:t>
            </a:r>
            <a:r>
              <a:rPr lang="ar" dirty="0"/>
              <a:t>(FGDs</a:t>
            </a:r>
            <a:r>
              <a:rPr lang="ar-SA" dirty="0"/>
              <a:t>)-</a:t>
            </a:r>
            <a:r>
              <a:rPr lang="ar" dirty="0"/>
              <a:t>(10 دقائق)</a:t>
            </a:r>
            <a:endParaRPr lang="ar-SA" dirty="0"/>
          </a:p>
          <a:p>
            <a:pPr algn="r" rtl="1">
              <a:buFontTx/>
              <a:buChar char="-"/>
            </a:pPr>
            <a:endParaRPr lang="ar" dirty="0"/>
          </a:p>
          <a:p>
            <a:pPr algn="r" rtl="1">
              <a:buFontTx/>
              <a:buChar char="-"/>
            </a:pPr>
            <a:r>
              <a:rPr lang="ar" dirty="0"/>
              <a:t>مناقشة عامة حول آراء المجتمع: هل يتفق المشاركون، هل هناك أي شيء يمكن إضافته (10 دقائق)</a:t>
            </a:r>
          </a:p>
          <a:p>
            <a:pPr marL="0" indent="0" algn="r" rtl="1">
              <a:buNone/>
            </a:pPr>
            <a:r>
              <a:rPr lang="ar" dirty="0"/>
              <a:t> </a:t>
            </a:r>
          </a:p>
          <a:p>
            <a:pPr algn="r" rtl="1">
              <a:buFontTx/>
              <a:buChar char="-"/>
            </a:pPr>
            <a:endParaRPr lang="en-GB" dirty="0"/>
          </a:p>
        </p:txBody>
      </p:sp>
    </p:spTree>
    <p:extLst>
      <p:ext uri="{BB962C8B-B14F-4D97-AF65-F5344CB8AC3E}">
        <p14:creationId xmlns:p14="http://schemas.microsoft.com/office/powerpoint/2010/main" val="4006905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012-37D2-46EE-99CA-BEC664DD9A44}"/>
              </a:ext>
            </a:extLst>
          </p:cNvPr>
          <p:cNvSpPr>
            <a:spLocks noGrp="1"/>
          </p:cNvSpPr>
          <p:nvPr>
            <p:ph type="title"/>
          </p:nvPr>
        </p:nvSpPr>
        <p:spPr>
          <a:xfrm>
            <a:off x="467544" y="411511"/>
            <a:ext cx="7560840" cy="565175"/>
          </a:xfrm>
        </p:spPr>
        <p:txBody>
          <a:bodyPr lIns="68580" tIns="34290" rIns="68580" bIns="34290"/>
          <a:lstStyle/>
          <a:p>
            <a:pPr algn="r" rtl="1"/>
            <a:r>
              <a:rPr lang="ar" dirty="0"/>
              <a:t>الوقت المناسب </a:t>
            </a:r>
            <a:r>
              <a:rPr lang="ar" dirty="0">
                <a:solidFill>
                  <a:srgbClr val="FF0000"/>
                </a:solidFill>
              </a:rPr>
              <a:t>؟ </a:t>
            </a:r>
            <a:r>
              <a:rPr lang="ar" dirty="0"/>
              <a:t>ما بعد التوزيع ( PDM) و</a:t>
            </a:r>
            <a:r>
              <a:rPr lang="ar-JO" dirty="0"/>
              <a:t>مجموعة المناقشة المركزة </a:t>
            </a:r>
            <a:r>
              <a:rPr lang="ar" dirty="0"/>
              <a:t>( FGDs)</a:t>
            </a:r>
          </a:p>
        </p:txBody>
      </p:sp>
      <p:sp>
        <p:nvSpPr>
          <p:cNvPr id="3" name="Content Placeholder 2">
            <a:extLst>
              <a:ext uri="{FF2B5EF4-FFF2-40B4-BE49-F238E27FC236}">
                <a16:creationId xmlns:a16="http://schemas.microsoft.com/office/drawing/2014/main" id="{8C24B125-2CD0-4451-9659-64236C60608C}"/>
              </a:ext>
            </a:extLst>
          </p:cNvPr>
          <p:cNvSpPr>
            <a:spLocks noGrp="1"/>
          </p:cNvSpPr>
          <p:nvPr>
            <p:ph sz="half" idx="2"/>
          </p:nvPr>
        </p:nvSpPr>
        <p:spPr>
          <a:xfrm>
            <a:off x="410396" y="1479998"/>
            <a:ext cx="7571184" cy="3318619"/>
          </a:xfrm>
        </p:spPr>
        <p:txBody>
          <a:bodyPr lIns="68580" tIns="34290" rIns="68580" bIns="34290"/>
          <a:lstStyle/>
          <a:p>
            <a:pPr marL="0" indent="0">
              <a:buNone/>
            </a:pPr>
            <a:r>
              <a:rPr lang="ar" dirty="0"/>
              <a:t> </a:t>
            </a:r>
          </a:p>
          <a:p>
            <a:pPr>
              <a:buFontTx/>
              <a:buChar char="-"/>
            </a:pPr>
            <a:endParaRPr lang="en-GB" dirty="0"/>
          </a:p>
        </p:txBody>
      </p:sp>
      <p:pic>
        <p:nvPicPr>
          <p:cNvPr id="4" name="Picture 3">
            <a:extLst>
              <a:ext uri="{FF2B5EF4-FFF2-40B4-BE49-F238E27FC236}">
                <a16:creationId xmlns:a16="http://schemas.microsoft.com/office/drawing/2014/main" id="{748FA0C2-E078-445A-8E2F-DBBF1F5AD8E5}"/>
              </a:ext>
            </a:extLst>
          </p:cNvPr>
          <p:cNvPicPr>
            <a:picLocks noChangeAspect="1"/>
          </p:cNvPicPr>
          <p:nvPr/>
        </p:nvPicPr>
        <p:blipFill>
          <a:blip r:embed="rId3"/>
          <a:stretch>
            <a:fillRect/>
          </a:stretch>
        </p:blipFill>
        <p:spPr>
          <a:xfrm>
            <a:off x="1" y="1872404"/>
            <a:ext cx="7127421" cy="3303754"/>
          </a:xfrm>
          <a:prstGeom prst="rect">
            <a:avLst/>
          </a:prstGeom>
        </p:spPr>
      </p:pic>
      <p:sp>
        <p:nvSpPr>
          <p:cNvPr id="6" name="TextBox 5">
            <a:extLst>
              <a:ext uri="{FF2B5EF4-FFF2-40B4-BE49-F238E27FC236}">
                <a16:creationId xmlns:a16="http://schemas.microsoft.com/office/drawing/2014/main" id="{2E65A547-4274-437E-A702-67F948149FBC}"/>
              </a:ext>
            </a:extLst>
          </p:cNvPr>
          <p:cNvSpPr txBox="1"/>
          <p:nvPr/>
        </p:nvSpPr>
        <p:spPr>
          <a:xfrm>
            <a:off x="388993" y="1560780"/>
            <a:ext cx="1689334" cy="623248"/>
          </a:xfrm>
          <a:prstGeom prst="rect">
            <a:avLst/>
          </a:prstGeom>
          <a:noFill/>
        </p:spPr>
        <p:txBody>
          <a:bodyPr wrap="square" lIns="68580" tIns="34290" rIns="68580" bIns="34290" rtlCol="0">
            <a:spAutoFit/>
          </a:bodyPr>
          <a:lstStyle/>
          <a:p>
            <a:pPr algn="r" rtl="1"/>
            <a:r>
              <a:rPr lang="ar-SA" b="1" dirty="0"/>
              <a:t>مراقبة </a:t>
            </a:r>
            <a:r>
              <a:rPr lang="ar" b="1" dirty="0"/>
              <a:t>ما بعد التوزيع ( PDM)</a:t>
            </a:r>
          </a:p>
        </p:txBody>
      </p:sp>
      <p:sp>
        <p:nvSpPr>
          <p:cNvPr id="7" name="TextBox 6">
            <a:extLst>
              <a:ext uri="{FF2B5EF4-FFF2-40B4-BE49-F238E27FC236}">
                <a16:creationId xmlns:a16="http://schemas.microsoft.com/office/drawing/2014/main" id="{61C84AC5-EE25-43D8-A646-62CD5CBF5C46}"/>
              </a:ext>
            </a:extLst>
          </p:cNvPr>
          <p:cNvSpPr txBox="1"/>
          <p:nvPr/>
        </p:nvSpPr>
        <p:spPr>
          <a:xfrm>
            <a:off x="6848481" y="1662446"/>
            <a:ext cx="1906526" cy="2008242"/>
          </a:xfrm>
          <a:prstGeom prst="rect">
            <a:avLst/>
          </a:prstGeom>
          <a:noFill/>
        </p:spPr>
        <p:txBody>
          <a:bodyPr wrap="square" lIns="68580" tIns="34290" rIns="68580" bIns="34290" rtlCol="0">
            <a:spAutoFit/>
          </a:bodyPr>
          <a:lstStyle/>
          <a:p>
            <a:pPr algn="r" rtl="1"/>
            <a:r>
              <a:rPr lang="ar" b="1" dirty="0"/>
              <a:t>مجموعة المناقشة المركزة</a:t>
            </a:r>
          </a:p>
          <a:p>
            <a:endParaRPr lang="en-GB" b="1" dirty="0"/>
          </a:p>
          <a:p>
            <a:pPr algn="r" rtl="1"/>
            <a:r>
              <a:rPr lang="ar" dirty="0"/>
              <a:t>لا توجد فروق كبيرة، ولكن هناك </a:t>
            </a:r>
            <a:r>
              <a:rPr lang="ar-SA" dirty="0"/>
              <a:t>خيبة أمل ترجع لتعذر استلام </a:t>
            </a:r>
            <a:r>
              <a:rPr lang="ar" dirty="0"/>
              <a:t> القسط النقدي في ديسمبر</a:t>
            </a:r>
          </a:p>
        </p:txBody>
      </p:sp>
      <p:cxnSp>
        <p:nvCxnSpPr>
          <p:cNvPr id="8" name="Straight Connector 7">
            <a:extLst>
              <a:ext uri="{FF2B5EF4-FFF2-40B4-BE49-F238E27FC236}">
                <a16:creationId xmlns:a16="http://schemas.microsoft.com/office/drawing/2014/main" id="{884E22E3-C421-441D-A533-D3FFCA62AD90}"/>
              </a:ext>
            </a:extLst>
          </p:cNvPr>
          <p:cNvCxnSpPr/>
          <p:nvPr/>
        </p:nvCxnSpPr>
        <p:spPr>
          <a:xfrm>
            <a:off x="6580414" y="2022623"/>
            <a:ext cx="0" cy="25257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228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4EC9-E3B2-4FED-ADC4-8322AE074FA7}"/>
              </a:ext>
            </a:extLst>
          </p:cNvPr>
          <p:cNvSpPr>
            <a:spLocks noGrp="1"/>
          </p:cNvSpPr>
          <p:nvPr>
            <p:ph type="title"/>
          </p:nvPr>
        </p:nvSpPr>
        <p:spPr>
          <a:xfrm>
            <a:off x="467544" y="411510"/>
            <a:ext cx="7560840" cy="565175"/>
          </a:xfrm>
        </p:spPr>
        <p:txBody>
          <a:bodyPr/>
          <a:lstStyle/>
          <a:p>
            <a:pPr algn="l"/>
            <a:r>
              <a:rPr lang="ar" dirty="0"/>
              <a:t>الوقت المناسب </a:t>
            </a:r>
            <a:r>
              <a:rPr lang="ar" dirty="0">
                <a:solidFill>
                  <a:srgbClr val="FF0000"/>
                </a:solidFill>
              </a:rPr>
              <a:t>؟</a:t>
            </a:r>
          </a:p>
        </p:txBody>
      </p:sp>
      <p:sp>
        <p:nvSpPr>
          <p:cNvPr id="3" name="Content Placeholder 2">
            <a:extLst>
              <a:ext uri="{FF2B5EF4-FFF2-40B4-BE49-F238E27FC236}">
                <a16:creationId xmlns:a16="http://schemas.microsoft.com/office/drawing/2014/main" id="{244030A3-6513-4D81-A98E-DE00E791CFD0}"/>
              </a:ext>
            </a:extLst>
          </p:cNvPr>
          <p:cNvSpPr>
            <a:spLocks noGrp="1"/>
          </p:cNvSpPr>
          <p:nvPr>
            <p:ph sz="half" idx="2"/>
          </p:nvPr>
        </p:nvSpPr>
        <p:spPr>
          <a:xfrm>
            <a:off x="457200" y="1275606"/>
            <a:ext cx="8229600" cy="3318619"/>
          </a:xfrm>
        </p:spPr>
        <p:txBody>
          <a:bodyPr/>
          <a:lstStyle/>
          <a:p>
            <a:pPr marL="0" indent="0">
              <a:buNone/>
            </a:pPr>
            <a:endParaRPr lang="en-GB" dirty="0"/>
          </a:p>
        </p:txBody>
      </p:sp>
      <p:pic>
        <p:nvPicPr>
          <p:cNvPr id="4" name="Picture 3">
            <a:extLst>
              <a:ext uri="{FF2B5EF4-FFF2-40B4-BE49-F238E27FC236}">
                <a16:creationId xmlns:a16="http://schemas.microsoft.com/office/drawing/2014/main" id="{D06A6072-3A12-4C89-A305-C246289311B0}"/>
              </a:ext>
            </a:extLst>
          </p:cNvPr>
          <p:cNvPicPr>
            <a:picLocks noChangeAspect="1"/>
          </p:cNvPicPr>
          <p:nvPr/>
        </p:nvPicPr>
        <p:blipFill>
          <a:blip r:embed="rId2"/>
          <a:stretch>
            <a:fillRect/>
          </a:stretch>
        </p:blipFill>
        <p:spPr>
          <a:xfrm>
            <a:off x="539552" y="1635646"/>
            <a:ext cx="2028825" cy="2247900"/>
          </a:xfrm>
          <a:prstGeom prst="rect">
            <a:avLst/>
          </a:prstGeom>
        </p:spPr>
      </p:pic>
      <p:sp>
        <p:nvSpPr>
          <p:cNvPr id="5" name="TextBox 4">
            <a:extLst>
              <a:ext uri="{FF2B5EF4-FFF2-40B4-BE49-F238E27FC236}">
                <a16:creationId xmlns:a16="http://schemas.microsoft.com/office/drawing/2014/main" id="{05DD2596-A6BF-4D99-B249-52B631E4E067}"/>
              </a:ext>
            </a:extLst>
          </p:cNvPr>
          <p:cNvSpPr txBox="1"/>
          <p:nvPr/>
        </p:nvSpPr>
        <p:spPr>
          <a:xfrm>
            <a:off x="2568377" y="2438392"/>
            <a:ext cx="5760640" cy="1200329"/>
          </a:xfrm>
          <a:prstGeom prst="rect">
            <a:avLst/>
          </a:prstGeom>
          <a:solidFill>
            <a:schemeClr val="bg1"/>
          </a:solidFill>
        </p:spPr>
        <p:txBody>
          <a:bodyPr wrap="square" rtlCol="0">
            <a:spAutoFit/>
          </a:bodyPr>
          <a:lstStyle/>
          <a:p>
            <a:pPr marL="285750" indent="-285750" algn="r" rtl="1">
              <a:buFont typeface="Arial" panose="020B0604020202020204" pitchFamily="34" charset="0"/>
              <a:buChar char="•"/>
            </a:pPr>
            <a:r>
              <a:rPr lang="ar-JO" dirty="0"/>
              <a:t>تقسيم المشاركين إلى مجموعتين.</a:t>
            </a:r>
          </a:p>
          <a:p>
            <a:pPr marL="285750" indent="-285750" algn="r" rtl="1">
              <a:buFont typeface="Arial" panose="020B0604020202020204" pitchFamily="34" charset="0"/>
              <a:buChar char="•"/>
            </a:pPr>
            <a:r>
              <a:rPr lang="ar" dirty="0"/>
              <a:t>مناقشة جماعية حول الأسباب الرئيسية وراء التأخير</a:t>
            </a:r>
          </a:p>
          <a:p>
            <a:pPr marL="285750" indent="-285750" algn="r" rtl="1">
              <a:buFont typeface="Arial" panose="020B0604020202020204" pitchFamily="34" charset="0"/>
              <a:buChar char="•"/>
            </a:pPr>
            <a:r>
              <a:rPr lang="ar" dirty="0"/>
              <a:t>ما الذي كنت ستفعله بشكل مختلف؟ </a:t>
            </a:r>
            <a:r>
              <a:rPr lang="ar-SA" dirty="0"/>
              <a:t>أعط </a:t>
            </a:r>
            <a:r>
              <a:rPr lang="ar" dirty="0"/>
              <a:t>أفضل 3 توصيات</a:t>
            </a:r>
          </a:p>
          <a:p>
            <a:pPr marL="285750" indent="-285750" algn="r" rtl="1">
              <a:buFont typeface="Arial" panose="020B0604020202020204" pitchFamily="34" charset="0"/>
              <a:buChar char="•"/>
            </a:pPr>
            <a:r>
              <a:rPr lang="ar-SA" dirty="0"/>
              <a:t>الوقت المخصص 20 دقيقة</a:t>
            </a:r>
            <a:endParaRPr lang="en-GB" sz="900" dirty="0"/>
          </a:p>
        </p:txBody>
      </p:sp>
    </p:spTree>
    <p:extLst>
      <p:ext uri="{BB962C8B-B14F-4D97-AF65-F5344CB8AC3E}">
        <p14:creationId xmlns:p14="http://schemas.microsoft.com/office/powerpoint/2010/main" val="1206471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2A24"/>
        </a:solidFill>
        <a:effectLst/>
      </p:bgPr>
    </p:bg>
    <p:spTree>
      <p:nvGrpSpPr>
        <p:cNvPr id="1" name=""/>
        <p:cNvGrpSpPr/>
        <p:nvPr/>
      </p:nvGrpSpPr>
      <p:grpSpPr>
        <a:xfrm>
          <a:off x="0" y="0"/>
          <a:ext cx="0" cy="0"/>
          <a:chOff x="0" y="0"/>
          <a:chExt cx="0" cy="0"/>
        </a:xfrm>
      </p:grpSpPr>
      <p:sp>
        <p:nvSpPr>
          <p:cNvPr id="4" name="Rectangle 3"/>
          <p:cNvSpPr/>
          <p:nvPr/>
        </p:nvSpPr>
        <p:spPr>
          <a:xfrm>
            <a:off x="11832" y="0"/>
            <a:ext cx="9132168" cy="514350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004973-641F-8D4A-9566-4C9FEE4BD386}"/>
              </a:ext>
            </a:extLst>
          </p:cNvPr>
          <p:cNvSpPr txBox="1"/>
          <p:nvPr/>
        </p:nvSpPr>
        <p:spPr>
          <a:xfrm>
            <a:off x="668959" y="929277"/>
            <a:ext cx="7778773" cy="3416320"/>
          </a:xfrm>
          <a:prstGeom prst="rect">
            <a:avLst/>
          </a:prstGeom>
          <a:noFill/>
        </p:spPr>
        <p:txBody>
          <a:bodyPr wrap="square" rtlCol="0">
            <a:spAutoFit/>
          </a:bodyPr>
          <a:lstStyle/>
          <a:p>
            <a:pPr marL="9525" indent="-9525"/>
            <a:r>
              <a:rPr lang="ar" sz="7200" b="1" dirty="0">
                <a:solidFill>
                  <a:schemeClr val="bg1"/>
                </a:solidFill>
                <a:latin typeface="Arial" panose="020B0604020202020204" pitchFamily="34" charset="0"/>
                <a:cs typeface="Arial" panose="020B0604020202020204" pitchFamily="34" charset="0"/>
              </a:rPr>
              <a:t>التقييم وتحليل الاستجابة: الجزء الأول</a:t>
            </a:r>
          </a:p>
        </p:txBody>
      </p:sp>
    </p:spTree>
    <p:extLst>
      <p:ext uri="{BB962C8B-B14F-4D97-AF65-F5344CB8AC3E}">
        <p14:creationId xmlns:p14="http://schemas.microsoft.com/office/powerpoint/2010/main" val="399774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EDFDEDD9-343B-06AE-EDB1-C24AE77181F8}"/>
              </a:ext>
            </a:extLst>
          </p:cNvPr>
          <p:cNvPicPr>
            <a:picLocks noChangeAspect="1"/>
          </p:cNvPicPr>
          <p:nvPr/>
        </p:nvPicPr>
        <p:blipFill>
          <a:blip r:embed="rId2"/>
          <a:stretch>
            <a:fillRect/>
          </a:stretch>
        </p:blipFill>
        <p:spPr>
          <a:xfrm>
            <a:off x="787401" y="451796"/>
            <a:ext cx="7603066" cy="3894665"/>
          </a:xfrm>
          <a:prstGeom prst="rect">
            <a:avLst/>
          </a:prstGeom>
        </p:spPr>
      </p:pic>
      <p:sp>
        <p:nvSpPr>
          <p:cNvPr id="5" name="Oval 4">
            <a:extLst>
              <a:ext uri="{FF2B5EF4-FFF2-40B4-BE49-F238E27FC236}">
                <a16:creationId xmlns:a16="http://schemas.microsoft.com/office/drawing/2014/main" id="{42F825F9-36DB-45B0-B81A-D597198D42E6}"/>
              </a:ext>
            </a:extLst>
          </p:cNvPr>
          <p:cNvSpPr/>
          <p:nvPr/>
        </p:nvSpPr>
        <p:spPr>
          <a:xfrm>
            <a:off x="7378096" y="797039"/>
            <a:ext cx="1012371" cy="375557"/>
          </a:xfrm>
          <a:prstGeom prst="ellipse">
            <a:avLst/>
          </a:prstGeom>
          <a:noFill/>
          <a:ln>
            <a:solidFill>
              <a:srgbClr val="E41B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42F825F9-36DB-45B0-B81A-D597198D42E6}"/>
              </a:ext>
            </a:extLst>
          </p:cNvPr>
          <p:cNvSpPr/>
          <p:nvPr/>
        </p:nvSpPr>
        <p:spPr>
          <a:xfrm>
            <a:off x="7378096" y="2794907"/>
            <a:ext cx="1300238" cy="515560"/>
          </a:xfrm>
          <a:prstGeom prst="ellipse">
            <a:avLst/>
          </a:prstGeom>
          <a:noFill/>
          <a:ln>
            <a:solidFill>
              <a:srgbClr val="E41B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6187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D53B-449F-40EA-8B29-D3CEF27FC382}"/>
              </a:ext>
            </a:extLst>
          </p:cNvPr>
          <p:cNvSpPr>
            <a:spLocks noGrp="1"/>
          </p:cNvSpPr>
          <p:nvPr>
            <p:ph type="title"/>
          </p:nvPr>
        </p:nvSpPr>
        <p:spPr>
          <a:xfrm>
            <a:off x="245695" y="411510"/>
            <a:ext cx="8525772" cy="565175"/>
          </a:xfrm>
        </p:spPr>
        <p:txBody>
          <a:bodyPr/>
          <a:lstStyle/>
          <a:p>
            <a:pPr algn="r" rtl="1"/>
            <a:r>
              <a:rPr lang="ar" dirty="0">
                <a:solidFill>
                  <a:srgbClr val="FF0000"/>
                </a:solidFill>
              </a:rPr>
              <a:t>مخطط </a:t>
            </a:r>
            <a:r>
              <a:rPr lang="ar" dirty="0"/>
              <a:t>الجلسة</a:t>
            </a:r>
          </a:p>
        </p:txBody>
      </p:sp>
      <p:sp>
        <p:nvSpPr>
          <p:cNvPr id="6" name="TextBox 5">
            <a:extLst>
              <a:ext uri="{FF2B5EF4-FFF2-40B4-BE49-F238E27FC236}">
                <a16:creationId xmlns:a16="http://schemas.microsoft.com/office/drawing/2014/main" id="{918481A7-159D-47FF-B8F0-569F1CDE8253}"/>
              </a:ext>
            </a:extLst>
          </p:cNvPr>
          <p:cNvSpPr txBox="1"/>
          <p:nvPr/>
        </p:nvSpPr>
        <p:spPr>
          <a:xfrm>
            <a:off x="755576" y="1203598"/>
            <a:ext cx="7920880" cy="3416320"/>
          </a:xfrm>
          <a:prstGeom prst="rect">
            <a:avLst/>
          </a:prstGeom>
          <a:noFill/>
        </p:spPr>
        <p:txBody>
          <a:bodyPr wrap="square" rtlCol="0">
            <a:spAutoFit/>
          </a:bodyPr>
          <a:lstStyle/>
          <a:p>
            <a:pPr algn="r" rtl="1"/>
            <a:r>
              <a:rPr lang="ar" b="1" dirty="0"/>
              <a:t>أهداف الجلسة:</a:t>
            </a:r>
          </a:p>
          <a:p>
            <a:pPr algn="r" rtl="1"/>
            <a:endParaRPr lang="en-GB" b="1" dirty="0"/>
          </a:p>
          <a:p>
            <a:pPr marL="285750" indent="-285750" algn="r" rtl="1">
              <a:buFont typeface="Arial" panose="020B0604020202020204" pitchFamily="34" charset="0"/>
              <a:buChar char="•"/>
            </a:pPr>
            <a:r>
              <a:rPr lang="ar" dirty="0"/>
              <a:t>مناقشة والاتفاق على ما إذا كانت المساعدات النقدية و</a:t>
            </a:r>
            <a:r>
              <a:rPr lang="ar-JO" dirty="0"/>
              <a:t>القسائم</a:t>
            </a:r>
            <a:r>
              <a:rPr lang="ar" dirty="0"/>
              <a:t> هي </a:t>
            </a:r>
            <a:r>
              <a:rPr lang="ar" b="1" dirty="0">
                <a:solidFill>
                  <a:srgbClr val="FF0000"/>
                </a:solidFill>
              </a:rPr>
              <a:t>الطريقة </a:t>
            </a:r>
            <a:r>
              <a:rPr lang="ar-JO" b="1" dirty="0">
                <a:solidFill>
                  <a:srgbClr val="FF0000"/>
                </a:solidFill>
              </a:rPr>
              <a:t>المناسبة</a:t>
            </a:r>
            <a:r>
              <a:rPr lang="ar" b="1" dirty="0">
                <a:solidFill>
                  <a:srgbClr val="FF0000"/>
                </a:solidFill>
              </a:rPr>
              <a:t> </a:t>
            </a:r>
            <a:r>
              <a:rPr lang="ar" dirty="0"/>
              <a:t>للاستجابة؟ (على سبيل المثال للأمن الغذائي)</a:t>
            </a:r>
          </a:p>
          <a:p>
            <a:pPr marL="285750" indent="-285750" algn="r" rtl="1">
              <a:buFont typeface="Arial" panose="020B0604020202020204" pitchFamily="34" charset="0"/>
              <a:buChar char="•"/>
            </a:pPr>
            <a:endParaRPr lang="en-GB" dirty="0"/>
          </a:p>
          <a:p>
            <a:pPr marL="285750" indent="-285750" algn="r" rtl="1">
              <a:buFont typeface="Arial" panose="020B0604020202020204" pitchFamily="34" charset="0"/>
              <a:buChar char="•"/>
            </a:pPr>
            <a:r>
              <a:rPr lang="ar" dirty="0"/>
              <a:t>للتفكير في كيفية إجراء تقييم الاحتياجات وتقييم </a:t>
            </a:r>
            <a:r>
              <a:rPr lang="ar-JO" dirty="0"/>
              <a:t>إمكانية تقديم المساعدات النقدية </a:t>
            </a:r>
            <a:r>
              <a:rPr lang="ar" dirty="0"/>
              <a:t>والمدى الذي يوفر به ذلك</a:t>
            </a:r>
            <a:r>
              <a:rPr lang="ar-SA" dirty="0"/>
              <a:t>، و</a:t>
            </a:r>
            <a:r>
              <a:rPr lang="ar" dirty="0"/>
              <a:t>المعلومات اللازمة </a:t>
            </a:r>
            <a:r>
              <a:rPr lang="ar-SA" dirty="0"/>
              <a:t>ل</a:t>
            </a:r>
            <a:r>
              <a:rPr lang="ar" dirty="0"/>
              <a:t>تحليل الاستجابة القائم على الأدلة، </a:t>
            </a:r>
            <a:r>
              <a:rPr lang="ar-SA" dirty="0"/>
              <a:t>والمستند </a:t>
            </a:r>
            <a:r>
              <a:rPr lang="ar" dirty="0"/>
              <a:t>إلى الممارسات الجيدة</a:t>
            </a:r>
          </a:p>
          <a:p>
            <a:pPr algn="r" rtl="1"/>
            <a:endParaRPr lang="en-GB" dirty="0"/>
          </a:p>
          <a:p>
            <a:pPr marL="285750" indent="-285750" algn="r" rtl="1">
              <a:buFont typeface="Arial" panose="020B0604020202020204" pitchFamily="34" charset="0"/>
              <a:buChar char="•"/>
            </a:pPr>
            <a:r>
              <a:rPr lang="ar" dirty="0"/>
              <a:t>تحديد </a:t>
            </a:r>
            <a:r>
              <a:rPr lang="ar" dirty="0">
                <a:solidFill>
                  <a:srgbClr val="EE2A24"/>
                </a:solidFill>
              </a:rPr>
              <a:t>الفجوات/و</a:t>
            </a:r>
            <a:r>
              <a:rPr lang="ar-SA" dirty="0">
                <a:solidFill>
                  <a:srgbClr val="EE2A24"/>
                </a:solidFill>
              </a:rPr>
              <a:t>تعيين </a:t>
            </a:r>
            <a:r>
              <a:rPr lang="ar" dirty="0">
                <a:solidFill>
                  <a:srgbClr val="EE2A24"/>
                </a:solidFill>
              </a:rPr>
              <a:t>الإيجابيات الرئيسية و</a:t>
            </a:r>
            <a:r>
              <a:rPr lang="ar-SA" dirty="0">
                <a:solidFill>
                  <a:srgbClr val="EE2A24"/>
                </a:solidFill>
              </a:rPr>
              <a:t>فرص </a:t>
            </a:r>
            <a:r>
              <a:rPr lang="ar" dirty="0">
                <a:solidFill>
                  <a:srgbClr val="FF0000"/>
                </a:solidFill>
              </a:rPr>
              <a:t>التعلم</a:t>
            </a:r>
            <a:r>
              <a:rPr lang="ar-SA" dirty="0">
                <a:solidFill>
                  <a:srgbClr val="FF0000"/>
                </a:solidFill>
              </a:rPr>
              <a:t> واقتراح</a:t>
            </a:r>
            <a:r>
              <a:rPr lang="ar" dirty="0">
                <a:solidFill>
                  <a:srgbClr val="FF0000"/>
                </a:solidFill>
              </a:rPr>
              <a:t> التوصيات الرئيسية </a:t>
            </a:r>
            <a:r>
              <a:rPr lang="ar" dirty="0"/>
              <a:t>للتدخلات المستقبلية</a:t>
            </a:r>
          </a:p>
          <a:p>
            <a:pPr algn="r" rtl="1"/>
            <a:endParaRPr lang="en-GB" dirty="0"/>
          </a:p>
          <a:p>
            <a:pPr algn="r" rtl="1"/>
            <a:endParaRPr lang="en-GB" dirty="0"/>
          </a:p>
        </p:txBody>
      </p:sp>
    </p:spTree>
    <p:extLst>
      <p:ext uri="{BB962C8B-B14F-4D97-AF65-F5344CB8AC3E}">
        <p14:creationId xmlns:p14="http://schemas.microsoft.com/office/powerpoint/2010/main" val="747521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012-37D2-46EE-99CA-BEC664DD9A44}"/>
              </a:ext>
            </a:extLst>
          </p:cNvPr>
          <p:cNvSpPr>
            <a:spLocks noGrp="1"/>
          </p:cNvSpPr>
          <p:nvPr>
            <p:ph type="title"/>
          </p:nvPr>
        </p:nvSpPr>
        <p:spPr>
          <a:xfrm>
            <a:off x="467544" y="411510"/>
            <a:ext cx="7560840" cy="565175"/>
          </a:xfrm>
        </p:spPr>
        <p:txBody>
          <a:bodyPr/>
          <a:lstStyle/>
          <a:p>
            <a:pPr algn="r" rtl="1"/>
            <a:r>
              <a:rPr lang="ar-SA" dirty="0">
                <a:solidFill>
                  <a:srgbClr val="FF0000"/>
                </a:solidFill>
              </a:rPr>
              <a:t>المساعدات </a:t>
            </a:r>
            <a:r>
              <a:rPr lang="ar-SA" dirty="0"/>
              <a:t>المناسبة</a:t>
            </a:r>
            <a:r>
              <a:rPr lang="ar" dirty="0"/>
              <a:t>؟ (ال</a:t>
            </a:r>
            <a:r>
              <a:rPr lang="ar-SA" dirty="0"/>
              <a:t>طريقة</a:t>
            </a:r>
            <a:r>
              <a:rPr lang="ar" dirty="0"/>
              <a:t>)</a:t>
            </a:r>
          </a:p>
        </p:txBody>
      </p:sp>
      <p:sp>
        <p:nvSpPr>
          <p:cNvPr id="4" name="Content Placeholder 2">
            <a:extLst>
              <a:ext uri="{FF2B5EF4-FFF2-40B4-BE49-F238E27FC236}">
                <a16:creationId xmlns:a16="http://schemas.microsoft.com/office/drawing/2014/main" id="{AFD249D8-8006-5460-DB91-A8E5A00F68E6}"/>
              </a:ext>
            </a:extLst>
          </p:cNvPr>
          <p:cNvSpPr txBox="1">
            <a:spLocks/>
          </p:cNvSpPr>
          <p:nvPr/>
        </p:nvSpPr>
        <p:spPr>
          <a:xfrm>
            <a:off x="668867" y="1499287"/>
            <a:ext cx="7571184" cy="2144926"/>
          </a:xfrm>
          <a:prstGeom prst="rect">
            <a:avLst/>
          </a:prstGeom>
        </p:spPr>
        <p:txBody>
          <a:bodyPr/>
          <a:lstStyle>
            <a:lvl1pPr marL="285750" indent="-285750" algn="l" defTabSz="914400" rtl="0" eaLnBrk="1" latinLnBrk="0" hangingPunct="1">
              <a:spcBef>
                <a:spcPct val="20000"/>
              </a:spcBef>
              <a:buClr>
                <a:srgbClr val="EE2A24"/>
              </a:buClr>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r" rtl="1">
              <a:buFontTx/>
              <a:buChar char="-"/>
            </a:pPr>
            <a:r>
              <a:rPr lang="ar" dirty="0"/>
              <a:t>تضمين </a:t>
            </a:r>
            <a:r>
              <a:rPr lang="ar-SA" dirty="0" err="1"/>
              <a:t>ال</a:t>
            </a:r>
            <a:r>
              <a:rPr lang="ar" dirty="0"/>
              <a:t>شرائح </a:t>
            </a:r>
            <a:r>
              <a:rPr lang="ar-SA" dirty="0"/>
              <a:t>(</a:t>
            </a:r>
            <a:r>
              <a:rPr lang="ar" dirty="0"/>
              <a:t>2-3</a:t>
            </a:r>
            <a:r>
              <a:rPr lang="ar-SA" dirty="0"/>
              <a:t>) </a:t>
            </a:r>
            <a:r>
              <a:rPr lang="ar" dirty="0"/>
              <a:t>ملخص</a:t>
            </a:r>
            <a:r>
              <a:rPr lang="ar-SA" dirty="0"/>
              <a:t> موجز يؤخذ من شرائح </a:t>
            </a:r>
            <a:r>
              <a:rPr lang="ar" dirty="0"/>
              <a:t>مراقبة ما بعد التوزيع (</a:t>
            </a:r>
            <a:r>
              <a:rPr lang="en-GB" dirty="0"/>
              <a:t>PDM</a:t>
            </a:r>
            <a:r>
              <a:rPr lang="ar" dirty="0"/>
              <a:t>) (انظر الشريحة التالية) + </a:t>
            </a:r>
            <a:r>
              <a:rPr lang="ar-JO" dirty="0"/>
              <a:t>مجموعة المناقشة المركزة </a:t>
            </a:r>
            <a:r>
              <a:rPr lang="ar" dirty="0"/>
              <a:t>(</a:t>
            </a:r>
            <a:r>
              <a:rPr lang="en-US" dirty="0"/>
              <a:t>FGDs</a:t>
            </a:r>
            <a:r>
              <a:rPr lang="ar" dirty="0"/>
              <a:t>)</a:t>
            </a:r>
            <a:r>
              <a:rPr lang="ar-SA" dirty="0"/>
              <a:t>-</a:t>
            </a:r>
            <a:r>
              <a:rPr lang="ar" dirty="0"/>
              <a:t> (10 دقائق)</a:t>
            </a:r>
            <a:endParaRPr lang="ar-SA" dirty="0"/>
          </a:p>
          <a:p>
            <a:pPr algn="r" rtl="1">
              <a:buFontTx/>
              <a:buChar char="-"/>
            </a:pPr>
            <a:endParaRPr lang="ar" dirty="0"/>
          </a:p>
          <a:p>
            <a:pPr algn="r" rtl="1">
              <a:buFontTx/>
              <a:buChar char="-"/>
            </a:pPr>
            <a:r>
              <a:rPr lang="ar" dirty="0"/>
              <a:t>مناقشة عامة حول آراء المجتمع: هل يتفق المشاركون، هل هناك أي شيء يمكن إضافته (10 دقائق)</a:t>
            </a:r>
          </a:p>
          <a:p>
            <a:pPr marL="0" indent="0" algn="r" rtl="1">
              <a:buFont typeface="Arial" panose="020B0604020202020204" pitchFamily="34" charset="0"/>
              <a:buNone/>
            </a:pPr>
            <a:r>
              <a:rPr lang="ar" dirty="0"/>
              <a:t> </a:t>
            </a:r>
          </a:p>
          <a:p>
            <a:pPr algn="r" rtl="1">
              <a:buFontTx/>
              <a:buChar char="-"/>
            </a:pPr>
            <a:endParaRPr lang="en-GB" dirty="0"/>
          </a:p>
        </p:txBody>
      </p:sp>
    </p:spTree>
    <p:extLst>
      <p:ext uri="{BB962C8B-B14F-4D97-AF65-F5344CB8AC3E}">
        <p14:creationId xmlns:p14="http://schemas.microsoft.com/office/powerpoint/2010/main" val="346288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4529-74B8-406F-9253-000C63F27371}"/>
              </a:ext>
            </a:extLst>
          </p:cNvPr>
          <p:cNvSpPr>
            <a:spLocks noGrp="1"/>
          </p:cNvSpPr>
          <p:nvPr>
            <p:ph type="title"/>
          </p:nvPr>
        </p:nvSpPr>
        <p:spPr>
          <a:xfrm>
            <a:off x="467544" y="362525"/>
            <a:ext cx="7571184" cy="565175"/>
          </a:xfrm>
        </p:spPr>
        <p:txBody>
          <a:bodyPr lIns="68580" tIns="34290" rIns="68580" bIns="34290"/>
          <a:lstStyle/>
          <a:p>
            <a:pPr algn="r" rtl="1"/>
            <a:r>
              <a:rPr lang="ar-SA" dirty="0">
                <a:solidFill>
                  <a:srgbClr val="FF0000"/>
                </a:solidFill>
              </a:rPr>
              <a:t>الطريقة </a:t>
            </a:r>
            <a:r>
              <a:rPr lang="ar-SA" dirty="0"/>
              <a:t>المناسبة</a:t>
            </a:r>
            <a:r>
              <a:rPr lang="ar" dirty="0"/>
              <a:t> ؟</a:t>
            </a:r>
          </a:p>
        </p:txBody>
      </p:sp>
      <p:sp>
        <p:nvSpPr>
          <p:cNvPr id="3" name="Content Placeholder 2">
            <a:extLst>
              <a:ext uri="{FF2B5EF4-FFF2-40B4-BE49-F238E27FC236}">
                <a16:creationId xmlns:a16="http://schemas.microsoft.com/office/drawing/2014/main" id="{54A01D52-52D5-4544-B584-826A74189A01}"/>
              </a:ext>
            </a:extLst>
          </p:cNvPr>
          <p:cNvSpPr>
            <a:spLocks noGrp="1"/>
          </p:cNvSpPr>
          <p:nvPr>
            <p:ph sz="half" idx="2"/>
          </p:nvPr>
        </p:nvSpPr>
        <p:spPr/>
        <p:txBody>
          <a:bodyPr lIns="68580" tIns="34290" rIns="68580" bIns="34290"/>
          <a:lstStyle/>
          <a:p>
            <a:pPr marL="0" indent="0">
              <a:buNone/>
            </a:pPr>
            <a:endParaRPr lang="en-GB" dirty="0"/>
          </a:p>
          <a:p>
            <a:pPr marL="0" indent="0">
              <a:buNone/>
            </a:pPr>
            <a:endParaRPr lang="en-GB" dirty="0"/>
          </a:p>
        </p:txBody>
      </p:sp>
      <p:sp>
        <p:nvSpPr>
          <p:cNvPr id="7" name="TextBox 6">
            <a:extLst>
              <a:ext uri="{FF2B5EF4-FFF2-40B4-BE49-F238E27FC236}">
                <a16:creationId xmlns:a16="http://schemas.microsoft.com/office/drawing/2014/main" id="{6F6FC3CD-0E40-41AE-9AF5-2CAFCF0D00A0}"/>
              </a:ext>
            </a:extLst>
          </p:cNvPr>
          <p:cNvSpPr txBox="1"/>
          <p:nvPr/>
        </p:nvSpPr>
        <p:spPr>
          <a:xfrm>
            <a:off x="5478237" y="1585839"/>
            <a:ext cx="3234730" cy="346249"/>
          </a:xfrm>
          <a:prstGeom prst="rect">
            <a:avLst/>
          </a:prstGeom>
          <a:noFill/>
        </p:spPr>
        <p:txBody>
          <a:bodyPr wrap="square" lIns="68580" tIns="34290" rIns="68580" bIns="34290" rtlCol="0">
            <a:spAutoFit/>
          </a:bodyPr>
          <a:lstStyle/>
          <a:p>
            <a:endParaRPr lang="en-GB" dirty="0"/>
          </a:p>
        </p:txBody>
      </p:sp>
      <p:pic>
        <p:nvPicPr>
          <p:cNvPr id="10" name="Picture 9">
            <a:extLst>
              <a:ext uri="{FF2B5EF4-FFF2-40B4-BE49-F238E27FC236}">
                <a16:creationId xmlns:a16="http://schemas.microsoft.com/office/drawing/2014/main" id="{B22840FF-CC73-4ACA-AA83-447022BFB1F2}"/>
              </a:ext>
            </a:extLst>
          </p:cNvPr>
          <p:cNvPicPr>
            <a:picLocks noChangeAspect="1"/>
          </p:cNvPicPr>
          <p:nvPr/>
        </p:nvPicPr>
        <p:blipFill>
          <a:blip r:embed="rId3"/>
          <a:stretch>
            <a:fillRect/>
          </a:stretch>
        </p:blipFill>
        <p:spPr>
          <a:xfrm>
            <a:off x="712762" y="1548983"/>
            <a:ext cx="3991312" cy="3318619"/>
          </a:xfrm>
          <a:prstGeom prst="rect">
            <a:avLst/>
          </a:prstGeom>
        </p:spPr>
      </p:pic>
      <p:sp>
        <p:nvSpPr>
          <p:cNvPr id="4" name="TextBox 3">
            <a:extLst>
              <a:ext uri="{FF2B5EF4-FFF2-40B4-BE49-F238E27FC236}">
                <a16:creationId xmlns:a16="http://schemas.microsoft.com/office/drawing/2014/main" id="{7099BCFA-2B5A-4654-A9D7-BD7205673CB0}"/>
              </a:ext>
            </a:extLst>
          </p:cNvPr>
          <p:cNvSpPr txBox="1"/>
          <p:nvPr/>
        </p:nvSpPr>
        <p:spPr>
          <a:xfrm>
            <a:off x="749668" y="1565340"/>
            <a:ext cx="1690007" cy="346249"/>
          </a:xfrm>
          <a:prstGeom prst="rect">
            <a:avLst/>
          </a:prstGeom>
          <a:solidFill>
            <a:schemeClr val="bg1"/>
          </a:solidFill>
        </p:spPr>
        <p:txBody>
          <a:bodyPr wrap="square" lIns="68580" tIns="34290" rIns="68580" bIns="34290" rtlCol="0">
            <a:spAutoFit/>
          </a:bodyPr>
          <a:lstStyle/>
          <a:p>
            <a:endParaRPr lang="en-GB" dirty="0"/>
          </a:p>
        </p:txBody>
      </p:sp>
      <p:sp>
        <p:nvSpPr>
          <p:cNvPr id="13" name="TextBox 12">
            <a:extLst>
              <a:ext uri="{FF2B5EF4-FFF2-40B4-BE49-F238E27FC236}">
                <a16:creationId xmlns:a16="http://schemas.microsoft.com/office/drawing/2014/main" id="{2A07EA66-F93D-4F5A-8748-C258F425F63E}"/>
              </a:ext>
            </a:extLst>
          </p:cNvPr>
          <p:cNvSpPr txBox="1"/>
          <p:nvPr/>
        </p:nvSpPr>
        <p:spPr>
          <a:xfrm>
            <a:off x="2453113" y="1583558"/>
            <a:ext cx="1690007" cy="346249"/>
          </a:xfrm>
          <a:prstGeom prst="rect">
            <a:avLst/>
          </a:prstGeom>
          <a:solidFill>
            <a:schemeClr val="bg1"/>
          </a:solidFill>
        </p:spPr>
        <p:txBody>
          <a:bodyPr wrap="square" lIns="68580" tIns="34290" rIns="68580" bIns="34290" rtlCol="0">
            <a:spAutoFit/>
          </a:bodyPr>
          <a:lstStyle/>
          <a:p>
            <a:endParaRPr lang="en-GB" dirty="0"/>
          </a:p>
        </p:txBody>
      </p:sp>
      <p:sp>
        <p:nvSpPr>
          <p:cNvPr id="16" name="Title 1">
            <a:extLst>
              <a:ext uri="{FF2B5EF4-FFF2-40B4-BE49-F238E27FC236}">
                <a16:creationId xmlns:a16="http://schemas.microsoft.com/office/drawing/2014/main" id="{2BA52C05-68B4-49C4-9C74-DD22DECAD31F}"/>
              </a:ext>
            </a:extLst>
          </p:cNvPr>
          <p:cNvSpPr txBox="1">
            <a:spLocks/>
          </p:cNvSpPr>
          <p:nvPr/>
        </p:nvSpPr>
        <p:spPr>
          <a:xfrm>
            <a:off x="603250" y="953474"/>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pPr algn="r" rtl="1"/>
            <a:r>
              <a:rPr lang="ar" sz="2800" b="0" dirty="0">
                <a:solidFill>
                  <a:srgbClr val="FF0000"/>
                </a:solidFill>
                <a:latin typeface="+mj-lt"/>
                <a:cs typeface="+mj-cs"/>
              </a:rPr>
              <a:t>هل كنت تفضل استلام أغذية/بضائع </a:t>
            </a:r>
            <a:r>
              <a:rPr lang="ar-SA" sz="2800" b="0" dirty="0">
                <a:solidFill>
                  <a:srgbClr val="FF0000"/>
                </a:solidFill>
                <a:latin typeface="+mj-lt"/>
                <a:cs typeface="+mj-cs"/>
              </a:rPr>
              <a:t>بدلاً من</a:t>
            </a:r>
            <a:r>
              <a:rPr lang="ar" sz="2800" b="0" dirty="0">
                <a:solidFill>
                  <a:srgbClr val="FF0000"/>
                </a:solidFill>
                <a:latin typeface="+mj-lt"/>
                <a:cs typeface="+mj-cs"/>
              </a:rPr>
              <a:t> المساعدات النقدية والقسائم ؟</a:t>
            </a:r>
          </a:p>
        </p:txBody>
      </p:sp>
      <p:sp>
        <p:nvSpPr>
          <p:cNvPr id="8" name="TextBox 7">
            <a:extLst>
              <a:ext uri="{FF2B5EF4-FFF2-40B4-BE49-F238E27FC236}">
                <a16:creationId xmlns:a16="http://schemas.microsoft.com/office/drawing/2014/main" id="{E760EBE9-5635-4390-847C-9EDC017007E1}"/>
              </a:ext>
            </a:extLst>
          </p:cNvPr>
          <p:cNvSpPr txBox="1"/>
          <p:nvPr/>
        </p:nvSpPr>
        <p:spPr>
          <a:xfrm>
            <a:off x="749668" y="1856934"/>
            <a:ext cx="3954406" cy="346249"/>
          </a:xfrm>
          <a:prstGeom prst="rect">
            <a:avLst/>
          </a:prstGeom>
          <a:solidFill>
            <a:schemeClr val="bg1"/>
          </a:solidFill>
        </p:spPr>
        <p:txBody>
          <a:bodyPr wrap="square" lIns="68580" tIns="34290" rIns="68580" bIns="34290" rtlCol="0">
            <a:spAutoFit/>
          </a:bodyPr>
          <a:lstStyle/>
          <a:p>
            <a:endParaRPr lang="en-GB" dirty="0"/>
          </a:p>
        </p:txBody>
      </p:sp>
      <p:sp>
        <p:nvSpPr>
          <p:cNvPr id="17" name="TextBox 16">
            <a:extLst>
              <a:ext uri="{FF2B5EF4-FFF2-40B4-BE49-F238E27FC236}">
                <a16:creationId xmlns:a16="http://schemas.microsoft.com/office/drawing/2014/main" id="{84A363E6-F256-4B0E-BA03-F10360AA161D}"/>
              </a:ext>
            </a:extLst>
          </p:cNvPr>
          <p:cNvSpPr txBox="1"/>
          <p:nvPr/>
        </p:nvSpPr>
        <p:spPr>
          <a:xfrm>
            <a:off x="5478237" y="2481417"/>
            <a:ext cx="2878363" cy="1731243"/>
          </a:xfrm>
          <a:prstGeom prst="rect">
            <a:avLst/>
          </a:prstGeom>
          <a:noFill/>
        </p:spPr>
        <p:txBody>
          <a:bodyPr wrap="square" lIns="68580" tIns="34290" rIns="68580" bIns="34290" rtlCol="0">
            <a:spAutoFit/>
          </a:bodyPr>
          <a:lstStyle/>
          <a:p>
            <a:r>
              <a:rPr lang="ar" dirty="0"/>
              <a:t>مجموعة المناقشة المركزة:</a:t>
            </a:r>
          </a:p>
          <a:p>
            <a:endParaRPr lang="en-GB" dirty="0"/>
          </a:p>
          <a:p>
            <a:pPr algn="r" rtl="1"/>
            <a:r>
              <a:rPr lang="ar" dirty="0"/>
              <a:t>نوع الدعم </a:t>
            </a:r>
            <a:r>
              <a:rPr lang="ar-SA" dirty="0" err="1"/>
              <a:t>ال</a:t>
            </a:r>
            <a:r>
              <a:rPr lang="ar" dirty="0"/>
              <a:t>جيد</a:t>
            </a:r>
          </a:p>
          <a:p>
            <a:pPr algn="r" rtl="1"/>
            <a:r>
              <a:rPr lang="ar" dirty="0"/>
              <a:t>أي دعم تقبله</a:t>
            </a:r>
          </a:p>
          <a:p>
            <a:pPr algn="r" rtl="1"/>
            <a:r>
              <a:rPr lang="ar" dirty="0"/>
              <a:t>أية هدايا تقبلها</a:t>
            </a:r>
          </a:p>
          <a:p>
            <a:endParaRPr lang="en-GB" dirty="0"/>
          </a:p>
        </p:txBody>
      </p:sp>
    </p:spTree>
    <p:extLst>
      <p:ext uri="{BB962C8B-B14F-4D97-AF65-F5344CB8AC3E}">
        <p14:creationId xmlns:p14="http://schemas.microsoft.com/office/powerpoint/2010/main" val="160326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0EED-B82F-4B5B-B58B-BDC7580255F1}"/>
              </a:ext>
            </a:extLst>
          </p:cNvPr>
          <p:cNvSpPr>
            <a:spLocks noGrp="1"/>
          </p:cNvSpPr>
          <p:nvPr>
            <p:ph type="title"/>
          </p:nvPr>
        </p:nvSpPr>
        <p:spPr>
          <a:xfrm>
            <a:off x="467544" y="411510"/>
            <a:ext cx="7560840" cy="565175"/>
          </a:xfrm>
        </p:spPr>
        <p:txBody>
          <a:bodyPr/>
          <a:lstStyle/>
          <a:p>
            <a:pPr algn="l"/>
            <a:r>
              <a:rPr lang="ar" dirty="0"/>
              <a:t>جدول الأعمال – اليوم الأول</a:t>
            </a:r>
          </a:p>
        </p:txBody>
      </p:sp>
      <p:sp>
        <p:nvSpPr>
          <p:cNvPr id="3" name="Content Placeholder 2">
            <a:extLst>
              <a:ext uri="{FF2B5EF4-FFF2-40B4-BE49-F238E27FC236}">
                <a16:creationId xmlns:a16="http://schemas.microsoft.com/office/drawing/2014/main" id="{09BFA660-5D43-4352-95CC-977F498F8452}"/>
              </a:ext>
            </a:extLst>
          </p:cNvPr>
          <p:cNvSpPr>
            <a:spLocks noGrp="1"/>
          </p:cNvSpPr>
          <p:nvPr>
            <p:ph sz="half" idx="2"/>
          </p:nvPr>
        </p:nvSpPr>
        <p:spPr/>
        <p:txBody>
          <a:bodyPr lIns="91440" tIns="45720" rIns="91440" bIns="45720" anchor="t"/>
          <a:lstStyle/>
          <a:p>
            <a:pPr marL="0" indent="0">
              <a:buNone/>
            </a:pPr>
            <a:endParaRPr lang="en-GB" dirty="0"/>
          </a:p>
          <a:p>
            <a:pPr marL="0" indent="0">
              <a:buNone/>
            </a:pPr>
            <a:endParaRPr lang="en-GB" dirty="0">
              <a:cs typeface="Calibri"/>
            </a:endParaRPr>
          </a:p>
          <a:p>
            <a:pPr marL="0" indent="0">
              <a:buNone/>
            </a:pPr>
            <a:endParaRPr lang="en-GB" dirty="0">
              <a:cs typeface="Calibri"/>
            </a:endParaRPr>
          </a:p>
          <a:p>
            <a:pPr marL="0" indent="0" algn="ctr">
              <a:buNone/>
            </a:pPr>
            <a:r>
              <a:rPr lang="ar" dirty="0">
                <a:highlight>
                  <a:srgbClr val="FFFF00"/>
                </a:highlight>
                <a:cs typeface="Calibri"/>
              </a:rPr>
              <a:t>(أدخل جدول الأعمال)</a:t>
            </a:r>
          </a:p>
        </p:txBody>
      </p:sp>
    </p:spTree>
    <p:extLst>
      <p:ext uri="{BB962C8B-B14F-4D97-AF65-F5344CB8AC3E}">
        <p14:creationId xmlns:p14="http://schemas.microsoft.com/office/powerpoint/2010/main" val="3747114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6440-D9FB-4ECA-99BA-A42D2878F036}"/>
              </a:ext>
            </a:extLst>
          </p:cNvPr>
          <p:cNvSpPr>
            <a:spLocks noGrp="1"/>
          </p:cNvSpPr>
          <p:nvPr>
            <p:ph type="title"/>
          </p:nvPr>
        </p:nvSpPr>
        <p:spPr>
          <a:xfrm>
            <a:off x="629841" y="303865"/>
            <a:ext cx="7886700" cy="994172"/>
          </a:xfrm>
        </p:spPr>
        <p:txBody>
          <a:bodyPr lIns="68580" tIns="34290" rIns="68580" bIns="34290" anchor="t">
            <a:normAutofit/>
          </a:bodyPr>
          <a:lstStyle/>
          <a:p>
            <a:pPr algn="r" rtl="1"/>
            <a:r>
              <a:rPr lang="ar" sz="3000" dirty="0"/>
              <a:t>معلومات من مجموعة</a:t>
            </a:r>
            <a:r>
              <a:rPr lang="ar-SA" sz="3000" dirty="0"/>
              <a:t> النقاش المركز</a:t>
            </a:r>
            <a:r>
              <a:rPr lang="ar" sz="3000" dirty="0"/>
              <a:t>– </a:t>
            </a:r>
            <a:r>
              <a:rPr lang="ar" sz="3000" b="1" dirty="0">
                <a:solidFill>
                  <a:srgbClr val="FF0000"/>
                </a:solidFill>
              </a:rPr>
              <a:t>هل المساعدات النقدية والقس</a:t>
            </a:r>
            <a:r>
              <a:rPr lang="ar-SA" sz="3000" b="1" dirty="0" err="1">
                <a:solidFill>
                  <a:srgbClr val="FF0000"/>
                </a:solidFill>
              </a:rPr>
              <a:t>ائم</a:t>
            </a:r>
            <a:r>
              <a:rPr lang="ar-SA" sz="3000" b="1" dirty="0">
                <a:solidFill>
                  <a:srgbClr val="FF0000"/>
                </a:solidFill>
              </a:rPr>
              <a:t> </a:t>
            </a:r>
            <a:r>
              <a:rPr lang="ar" sz="3000" b="1" dirty="0">
                <a:solidFill>
                  <a:srgbClr val="FF0000"/>
                </a:solidFill>
              </a:rPr>
              <a:t>هي الطريقة المفضلة؟</a:t>
            </a:r>
          </a:p>
        </p:txBody>
      </p:sp>
      <p:sp>
        <p:nvSpPr>
          <p:cNvPr id="3" name="Content Placeholder 2">
            <a:extLst>
              <a:ext uri="{FF2B5EF4-FFF2-40B4-BE49-F238E27FC236}">
                <a16:creationId xmlns:a16="http://schemas.microsoft.com/office/drawing/2014/main" id="{44F982C2-EA3A-4ED3-9AB8-177EB1C37DCC}"/>
              </a:ext>
            </a:extLst>
          </p:cNvPr>
          <p:cNvSpPr>
            <a:spLocks noGrp="1"/>
          </p:cNvSpPr>
          <p:nvPr>
            <p:ph sz="half" idx="2"/>
          </p:nvPr>
        </p:nvSpPr>
        <p:spPr>
          <a:xfrm>
            <a:off x="84404" y="963829"/>
            <a:ext cx="4312178" cy="3875806"/>
          </a:xfrm>
        </p:spPr>
        <p:txBody>
          <a:bodyPr lIns="68580" tIns="34290" rIns="68580" bIns="34290" anchor="t">
            <a:noAutofit/>
          </a:bodyPr>
          <a:lstStyle/>
          <a:p>
            <a:pPr marL="0" indent="0" algn="r" rtl="1">
              <a:buNone/>
            </a:pPr>
            <a:endParaRPr lang="en-GB" sz="1200" dirty="0"/>
          </a:p>
          <a:p>
            <a:pPr marL="0" indent="0" algn="r" rtl="1">
              <a:buNone/>
            </a:pPr>
            <a:r>
              <a:rPr lang="ar" sz="1400" dirty="0"/>
              <a:t>"يتفق الجميع على أن الحصول على المساعدات النقدية و</a:t>
            </a:r>
            <a:r>
              <a:rPr lang="ar-JO" sz="1400" dirty="0"/>
              <a:t>القسائم</a:t>
            </a:r>
            <a:r>
              <a:rPr lang="ar" sz="1400" dirty="0"/>
              <a:t> أفضل من الحصول على المساعدات العينية حيث يمكنهم شراء كل ما يحتاجون إليه"</a:t>
            </a:r>
          </a:p>
          <a:p>
            <a:pPr marL="0" indent="0" algn="r" rtl="1">
              <a:buNone/>
            </a:pPr>
            <a:r>
              <a:rPr lang="ar" sz="1400" dirty="0"/>
              <a:t>'يفضل </a:t>
            </a:r>
            <a:r>
              <a:rPr lang="ar-JO" sz="1400" dirty="0"/>
              <a:t>الأفراد</a:t>
            </a:r>
            <a:r>
              <a:rPr lang="ar" sz="1400" dirty="0"/>
              <a:t> المساعدات النقدية و</a:t>
            </a:r>
            <a:r>
              <a:rPr lang="ar-JO" sz="1400" dirty="0"/>
              <a:t>القسائم</a:t>
            </a:r>
            <a:r>
              <a:rPr lang="ar" sz="1400" dirty="0"/>
              <a:t> على المساعدات العينية، حيث يمكنهم شراء ما يحتاجون إليه'</a:t>
            </a:r>
          </a:p>
          <a:p>
            <a:pPr marL="0" indent="0" algn="r" rtl="1">
              <a:buNone/>
            </a:pPr>
            <a:r>
              <a:rPr lang="ar" sz="1400" dirty="0"/>
              <a:t>'يواجه سكان المجتمع العديد من المشاكل الأخرى، </a:t>
            </a:r>
            <a:r>
              <a:rPr lang="ar-SA" sz="1400" dirty="0"/>
              <a:t>دون أن</a:t>
            </a:r>
            <a:r>
              <a:rPr lang="ar" sz="1400" dirty="0"/>
              <a:t> </a:t>
            </a:r>
            <a:r>
              <a:rPr lang="ar-SA" sz="1400" dirty="0"/>
              <a:t>يقتصر ذلك على</a:t>
            </a:r>
            <a:r>
              <a:rPr lang="ar" sz="1400" dirty="0"/>
              <a:t> نقص الغذاء، ولهذا السبب يفضلون المساعدات النقدية والقسائم، حيث أن هذه هي الطريقة</a:t>
            </a:r>
            <a:r>
              <a:rPr lang="ar-SA" sz="1400" dirty="0"/>
              <a:t> تتيح لهم ا</a:t>
            </a:r>
            <a:r>
              <a:rPr lang="ar" sz="1400" dirty="0"/>
              <a:t>لتعامل مع المشاكل الأخرى (</a:t>
            </a:r>
            <a:r>
              <a:rPr lang="ar-SA" sz="1400" dirty="0"/>
              <a:t>كتمويل </a:t>
            </a:r>
            <a:r>
              <a:rPr lang="ar" sz="1400" dirty="0"/>
              <a:t>قرطاسية المدارس للأطفال)'</a:t>
            </a:r>
          </a:p>
          <a:p>
            <a:pPr marL="0" indent="0" algn="r" rtl="1">
              <a:buNone/>
            </a:pPr>
            <a:r>
              <a:rPr lang="ar" sz="1400" dirty="0"/>
              <a:t>'يفضل </a:t>
            </a:r>
            <a:r>
              <a:rPr lang="ar-JO" sz="1400" dirty="0"/>
              <a:t>الأفراد</a:t>
            </a:r>
            <a:r>
              <a:rPr lang="ar" sz="1400" dirty="0"/>
              <a:t> المساعدات النقدية والقسائم حيث يمكنهم شراء ما يريدون (</a:t>
            </a:r>
            <a:r>
              <a:rPr lang="ar-SA" sz="1400" dirty="0"/>
              <a:t>ك</a:t>
            </a:r>
            <a:r>
              <a:rPr lang="ar" sz="1400" dirty="0"/>
              <a:t>الزي الرسمي والقرطاسية للأطفال والطعام)</a:t>
            </a:r>
          </a:p>
          <a:p>
            <a:pPr marL="0" indent="0" algn="r" rtl="1">
              <a:buNone/>
            </a:pPr>
            <a:r>
              <a:rPr lang="ar" sz="1400" dirty="0"/>
              <a:t>' المساعدات النقدية و</a:t>
            </a:r>
            <a:r>
              <a:rPr lang="ar-JO" sz="1400" dirty="0"/>
              <a:t>القسائم</a:t>
            </a:r>
            <a:r>
              <a:rPr lang="ar" sz="1400" dirty="0"/>
              <a:t> كانت مفيدة للأعمال التجارية الصغيرة في المجتمع'</a:t>
            </a:r>
            <a:endParaRPr lang="en-GB" sz="1400" dirty="0">
              <a:cs typeface="Calibri"/>
            </a:endParaRPr>
          </a:p>
          <a:p>
            <a:pPr marL="0" indent="0" algn="r" rtl="1">
              <a:buNone/>
            </a:pPr>
            <a:r>
              <a:rPr lang="ar" sz="1400" dirty="0"/>
              <a:t>"</a:t>
            </a:r>
            <a:r>
              <a:rPr lang="ar-JO" sz="1400" dirty="0"/>
              <a:t>ا</a:t>
            </a:r>
            <a:r>
              <a:rPr lang="ar" sz="1400" dirty="0"/>
              <a:t> يفضل</a:t>
            </a:r>
            <a:r>
              <a:rPr lang="ar-SA" sz="1400" dirty="0"/>
              <a:t> ا</a:t>
            </a:r>
            <a:r>
              <a:rPr lang="ar-JO" sz="1400" dirty="0"/>
              <a:t>لأفراد</a:t>
            </a:r>
            <a:r>
              <a:rPr lang="ar" sz="1400" dirty="0"/>
              <a:t> الدفع نقدًا لأنهم يستطيعون شراء ما يريدون"</a:t>
            </a:r>
          </a:p>
          <a:p>
            <a:pPr marL="0" indent="0" algn="r" rtl="1">
              <a:buNone/>
            </a:pPr>
            <a:r>
              <a:rPr lang="ar" sz="1400" dirty="0"/>
              <a:t>نظرًا لقدرتهم على الوصول إلى أنواع أخرى من الطعام (فطائر الدجاج، والمعكرونة، وما إلى ذلك). </a:t>
            </a:r>
            <a:r>
              <a:rPr lang="ar-SA" sz="1400" dirty="0"/>
              <a:t>فضلا عن </a:t>
            </a:r>
            <a:r>
              <a:rPr lang="ar" sz="1400" dirty="0"/>
              <a:t> أهمية</a:t>
            </a:r>
            <a:r>
              <a:rPr lang="ar-SA" sz="1400" dirty="0"/>
              <a:t> القسائم النقدية في تمويل تكاليف </a:t>
            </a:r>
            <a:r>
              <a:rPr lang="ar" sz="1400" dirty="0"/>
              <a:t>ال</a:t>
            </a:r>
            <a:r>
              <a:rPr lang="ar-SA" sz="1400" dirty="0"/>
              <a:t>علاج</a:t>
            </a:r>
            <a:r>
              <a:rPr lang="ar" sz="1400" dirty="0"/>
              <a:t>.</a:t>
            </a:r>
          </a:p>
          <a:p>
            <a:pPr marL="0" indent="0" algn="r" rtl="1">
              <a:buNone/>
            </a:pPr>
            <a:endParaRPr lang="en-GB" sz="1200" dirty="0"/>
          </a:p>
        </p:txBody>
      </p:sp>
      <p:cxnSp>
        <p:nvCxnSpPr>
          <p:cNvPr id="8" name="Straight Connector 7">
            <a:extLst>
              <a:ext uri="{FF2B5EF4-FFF2-40B4-BE49-F238E27FC236}">
                <a16:creationId xmlns:a16="http://schemas.microsoft.com/office/drawing/2014/main" id="{499D668E-ABB8-46BA-9539-1830085AECDD}"/>
              </a:ext>
            </a:extLst>
          </p:cNvPr>
          <p:cNvCxnSpPr>
            <a:cxnSpLocks/>
          </p:cNvCxnSpPr>
          <p:nvPr/>
        </p:nvCxnSpPr>
        <p:spPr>
          <a:xfrm>
            <a:off x="4498181" y="1277739"/>
            <a:ext cx="16670" cy="30724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516796E-3B67-43B3-AF40-DAC686F32840}"/>
              </a:ext>
            </a:extLst>
          </p:cNvPr>
          <p:cNvSpPr txBox="1"/>
          <p:nvPr/>
        </p:nvSpPr>
        <p:spPr>
          <a:xfrm>
            <a:off x="4853517" y="1286135"/>
            <a:ext cx="3959678" cy="3347070"/>
          </a:xfrm>
          <a:prstGeom prst="rect">
            <a:avLst/>
          </a:prstGeom>
          <a:noFill/>
        </p:spPr>
        <p:txBody>
          <a:bodyPr wrap="square" lIns="68580" tIns="34290" rIns="68580" bIns="34290" rtlCol="0">
            <a:spAutoFit/>
          </a:bodyPr>
          <a:lstStyle/>
          <a:p>
            <a:pPr algn="r" rtl="1"/>
            <a:r>
              <a:rPr lang="ar" sz="2100" b="1" dirty="0"/>
              <a:t>المرونة </a:t>
            </a:r>
            <a:r>
              <a:rPr lang="ar" dirty="0"/>
              <a:t>: يمكن للأشخاص اتخاذ خياراتهم الخاصة، وفقًا لأولوياتهم وتفضيلاتهم</a:t>
            </a:r>
          </a:p>
          <a:p>
            <a:pPr algn="r" rtl="1"/>
            <a:endParaRPr lang="en-GB" dirty="0"/>
          </a:p>
          <a:p>
            <a:pPr algn="r" rtl="1"/>
            <a:r>
              <a:rPr lang="ar" sz="2100" b="1" dirty="0"/>
              <a:t>نقل السلطة </a:t>
            </a:r>
            <a:r>
              <a:rPr lang="ar" dirty="0"/>
              <a:t>: يتم تمكين </a:t>
            </a:r>
            <a:r>
              <a:rPr lang="ar-JO" dirty="0"/>
              <a:t>الأفراد</a:t>
            </a:r>
            <a:r>
              <a:rPr lang="ar" dirty="0"/>
              <a:t> لأنهم مسؤولون عن اتخاذ القرارات بشأن مستقبلهم</a:t>
            </a:r>
          </a:p>
          <a:p>
            <a:pPr algn="r" rtl="1"/>
            <a:endParaRPr lang="en-GB" dirty="0"/>
          </a:p>
          <a:p>
            <a:pPr algn="r" rtl="1"/>
            <a:r>
              <a:rPr lang="ar-SA" sz="2100" b="1" dirty="0"/>
              <a:t>المساعدة</a:t>
            </a:r>
            <a:r>
              <a:rPr lang="ar" sz="2100" b="1" dirty="0"/>
              <a:t> في عملية التعافي </a:t>
            </a:r>
            <a:r>
              <a:rPr lang="ar" dirty="0"/>
              <a:t>: استثمرت العديد من الأسر في سبل العيش</a:t>
            </a:r>
          </a:p>
          <a:p>
            <a:pPr algn="r" rtl="1"/>
            <a:endParaRPr lang="en-GB" dirty="0"/>
          </a:p>
          <a:p>
            <a:pPr algn="r" rtl="1"/>
            <a:r>
              <a:rPr lang="ar" sz="2100" b="1" dirty="0"/>
              <a:t>المبالغ النقدية </a:t>
            </a:r>
            <a:r>
              <a:rPr lang="ar-SA" sz="2100" b="1" dirty="0"/>
              <a:t>المصروفة يتم إنفاقها </a:t>
            </a:r>
            <a:r>
              <a:rPr lang="ar" sz="2100" b="1" dirty="0"/>
              <a:t>في الأسواق المحلية</a:t>
            </a:r>
          </a:p>
        </p:txBody>
      </p:sp>
    </p:spTree>
    <p:extLst>
      <p:ext uri="{BB962C8B-B14F-4D97-AF65-F5344CB8AC3E}">
        <p14:creationId xmlns:p14="http://schemas.microsoft.com/office/powerpoint/2010/main" val="395263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C1E9-9C65-4AA6-A801-7CDC191A1810}"/>
              </a:ext>
            </a:extLst>
          </p:cNvPr>
          <p:cNvSpPr>
            <a:spLocks noGrp="1"/>
          </p:cNvSpPr>
          <p:nvPr>
            <p:ph type="title"/>
          </p:nvPr>
        </p:nvSpPr>
        <p:spPr>
          <a:xfrm>
            <a:off x="467544" y="411511"/>
            <a:ext cx="7639592" cy="565175"/>
          </a:xfrm>
        </p:spPr>
        <p:txBody>
          <a:bodyPr lIns="68580" tIns="34290" rIns="68580" bIns="34290" anchor="t">
            <a:normAutofit/>
          </a:bodyPr>
          <a:lstStyle/>
          <a:p>
            <a:pPr rtl="1"/>
            <a:r>
              <a:rPr lang="ar" dirty="0">
                <a:latin typeface="Arial"/>
                <a:cs typeface="Arial"/>
              </a:rPr>
              <a:t>عملية التقييم وتحليل الاستجابة في </a:t>
            </a:r>
            <a:r>
              <a:rPr lang="ar" dirty="0">
                <a:highlight>
                  <a:srgbClr val="FFFF00"/>
                </a:highlight>
                <a:latin typeface="Arial"/>
                <a:cs typeface="Arial"/>
              </a:rPr>
              <a:t>xxx</a:t>
            </a:r>
          </a:p>
        </p:txBody>
      </p:sp>
      <p:pic>
        <p:nvPicPr>
          <p:cNvPr id="5" name="Content Placeholder 4">
            <a:extLst>
              <a:ext uri="{FF2B5EF4-FFF2-40B4-BE49-F238E27FC236}">
                <a16:creationId xmlns:a16="http://schemas.microsoft.com/office/drawing/2014/main" id="{284B4FFF-4D79-4739-8979-3E6D9B8BBB51}"/>
              </a:ext>
            </a:extLst>
          </p:cNvPr>
          <p:cNvPicPr>
            <a:picLocks noGrp="1" noChangeAspect="1"/>
          </p:cNvPicPr>
          <p:nvPr>
            <p:ph sz="half" idx="2"/>
          </p:nvPr>
        </p:nvPicPr>
        <p:blipFill>
          <a:blip r:embed="rId3"/>
          <a:stretch>
            <a:fillRect/>
          </a:stretch>
        </p:blipFill>
        <p:spPr>
          <a:xfrm>
            <a:off x="1" y="1347108"/>
            <a:ext cx="9143999" cy="3796393"/>
          </a:xfrm>
          <a:prstGeom prst="rect">
            <a:avLst/>
          </a:prstGeom>
        </p:spPr>
      </p:pic>
    </p:spTree>
    <p:extLst>
      <p:ext uri="{BB962C8B-B14F-4D97-AF65-F5344CB8AC3E}">
        <p14:creationId xmlns:p14="http://schemas.microsoft.com/office/powerpoint/2010/main" val="448517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5DF23B-47F5-44AA-8735-AF91C18B8BED}"/>
              </a:ext>
            </a:extLst>
          </p:cNvPr>
          <p:cNvPicPr>
            <a:picLocks noChangeAspect="1"/>
          </p:cNvPicPr>
          <p:nvPr/>
        </p:nvPicPr>
        <p:blipFill>
          <a:blip r:embed="rId3"/>
          <a:stretch>
            <a:fillRect/>
          </a:stretch>
        </p:blipFill>
        <p:spPr>
          <a:xfrm>
            <a:off x="467543" y="1551721"/>
            <a:ext cx="2028825" cy="2247900"/>
          </a:xfrm>
          <a:prstGeom prst="rect">
            <a:avLst/>
          </a:prstGeom>
        </p:spPr>
      </p:pic>
      <p:sp>
        <p:nvSpPr>
          <p:cNvPr id="5" name="Title 1">
            <a:extLst>
              <a:ext uri="{FF2B5EF4-FFF2-40B4-BE49-F238E27FC236}">
                <a16:creationId xmlns:a16="http://schemas.microsoft.com/office/drawing/2014/main" id="{E30F154D-9B89-466D-8776-B2679E4CFB45}"/>
              </a:ext>
            </a:extLst>
          </p:cNvPr>
          <p:cNvSpPr>
            <a:spLocks noGrp="1"/>
          </p:cNvSpPr>
          <p:nvPr>
            <p:ph type="title"/>
          </p:nvPr>
        </p:nvSpPr>
        <p:spPr>
          <a:xfrm>
            <a:off x="467544" y="411511"/>
            <a:ext cx="8183797" cy="565175"/>
          </a:xfrm>
        </p:spPr>
        <p:txBody>
          <a:bodyPr lIns="68580" tIns="34290" rIns="68580" bIns="34290">
            <a:normAutofit/>
          </a:bodyPr>
          <a:lstStyle/>
          <a:p>
            <a:pPr algn="r" rtl="1"/>
            <a:r>
              <a:rPr lang="ar" dirty="0"/>
              <a:t>التركيز على </a:t>
            </a:r>
            <a:r>
              <a:rPr lang="ar" dirty="0">
                <a:solidFill>
                  <a:srgbClr val="FF0000"/>
                </a:solidFill>
              </a:rPr>
              <a:t>التقييم وتحليل الاستجابة</a:t>
            </a:r>
            <a:endParaRPr lang="en-GB" dirty="0"/>
          </a:p>
        </p:txBody>
      </p:sp>
      <p:sp>
        <p:nvSpPr>
          <p:cNvPr id="2" name="TextBox 5">
            <a:extLst>
              <a:ext uri="{FF2B5EF4-FFF2-40B4-BE49-F238E27FC236}">
                <a16:creationId xmlns:a16="http://schemas.microsoft.com/office/drawing/2014/main" id="{1F98239D-E4AB-D3F6-9E07-11470074D70D}"/>
              </a:ext>
            </a:extLst>
          </p:cNvPr>
          <p:cNvSpPr txBox="1"/>
          <p:nvPr/>
        </p:nvSpPr>
        <p:spPr>
          <a:xfrm>
            <a:off x="2746768" y="1551721"/>
            <a:ext cx="5760640" cy="2562240"/>
          </a:xfrm>
          <a:prstGeom prst="rect">
            <a:avLst/>
          </a:prstGeom>
          <a:noFill/>
        </p:spPr>
        <p:txBody>
          <a:bodyPr wrap="square" lIns="68580" tIns="34290" rIns="68580" bIns="34290" rtlCol="0">
            <a:spAutoFit/>
          </a:bodyPr>
          <a:lstStyle/>
          <a:p>
            <a:pPr lvl="0" algn="r" rtl="1"/>
            <a:r>
              <a:rPr lang="ar" sz="1600" dirty="0"/>
              <a:t>بناءً على ما تم تقديمه، حدد:</a:t>
            </a:r>
          </a:p>
          <a:p>
            <a:pPr lvl="0" algn="r" rtl="1"/>
            <a:endParaRPr lang="en-GB" sz="1600" dirty="0"/>
          </a:p>
          <a:p>
            <a:pPr marL="400050" indent="-400050" algn="r" rtl="1">
              <a:buFont typeface="+mj-lt"/>
              <a:buAutoNum type="romanLcPeriod"/>
            </a:pPr>
            <a:r>
              <a:rPr lang="ar" sz="1600" dirty="0"/>
              <a:t>ما الذي سار بشكل جيد</a:t>
            </a:r>
            <a:r>
              <a:rPr lang="ar-SA" sz="1600" dirty="0"/>
              <a:t>؟</a:t>
            </a:r>
          </a:p>
          <a:p>
            <a:pPr marL="400050" indent="-400050" algn="r" rtl="1">
              <a:buFont typeface="+mj-lt"/>
              <a:buAutoNum type="romanLcPeriod"/>
            </a:pPr>
            <a:r>
              <a:rPr lang="ar" sz="1600" dirty="0"/>
              <a:t>ما</a:t>
            </a:r>
            <a:r>
              <a:rPr lang="ar-SA" sz="1600" dirty="0"/>
              <a:t> الذي</a:t>
            </a:r>
            <a:r>
              <a:rPr lang="ar" sz="1600" dirty="0"/>
              <a:t> كان </a:t>
            </a:r>
            <a:r>
              <a:rPr lang="ar-SA" sz="1600" dirty="0"/>
              <a:t>من المفروض </a:t>
            </a:r>
            <a:r>
              <a:rPr lang="ar" sz="1600" dirty="0"/>
              <a:t>أن </a:t>
            </a:r>
            <a:r>
              <a:rPr lang="ar-SA" sz="1600" dirty="0"/>
              <a:t>يسير على نحو </a:t>
            </a:r>
            <a:r>
              <a:rPr lang="ar" sz="1600" dirty="0"/>
              <a:t>أفضل</a:t>
            </a:r>
            <a:r>
              <a:rPr lang="ar-SA" sz="1600" dirty="0"/>
              <a:t>؟</a:t>
            </a:r>
          </a:p>
          <a:p>
            <a:pPr marL="400050" indent="-400050" algn="r" rtl="1">
              <a:buFont typeface="+mj-lt"/>
              <a:buAutoNum type="romanLcPeriod"/>
            </a:pPr>
            <a:r>
              <a:rPr lang="ar-SA" sz="1600" dirty="0"/>
              <a:t>اذكر </a:t>
            </a:r>
            <a:r>
              <a:rPr lang="ar" sz="1600" dirty="0"/>
              <a:t>على الأقل 3 إجراءات موصى بها للحفاظ على جودة هذه المرحلة أو تحسينها.</a:t>
            </a:r>
          </a:p>
          <a:p>
            <a:pPr algn="r" rtl="1"/>
            <a:endParaRPr lang="en-GB" sz="1600" dirty="0"/>
          </a:p>
          <a:p>
            <a:pPr algn="r" rtl="1"/>
            <a:r>
              <a:rPr lang="ar" sz="1600" dirty="0"/>
              <a:t>العمل في نفس المجموعات كما في السابق.</a:t>
            </a:r>
          </a:p>
          <a:p>
            <a:pPr algn="r" rtl="1"/>
            <a:r>
              <a:rPr lang="ar" sz="1600" dirty="0"/>
              <a:t>كن مستعدًا لتقديم نتائجك وتوصياتك</a:t>
            </a:r>
            <a:endParaRPr lang="ar-SA" sz="1600" dirty="0"/>
          </a:p>
          <a:p>
            <a:pPr algn="r" rtl="1"/>
            <a:r>
              <a:rPr lang="ar-SA" sz="1600" dirty="0"/>
              <a:t>مدة التمرين: </a:t>
            </a:r>
            <a:r>
              <a:rPr lang="ar" sz="1600" dirty="0"/>
              <a:t>40 دقيقة  </a:t>
            </a:r>
            <a:r>
              <a:rPr lang="ar" dirty="0"/>
              <a:t> </a:t>
            </a:r>
          </a:p>
        </p:txBody>
      </p:sp>
    </p:spTree>
    <p:extLst>
      <p:ext uri="{BB962C8B-B14F-4D97-AF65-F5344CB8AC3E}">
        <p14:creationId xmlns:p14="http://schemas.microsoft.com/office/powerpoint/2010/main" val="262017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5DF23B-47F5-44AA-8735-AF91C18B8BED}"/>
              </a:ext>
            </a:extLst>
          </p:cNvPr>
          <p:cNvPicPr>
            <a:picLocks noChangeAspect="1"/>
          </p:cNvPicPr>
          <p:nvPr/>
        </p:nvPicPr>
        <p:blipFill>
          <a:blip r:embed="rId3"/>
          <a:stretch>
            <a:fillRect/>
          </a:stretch>
        </p:blipFill>
        <p:spPr>
          <a:xfrm>
            <a:off x="492659" y="1718305"/>
            <a:ext cx="2028825" cy="2247900"/>
          </a:xfrm>
          <a:prstGeom prst="rect">
            <a:avLst/>
          </a:prstGeom>
        </p:spPr>
      </p:pic>
      <p:sp>
        <p:nvSpPr>
          <p:cNvPr id="6" name="TextBox 5">
            <a:extLst>
              <a:ext uri="{FF2B5EF4-FFF2-40B4-BE49-F238E27FC236}">
                <a16:creationId xmlns:a16="http://schemas.microsoft.com/office/drawing/2014/main" id="{918481A7-159D-47FF-B8F0-569F1CDE8253}"/>
              </a:ext>
            </a:extLst>
          </p:cNvPr>
          <p:cNvSpPr txBox="1"/>
          <p:nvPr/>
        </p:nvSpPr>
        <p:spPr>
          <a:xfrm>
            <a:off x="2890701" y="1718305"/>
            <a:ext cx="5760640" cy="3054682"/>
          </a:xfrm>
          <a:prstGeom prst="rect">
            <a:avLst/>
          </a:prstGeom>
          <a:noFill/>
        </p:spPr>
        <p:txBody>
          <a:bodyPr wrap="square" lIns="68580" tIns="34290" rIns="68580" bIns="34290" rtlCol="0" anchor="t">
            <a:spAutoFit/>
          </a:bodyPr>
          <a:lstStyle/>
          <a:p>
            <a:pPr lvl="0" algn="r" rtl="1"/>
            <a:r>
              <a:rPr lang="ar" sz="1600" dirty="0"/>
              <a:t>وبناءً على ما تم تقديمه حتى الآن:</a:t>
            </a:r>
          </a:p>
          <a:p>
            <a:pPr lvl="0" algn="r" rtl="1"/>
            <a:endParaRPr lang="en-GB" sz="1600" dirty="0"/>
          </a:p>
          <a:p>
            <a:pPr lvl="0" algn="r" rtl="1"/>
            <a:r>
              <a:rPr lang="ar" sz="1600" dirty="0"/>
              <a:t>حدد 3 أسباب وراء كون المساعدات النقدية و</a:t>
            </a:r>
            <a:r>
              <a:rPr lang="ar-JO" sz="1600" dirty="0"/>
              <a:t>القسائم</a:t>
            </a:r>
            <a:r>
              <a:rPr lang="ar" sz="1600" dirty="0"/>
              <a:t> هي الطريقة </a:t>
            </a:r>
            <a:r>
              <a:rPr lang="ar-JO" sz="1600" dirty="0"/>
              <a:t>المناسبة</a:t>
            </a:r>
            <a:r>
              <a:rPr lang="ar" sz="1600" dirty="0"/>
              <a:t> أم لا. يمكنك إلقاء نظرة على:</a:t>
            </a:r>
          </a:p>
          <a:p>
            <a:pPr lvl="0" algn="r" rtl="1"/>
            <a:endParaRPr lang="en-GB" sz="1600" dirty="0"/>
          </a:p>
          <a:p>
            <a:pPr marL="257175" indent="-257175" algn="r" rtl="1">
              <a:buFontTx/>
              <a:buChar char="-"/>
            </a:pPr>
            <a:r>
              <a:rPr lang="ar" sz="1600" dirty="0"/>
              <a:t>ما ه</a:t>
            </a:r>
            <a:r>
              <a:rPr lang="ar-SA" sz="1600" dirty="0"/>
              <a:t>ي الطريقة المثلى </a:t>
            </a:r>
            <a:r>
              <a:rPr lang="ar" sz="1600" dirty="0"/>
              <a:t>لتلبية احتياجات </a:t>
            </a:r>
            <a:r>
              <a:rPr lang="ar-JO" sz="1600" dirty="0"/>
              <a:t>الأفراد</a:t>
            </a:r>
            <a:r>
              <a:rPr lang="ar" sz="1600" dirty="0"/>
              <a:t>؟</a:t>
            </a:r>
          </a:p>
          <a:p>
            <a:pPr marL="257175" indent="-257175" algn="r" rtl="1">
              <a:buFontTx/>
              <a:buChar char="-"/>
            </a:pPr>
            <a:r>
              <a:rPr lang="ar" sz="1600" dirty="0"/>
              <a:t>تفضيلات المستفيدين</a:t>
            </a:r>
          </a:p>
          <a:p>
            <a:pPr marL="257175" indent="-257175" algn="r" rtl="1">
              <a:buFontTx/>
              <a:buChar char="-"/>
            </a:pPr>
            <a:r>
              <a:rPr lang="ar" sz="1600" dirty="0"/>
              <a:t>التوقيت</a:t>
            </a:r>
          </a:p>
          <a:p>
            <a:pPr marL="257175" indent="-257175" algn="r" rtl="1">
              <a:buFontTx/>
              <a:buChar char="-"/>
            </a:pPr>
            <a:r>
              <a:rPr lang="ar-SA" sz="1600" dirty="0" err="1"/>
              <a:t>ال</a:t>
            </a:r>
            <a:r>
              <a:rPr lang="ar" sz="1600" dirty="0"/>
              <a:t>تأثير </a:t>
            </a:r>
            <a:r>
              <a:rPr lang="ar-SA" sz="1600" dirty="0" err="1"/>
              <a:t>ال</a:t>
            </a:r>
            <a:r>
              <a:rPr lang="ar" sz="1600" dirty="0"/>
              <a:t>إيجابي في السوق</a:t>
            </a:r>
          </a:p>
          <a:p>
            <a:pPr marL="257175" indent="-257175" algn="r" rtl="1">
              <a:buFontTx/>
              <a:buChar char="-"/>
            </a:pPr>
            <a:r>
              <a:rPr lang="ar" sz="1600" dirty="0"/>
              <a:t>فعالية التكلفة</a:t>
            </a:r>
          </a:p>
          <a:p>
            <a:pPr marL="257175" indent="-257175" algn="r" rtl="1">
              <a:buFontTx/>
              <a:buChar char="-"/>
            </a:pPr>
            <a:endParaRPr lang="en-GB" sz="1600" dirty="0"/>
          </a:p>
          <a:p>
            <a:pPr lvl="0" algn="r" rtl="1"/>
            <a:r>
              <a:rPr lang="ar-SA" sz="1600" dirty="0"/>
              <a:t>مدة التمرين: </a:t>
            </a:r>
            <a:r>
              <a:rPr lang="ar" sz="1600" dirty="0"/>
              <a:t>20 دقيقة</a:t>
            </a:r>
          </a:p>
        </p:txBody>
      </p:sp>
      <p:sp>
        <p:nvSpPr>
          <p:cNvPr id="5" name="Title 1">
            <a:extLst>
              <a:ext uri="{FF2B5EF4-FFF2-40B4-BE49-F238E27FC236}">
                <a16:creationId xmlns:a16="http://schemas.microsoft.com/office/drawing/2014/main" id="{E30F154D-9B89-466D-8776-B2679E4CFB45}"/>
              </a:ext>
            </a:extLst>
          </p:cNvPr>
          <p:cNvSpPr>
            <a:spLocks noGrp="1"/>
          </p:cNvSpPr>
          <p:nvPr>
            <p:ph type="title"/>
          </p:nvPr>
        </p:nvSpPr>
        <p:spPr>
          <a:xfrm>
            <a:off x="467544" y="411511"/>
            <a:ext cx="8183797" cy="565175"/>
          </a:xfrm>
        </p:spPr>
        <p:txBody>
          <a:bodyPr lIns="68580" tIns="34290" rIns="68580" bIns="34290" anchor="t">
            <a:normAutofit/>
          </a:bodyPr>
          <a:lstStyle/>
          <a:p>
            <a:pPr algn="r" rtl="1"/>
            <a:r>
              <a:rPr lang="ar" dirty="0">
                <a:latin typeface="Arial"/>
                <a:cs typeface="Arial"/>
              </a:rPr>
              <a:t>هل كانت المساعدات النقدية و</a:t>
            </a:r>
            <a:r>
              <a:rPr lang="ar-JO" dirty="0">
                <a:latin typeface="Arial"/>
                <a:cs typeface="Arial"/>
              </a:rPr>
              <a:t>القسائم</a:t>
            </a:r>
            <a:r>
              <a:rPr lang="ar" dirty="0">
                <a:latin typeface="Arial"/>
                <a:cs typeface="Arial"/>
              </a:rPr>
              <a:t> هي الطريقة </a:t>
            </a:r>
            <a:r>
              <a:rPr lang="ar-JO" dirty="0">
                <a:latin typeface="Arial"/>
                <a:cs typeface="Arial"/>
              </a:rPr>
              <a:t>المناسبة</a:t>
            </a:r>
            <a:r>
              <a:rPr lang="ar" dirty="0">
                <a:latin typeface="Arial"/>
                <a:cs typeface="Arial"/>
              </a:rPr>
              <a:t>؟</a:t>
            </a:r>
            <a:endParaRPr lang="en-GB" dirty="0"/>
          </a:p>
        </p:txBody>
      </p:sp>
    </p:spTree>
    <p:extLst>
      <p:ext uri="{BB962C8B-B14F-4D97-AF65-F5344CB8AC3E}">
        <p14:creationId xmlns:p14="http://schemas.microsoft.com/office/powerpoint/2010/main" val="1406205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E2A24"/>
        </a:solidFill>
        <a:effectLst/>
      </p:bgPr>
    </p:bg>
    <p:spTree>
      <p:nvGrpSpPr>
        <p:cNvPr id="1" name=""/>
        <p:cNvGrpSpPr/>
        <p:nvPr/>
      </p:nvGrpSpPr>
      <p:grpSpPr>
        <a:xfrm>
          <a:off x="0" y="0"/>
          <a:ext cx="0" cy="0"/>
          <a:chOff x="0" y="0"/>
          <a:chExt cx="0" cy="0"/>
        </a:xfrm>
      </p:grpSpPr>
      <p:sp>
        <p:nvSpPr>
          <p:cNvPr id="4" name="Rectangle 3"/>
          <p:cNvSpPr/>
          <p:nvPr/>
        </p:nvSpPr>
        <p:spPr>
          <a:xfrm>
            <a:off x="0" y="-668610"/>
            <a:ext cx="9132168" cy="514350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004973-641F-8D4A-9566-4C9FEE4BD386}"/>
              </a:ext>
            </a:extLst>
          </p:cNvPr>
          <p:cNvSpPr txBox="1"/>
          <p:nvPr/>
        </p:nvSpPr>
        <p:spPr>
          <a:xfrm>
            <a:off x="395536" y="513348"/>
            <a:ext cx="8496944" cy="2308324"/>
          </a:xfrm>
          <a:prstGeom prst="rect">
            <a:avLst/>
          </a:prstGeom>
          <a:noFill/>
        </p:spPr>
        <p:txBody>
          <a:bodyPr wrap="square" rtlCol="0">
            <a:spAutoFit/>
          </a:bodyPr>
          <a:lstStyle/>
          <a:p>
            <a:pPr marL="9525" indent="-9525" algn="r" rtl="1"/>
            <a:r>
              <a:rPr lang="ar" sz="7200" b="1" dirty="0">
                <a:solidFill>
                  <a:schemeClr val="bg1"/>
                </a:solidFill>
                <a:latin typeface="Arial" panose="020B0604020202020204" pitchFamily="34" charset="0"/>
                <a:cs typeface="Arial" panose="020B0604020202020204" pitchFamily="34" charset="0"/>
              </a:rPr>
              <a:t>التقييم وتحليل الاستجابة: الجزء الثاني</a:t>
            </a:r>
          </a:p>
        </p:txBody>
      </p:sp>
    </p:spTree>
    <p:extLst>
      <p:ext uri="{BB962C8B-B14F-4D97-AF65-F5344CB8AC3E}">
        <p14:creationId xmlns:p14="http://schemas.microsoft.com/office/powerpoint/2010/main" val="1863200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6BDCC712-ACAA-FD8A-D016-F10E05AFCB9A}"/>
              </a:ext>
            </a:extLst>
          </p:cNvPr>
          <p:cNvPicPr>
            <a:picLocks noChangeAspect="1"/>
          </p:cNvPicPr>
          <p:nvPr/>
        </p:nvPicPr>
        <p:blipFill>
          <a:blip r:embed="rId2"/>
          <a:stretch>
            <a:fillRect/>
          </a:stretch>
        </p:blipFill>
        <p:spPr>
          <a:xfrm>
            <a:off x="897466" y="460263"/>
            <a:ext cx="7484533" cy="3894665"/>
          </a:xfrm>
          <a:prstGeom prst="rect">
            <a:avLst/>
          </a:prstGeom>
        </p:spPr>
      </p:pic>
      <p:sp>
        <p:nvSpPr>
          <p:cNvPr id="3" name="Oval 2">
            <a:extLst>
              <a:ext uri="{FF2B5EF4-FFF2-40B4-BE49-F238E27FC236}">
                <a16:creationId xmlns:a16="http://schemas.microsoft.com/office/drawing/2014/main" id="{55C1797F-3B27-4E59-8D75-40D848691622}"/>
              </a:ext>
            </a:extLst>
          </p:cNvPr>
          <p:cNvSpPr/>
          <p:nvPr/>
        </p:nvSpPr>
        <p:spPr>
          <a:xfrm>
            <a:off x="7418615" y="2819097"/>
            <a:ext cx="1191986" cy="432103"/>
          </a:xfrm>
          <a:prstGeom prst="ellipse">
            <a:avLst/>
          </a:prstGeom>
          <a:noFill/>
          <a:ln>
            <a:solidFill>
              <a:srgbClr val="E41B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5015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B6BD-0C46-45FD-852A-6833633E5A3C}"/>
              </a:ext>
            </a:extLst>
          </p:cNvPr>
          <p:cNvSpPr>
            <a:spLocks noGrp="1"/>
          </p:cNvSpPr>
          <p:nvPr>
            <p:ph type="title"/>
          </p:nvPr>
        </p:nvSpPr>
        <p:spPr>
          <a:xfrm>
            <a:off x="467544" y="411511"/>
            <a:ext cx="7674133" cy="565175"/>
          </a:xfrm>
        </p:spPr>
        <p:txBody>
          <a:bodyPr lIns="68580" tIns="34290" rIns="68580" bIns="34290"/>
          <a:lstStyle/>
          <a:p>
            <a:pPr algn="r" rtl="1"/>
            <a:r>
              <a:rPr lang="ar" dirty="0">
                <a:solidFill>
                  <a:srgbClr val="FF0000"/>
                </a:solidFill>
              </a:rPr>
              <a:t>مخطط </a:t>
            </a:r>
            <a:r>
              <a:rPr lang="ar" dirty="0"/>
              <a:t>الجلسة</a:t>
            </a:r>
          </a:p>
        </p:txBody>
      </p:sp>
      <p:sp>
        <p:nvSpPr>
          <p:cNvPr id="6" name="TextBox 5">
            <a:extLst>
              <a:ext uri="{FF2B5EF4-FFF2-40B4-BE49-F238E27FC236}">
                <a16:creationId xmlns:a16="http://schemas.microsoft.com/office/drawing/2014/main" id="{112ADE41-25A1-63C1-FBC7-591C917EBAA8}"/>
              </a:ext>
            </a:extLst>
          </p:cNvPr>
          <p:cNvSpPr txBox="1"/>
          <p:nvPr/>
        </p:nvSpPr>
        <p:spPr>
          <a:xfrm>
            <a:off x="755576" y="1203598"/>
            <a:ext cx="7920880" cy="2585323"/>
          </a:xfrm>
          <a:prstGeom prst="rect">
            <a:avLst/>
          </a:prstGeom>
          <a:noFill/>
        </p:spPr>
        <p:txBody>
          <a:bodyPr wrap="square" rtlCol="0">
            <a:spAutoFit/>
          </a:bodyPr>
          <a:lstStyle/>
          <a:p>
            <a:pPr algn="r" rtl="1"/>
            <a:r>
              <a:rPr lang="ar" b="1" dirty="0"/>
              <a:t>أهداف الجلسة:</a:t>
            </a:r>
          </a:p>
          <a:p>
            <a:pPr algn="r" rtl="1"/>
            <a:endParaRPr lang="en-GB" b="1" dirty="0"/>
          </a:p>
          <a:p>
            <a:pPr marL="285750" indent="-285750" algn="r" rtl="1">
              <a:buFont typeface="Arial" panose="020B0604020202020204" pitchFamily="34" charset="0"/>
              <a:buChar char="•"/>
            </a:pPr>
            <a:r>
              <a:rPr lang="ar" dirty="0"/>
              <a:t>مناقشة والاتفاق على ما إذا كانت </a:t>
            </a:r>
            <a:r>
              <a:rPr lang="ar-SA" dirty="0">
                <a:solidFill>
                  <a:srgbClr val="E41B13"/>
                </a:solidFill>
              </a:rPr>
              <a:t>المبالغ</a:t>
            </a:r>
            <a:r>
              <a:rPr lang="ar-SA" dirty="0"/>
              <a:t> في الطرق المختارة( كالمساعدات النقدية+ المساعدات العينية) لهذه الاستجابة هي الأكثر كفاية لاحتياجات السكان. </a:t>
            </a:r>
            <a:r>
              <a:rPr lang="ar" dirty="0"/>
              <a:t> </a:t>
            </a:r>
          </a:p>
          <a:p>
            <a:pPr marL="285750" indent="-285750" algn="r" rtl="1">
              <a:buFont typeface="Arial" panose="020B0604020202020204" pitchFamily="34" charset="0"/>
              <a:buChar char="•"/>
            </a:pPr>
            <a:endParaRPr lang="en-GB" dirty="0"/>
          </a:p>
          <a:p>
            <a:pPr marL="285750" indent="-285750" algn="r" rtl="1">
              <a:buFont typeface="Arial" panose="020B0604020202020204" pitchFamily="34" charset="0"/>
              <a:buChar char="•"/>
            </a:pPr>
            <a:r>
              <a:rPr lang="ar" dirty="0"/>
              <a:t>تحديد </a:t>
            </a:r>
            <a:r>
              <a:rPr lang="ar" dirty="0">
                <a:solidFill>
                  <a:srgbClr val="EE2A24"/>
                </a:solidFill>
              </a:rPr>
              <a:t>الفجوات/و</a:t>
            </a:r>
            <a:r>
              <a:rPr lang="ar-SA" dirty="0">
                <a:solidFill>
                  <a:srgbClr val="EE2A24"/>
                </a:solidFill>
              </a:rPr>
              <a:t>تعيين </a:t>
            </a:r>
            <a:r>
              <a:rPr lang="ar" dirty="0">
                <a:solidFill>
                  <a:srgbClr val="EE2A24"/>
                </a:solidFill>
              </a:rPr>
              <a:t>الإيجابيات الرئيسية و</a:t>
            </a:r>
            <a:r>
              <a:rPr lang="ar-SA" dirty="0">
                <a:solidFill>
                  <a:srgbClr val="EE2A24"/>
                </a:solidFill>
              </a:rPr>
              <a:t>فرص </a:t>
            </a:r>
            <a:r>
              <a:rPr lang="ar" dirty="0">
                <a:solidFill>
                  <a:srgbClr val="FF0000"/>
                </a:solidFill>
              </a:rPr>
              <a:t>التعلم</a:t>
            </a:r>
            <a:r>
              <a:rPr lang="ar-SA" dirty="0">
                <a:solidFill>
                  <a:srgbClr val="FF0000"/>
                </a:solidFill>
              </a:rPr>
              <a:t> واقتراح</a:t>
            </a:r>
            <a:r>
              <a:rPr lang="ar" dirty="0">
                <a:solidFill>
                  <a:srgbClr val="FF0000"/>
                </a:solidFill>
              </a:rPr>
              <a:t> التوصيات الرئيسية </a:t>
            </a:r>
            <a:r>
              <a:rPr lang="ar" dirty="0"/>
              <a:t>للتدخلات المستقبلية</a:t>
            </a:r>
          </a:p>
          <a:p>
            <a:pPr algn="r" rtl="1"/>
            <a:endParaRPr lang="en-GB" dirty="0"/>
          </a:p>
          <a:p>
            <a:pPr algn="r" rtl="1"/>
            <a:endParaRPr lang="en-GB" dirty="0"/>
          </a:p>
        </p:txBody>
      </p:sp>
    </p:spTree>
    <p:extLst>
      <p:ext uri="{BB962C8B-B14F-4D97-AF65-F5344CB8AC3E}">
        <p14:creationId xmlns:p14="http://schemas.microsoft.com/office/powerpoint/2010/main" val="3510601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012-37D2-46EE-99CA-BEC664DD9A44}"/>
              </a:ext>
            </a:extLst>
          </p:cNvPr>
          <p:cNvSpPr>
            <a:spLocks noGrp="1"/>
          </p:cNvSpPr>
          <p:nvPr>
            <p:ph type="title"/>
          </p:nvPr>
        </p:nvSpPr>
        <p:spPr>
          <a:xfrm>
            <a:off x="467544" y="411510"/>
            <a:ext cx="7560840" cy="565175"/>
          </a:xfrm>
        </p:spPr>
        <p:txBody>
          <a:bodyPr/>
          <a:lstStyle/>
          <a:p>
            <a:pPr algn="r" rtl="1"/>
            <a:r>
              <a:rPr lang="ar" dirty="0">
                <a:solidFill>
                  <a:srgbClr val="000000"/>
                </a:solidFill>
              </a:rPr>
              <a:t>المساعدة </a:t>
            </a:r>
            <a:r>
              <a:rPr lang="ar-JO" dirty="0">
                <a:solidFill>
                  <a:srgbClr val="FF0000"/>
                </a:solidFill>
              </a:rPr>
              <a:t>المناسبة</a:t>
            </a:r>
            <a:r>
              <a:rPr lang="ar" dirty="0">
                <a:solidFill>
                  <a:srgbClr val="FF0000"/>
                </a:solidFill>
              </a:rPr>
              <a:t> </a:t>
            </a:r>
            <a:r>
              <a:rPr lang="ar" dirty="0"/>
              <a:t>؟ (المب</a:t>
            </a:r>
            <a:r>
              <a:rPr lang="ar-SA" dirty="0"/>
              <a:t>ا</a:t>
            </a:r>
            <a:r>
              <a:rPr lang="ar" dirty="0"/>
              <a:t>لغ)</a:t>
            </a:r>
          </a:p>
        </p:txBody>
      </p:sp>
      <p:sp>
        <p:nvSpPr>
          <p:cNvPr id="4" name="Content Placeholder 2">
            <a:extLst>
              <a:ext uri="{FF2B5EF4-FFF2-40B4-BE49-F238E27FC236}">
                <a16:creationId xmlns:a16="http://schemas.microsoft.com/office/drawing/2014/main" id="{3C844CEE-8102-7AA0-8A27-6EBABBC14BBC}"/>
              </a:ext>
            </a:extLst>
          </p:cNvPr>
          <p:cNvSpPr txBox="1">
            <a:spLocks/>
          </p:cNvSpPr>
          <p:nvPr/>
        </p:nvSpPr>
        <p:spPr>
          <a:xfrm>
            <a:off x="668867" y="1499287"/>
            <a:ext cx="7571184" cy="1548713"/>
          </a:xfrm>
          <a:prstGeom prst="rect">
            <a:avLst/>
          </a:prstGeom>
        </p:spPr>
        <p:txBody>
          <a:bodyPr/>
          <a:lstStyle>
            <a:lvl1pPr marL="285750" indent="-285750" algn="l" defTabSz="914400" rtl="0" eaLnBrk="1" latinLnBrk="0" hangingPunct="1">
              <a:spcBef>
                <a:spcPct val="20000"/>
              </a:spcBef>
              <a:buClr>
                <a:srgbClr val="EE2A24"/>
              </a:buClr>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r" rtl="1">
              <a:buFontTx/>
              <a:buChar char="-"/>
            </a:pPr>
            <a:r>
              <a:rPr lang="ar" dirty="0"/>
              <a:t>تضمين </a:t>
            </a:r>
            <a:r>
              <a:rPr lang="ar-SA" dirty="0" err="1"/>
              <a:t>ال</a:t>
            </a:r>
            <a:r>
              <a:rPr lang="ar" dirty="0"/>
              <a:t>شرائح </a:t>
            </a:r>
            <a:r>
              <a:rPr lang="ar-SA" dirty="0"/>
              <a:t>(</a:t>
            </a:r>
            <a:r>
              <a:rPr lang="ar" dirty="0"/>
              <a:t>2-3</a:t>
            </a:r>
            <a:r>
              <a:rPr lang="ar-SA" dirty="0"/>
              <a:t>) </a:t>
            </a:r>
            <a:r>
              <a:rPr lang="ar" dirty="0"/>
              <a:t>ملخص</a:t>
            </a:r>
            <a:r>
              <a:rPr lang="ar-SA" dirty="0"/>
              <a:t> موجز يؤخذ من شرائح </a:t>
            </a:r>
            <a:r>
              <a:rPr lang="ar" dirty="0"/>
              <a:t>مراقبة ما بعد التوزيع (</a:t>
            </a:r>
            <a:r>
              <a:rPr lang="en-GB" dirty="0"/>
              <a:t>PDM</a:t>
            </a:r>
            <a:r>
              <a:rPr lang="ar" dirty="0"/>
              <a:t>) (انظر الشريحة التالية) + </a:t>
            </a:r>
            <a:r>
              <a:rPr lang="ar-JO" dirty="0"/>
              <a:t>مجموعة المناقشة المركزة </a:t>
            </a:r>
            <a:r>
              <a:rPr lang="ar" dirty="0"/>
              <a:t>(10 دقائق)</a:t>
            </a:r>
            <a:endParaRPr lang="ar-SA" dirty="0"/>
          </a:p>
          <a:p>
            <a:pPr algn="r" rtl="1">
              <a:buFontTx/>
              <a:buChar char="-"/>
            </a:pPr>
            <a:endParaRPr lang="ar" dirty="0"/>
          </a:p>
          <a:p>
            <a:pPr algn="r" rtl="1">
              <a:buFontTx/>
              <a:buChar char="-"/>
            </a:pPr>
            <a:r>
              <a:rPr lang="ar" dirty="0"/>
              <a:t>مناقشة عامة حول آراء المجتمع: هل يتفق المشاركون، هل هناك أي شيء يمكن إضافته (10 دقائق)</a:t>
            </a:r>
          </a:p>
          <a:p>
            <a:pPr marL="0" indent="0" algn="r" rtl="1">
              <a:buFont typeface="Arial" panose="020B0604020202020204" pitchFamily="34" charset="0"/>
              <a:buNone/>
            </a:pPr>
            <a:r>
              <a:rPr lang="ar" dirty="0"/>
              <a:t> </a:t>
            </a:r>
          </a:p>
          <a:p>
            <a:pPr algn="r" rtl="1">
              <a:buFontTx/>
              <a:buChar char="-"/>
            </a:pPr>
            <a:endParaRPr lang="en-GB" dirty="0"/>
          </a:p>
        </p:txBody>
      </p:sp>
    </p:spTree>
    <p:extLst>
      <p:ext uri="{BB962C8B-B14F-4D97-AF65-F5344CB8AC3E}">
        <p14:creationId xmlns:p14="http://schemas.microsoft.com/office/powerpoint/2010/main" val="4059563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FED182-A9F6-4CA2-9ABB-CF1AAB06B203}"/>
              </a:ext>
            </a:extLst>
          </p:cNvPr>
          <p:cNvSpPr>
            <a:spLocks noGrp="1"/>
          </p:cNvSpPr>
          <p:nvPr>
            <p:ph type="title"/>
          </p:nvPr>
        </p:nvSpPr>
        <p:spPr>
          <a:xfrm>
            <a:off x="394065" y="262576"/>
            <a:ext cx="8358738" cy="565175"/>
          </a:xfrm>
        </p:spPr>
        <p:txBody>
          <a:bodyPr lIns="68580" tIns="34290" rIns="68580" bIns="34290">
            <a:normAutofit/>
          </a:bodyPr>
          <a:lstStyle/>
          <a:p>
            <a:pPr algn="r" rtl="1"/>
            <a:r>
              <a:rPr lang="ar" sz="2800" dirty="0"/>
              <a:t>المبلغ </a:t>
            </a:r>
            <a:r>
              <a:rPr lang="ar-JO" sz="2800" dirty="0">
                <a:solidFill>
                  <a:srgbClr val="FF0000"/>
                </a:solidFill>
              </a:rPr>
              <a:t>المناسب</a:t>
            </a:r>
            <a:r>
              <a:rPr lang="ar" sz="2800" dirty="0">
                <a:solidFill>
                  <a:srgbClr val="FF0000"/>
                </a:solidFill>
              </a:rPr>
              <a:t> </a:t>
            </a:r>
            <a:r>
              <a:rPr lang="ar" sz="2800" dirty="0"/>
              <a:t>؟ </a:t>
            </a:r>
            <a:r>
              <a:rPr lang="ar" sz="2800" dirty="0">
                <a:solidFill>
                  <a:srgbClr val="FF0000"/>
                </a:solidFill>
              </a:rPr>
              <a:t>– </a:t>
            </a:r>
            <a:r>
              <a:rPr lang="ar" sz="3100" b="0" dirty="0">
                <a:solidFill>
                  <a:srgbClr val="FF0000"/>
                </a:solidFill>
              </a:rPr>
              <a:t>كيف تم إنفاق الأموال؟</a:t>
            </a:r>
          </a:p>
        </p:txBody>
      </p:sp>
      <p:pic>
        <p:nvPicPr>
          <p:cNvPr id="2" name="Content Placeholder 1">
            <a:extLst>
              <a:ext uri="{FF2B5EF4-FFF2-40B4-BE49-F238E27FC236}">
                <a16:creationId xmlns:a16="http://schemas.microsoft.com/office/drawing/2014/main" id="{96DF2669-2819-4612-B00E-E65D4EF19C85}"/>
              </a:ext>
            </a:extLst>
          </p:cNvPr>
          <p:cNvPicPr>
            <a:picLocks noGrp="1" noChangeAspect="1"/>
          </p:cNvPicPr>
          <p:nvPr>
            <p:ph sz="half" idx="2"/>
          </p:nvPr>
        </p:nvPicPr>
        <p:blipFill>
          <a:blip r:embed="rId3"/>
          <a:stretch>
            <a:fillRect/>
          </a:stretch>
        </p:blipFill>
        <p:spPr>
          <a:xfrm>
            <a:off x="482608" y="825512"/>
            <a:ext cx="7974328" cy="4114800"/>
          </a:xfrm>
          <a:prstGeom prst="rect">
            <a:avLst/>
          </a:prstGeom>
        </p:spPr>
      </p:pic>
      <p:sp>
        <p:nvSpPr>
          <p:cNvPr id="3" name="مربع نص 2">
            <a:extLst>
              <a:ext uri="{FF2B5EF4-FFF2-40B4-BE49-F238E27FC236}">
                <a16:creationId xmlns:a16="http://schemas.microsoft.com/office/drawing/2014/main" id="{4A697B94-9D8A-0484-C82A-5B00D019FDBD}"/>
              </a:ext>
            </a:extLst>
          </p:cNvPr>
          <p:cNvSpPr txBox="1"/>
          <p:nvPr/>
        </p:nvSpPr>
        <p:spPr>
          <a:xfrm>
            <a:off x="862972" y="825512"/>
            <a:ext cx="7213600" cy="1138773"/>
          </a:xfrm>
          <a:prstGeom prst="rect">
            <a:avLst/>
          </a:prstGeom>
          <a:solidFill>
            <a:schemeClr val="bg1"/>
          </a:solidFill>
        </p:spPr>
        <p:txBody>
          <a:bodyPr wrap="square" rtlCol="0">
            <a:spAutoFit/>
          </a:bodyPr>
          <a:lstStyle/>
          <a:p>
            <a:pPr algn="r" rtl="1"/>
            <a:r>
              <a:rPr lang="ar-SA" sz="2000" dirty="0">
                <a:solidFill>
                  <a:schemeClr val="accent4"/>
                </a:solidFill>
              </a:rPr>
              <a:t>بتحليل كافة عوامل التوزيعات النقدية، أية المجالات الثلاث الأكثر انفاقًا للأموال؟ </a:t>
            </a:r>
          </a:p>
          <a:p>
            <a:pPr algn="r" rtl="1"/>
            <a:r>
              <a:rPr lang="ar-SA" sz="1600" dirty="0"/>
              <a:t>اكتب: "اختر من متعدد: 298 من 298 من المستجيبين أجابوا على هذا السؤال. (عدد الإجابات التي كانت بلا بيانات يساوي صفرًا)</a:t>
            </a:r>
          </a:p>
          <a:p>
            <a:pPr algn="r" rtl="1"/>
            <a:endParaRPr lang="en-US" sz="1600" dirty="0"/>
          </a:p>
        </p:txBody>
      </p:sp>
    </p:spTree>
    <p:extLst>
      <p:ext uri="{BB962C8B-B14F-4D97-AF65-F5344CB8AC3E}">
        <p14:creationId xmlns:p14="http://schemas.microsoft.com/office/powerpoint/2010/main" val="3443383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FED182-A9F6-4CA2-9ABB-CF1AAB06B203}"/>
              </a:ext>
            </a:extLst>
          </p:cNvPr>
          <p:cNvSpPr>
            <a:spLocks noGrp="1"/>
          </p:cNvSpPr>
          <p:nvPr>
            <p:ph type="title"/>
          </p:nvPr>
        </p:nvSpPr>
        <p:spPr>
          <a:xfrm>
            <a:off x="394065" y="262576"/>
            <a:ext cx="7835535" cy="565175"/>
          </a:xfrm>
        </p:spPr>
        <p:txBody>
          <a:bodyPr lIns="68580" tIns="34290" rIns="68580" bIns="34290">
            <a:normAutofit/>
          </a:bodyPr>
          <a:lstStyle/>
          <a:p>
            <a:pPr algn="r" rtl="1"/>
            <a:r>
              <a:rPr lang="ar" sz="2800" dirty="0"/>
              <a:t>ال</a:t>
            </a:r>
            <a:r>
              <a:rPr lang="ar-SA" sz="2800" dirty="0"/>
              <a:t>مبالغ</a:t>
            </a:r>
            <a:r>
              <a:rPr lang="ar" sz="2800" dirty="0"/>
              <a:t> </a:t>
            </a:r>
            <a:r>
              <a:rPr lang="ar" sz="2800" dirty="0">
                <a:solidFill>
                  <a:srgbClr val="FF0000"/>
                </a:solidFill>
              </a:rPr>
              <a:t>المناسبة </a:t>
            </a:r>
            <a:r>
              <a:rPr lang="ar" sz="2800" dirty="0"/>
              <a:t>؟ </a:t>
            </a:r>
            <a:r>
              <a:rPr lang="ar" sz="2800" dirty="0">
                <a:solidFill>
                  <a:srgbClr val="FF0000"/>
                </a:solidFill>
              </a:rPr>
              <a:t>– </a:t>
            </a:r>
            <a:r>
              <a:rPr lang="ar" sz="2800" b="0" dirty="0">
                <a:solidFill>
                  <a:srgbClr val="FF0000"/>
                </a:solidFill>
              </a:rPr>
              <a:t>التأثير – استراتيجيات التكيف </a:t>
            </a:r>
            <a:r>
              <a:rPr lang="ar" sz="3100" b="0" dirty="0">
                <a:solidFill>
                  <a:srgbClr val="FF0000"/>
                </a:solidFill>
              </a:rPr>
              <a:t>؟</a:t>
            </a:r>
          </a:p>
        </p:txBody>
      </p:sp>
      <p:pic>
        <p:nvPicPr>
          <p:cNvPr id="7" name="Content Placeholder 6">
            <a:extLst>
              <a:ext uri="{FF2B5EF4-FFF2-40B4-BE49-F238E27FC236}">
                <a16:creationId xmlns:a16="http://schemas.microsoft.com/office/drawing/2014/main" id="{9D1F7975-6F0E-4B37-A75B-7C2B8AE7F688}"/>
              </a:ext>
            </a:extLst>
          </p:cNvPr>
          <p:cNvPicPr>
            <a:picLocks noGrp="1" noChangeAspect="1"/>
          </p:cNvPicPr>
          <p:nvPr>
            <p:ph sz="half" idx="2"/>
          </p:nvPr>
        </p:nvPicPr>
        <p:blipFill>
          <a:blip r:embed="rId2"/>
          <a:stretch>
            <a:fillRect/>
          </a:stretch>
        </p:blipFill>
        <p:spPr>
          <a:xfrm>
            <a:off x="1" y="1413129"/>
            <a:ext cx="4425257" cy="3198982"/>
          </a:xfrm>
          <a:prstGeom prst="rect">
            <a:avLst/>
          </a:prstGeom>
        </p:spPr>
      </p:pic>
      <p:pic>
        <p:nvPicPr>
          <p:cNvPr id="8" name="Picture 7">
            <a:extLst>
              <a:ext uri="{FF2B5EF4-FFF2-40B4-BE49-F238E27FC236}">
                <a16:creationId xmlns:a16="http://schemas.microsoft.com/office/drawing/2014/main" id="{FFBD23B1-77F0-4A26-8798-D30C53A49700}"/>
              </a:ext>
            </a:extLst>
          </p:cNvPr>
          <p:cNvPicPr>
            <a:picLocks noChangeAspect="1"/>
          </p:cNvPicPr>
          <p:nvPr/>
        </p:nvPicPr>
        <p:blipFill>
          <a:blip r:embed="rId3"/>
          <a:stretch>
            <a:fillRect/>
          </a:stretch>
        </p:blipFill>
        <p:spPr>
          <a:xfrm>
            <a:off x="4262186" y="1481816"/>
            <a:ext cx="4881814" cy="2930978"/>
          </a:xfrm>
          <a:prstGeom prst="rect">
            <a:avLst/>
          </a:prstGeom>
        </p:spPr>
      </p:pic>
    </p:spTree>
    <p:extLst>
      <p:ext uri="{BB962C8B-B14F-4D97-AF65-F5344CB8AC3E}">
        <p14:creationId xmlns:p14="http://schemas.microsoft.com/office/powerpoint/2010/main" val="308509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0EED-B82F-4B5B-B58B-BDC7580255F1}"/>
              </a:ext>
            </a:extLst>
          </p:cNvPr>
          <p:cNvSpPr>
            <a:spLocks noGrp="1"/>
          </p:cNvSpPr>
          <p:nvPr>
            <p:ph type="title"/>
          </p:nvPr>
        </p:nvSpPr>
        <p:spPr>
          <a:xfrm>
            <a:off x="467544" y="411510"/>
            <a:ext cx="7560840" cy="565175"/>
          </a:xfrm>
        </p:spPr>
        <p:txBody>
          <a:bodyPr/>
          <a:lstStyle/>
          <a:p>
            <a:pPr algn="l"/>
            <a:r>
              <a:rPr lang="ar" dirty="0"/>
              <a:t>جدول الأعمال – اليوم الثاني</a:t>
            </a:r>
          </a:p>
        </p:txBody>
      </p:sp>
      <p:sp>
        <p:nvSpPr>
          <p:cNvPr id="3" name="Content Placeholder 2">
            <a:extLst>
              <a:ext uri="{FF2B5EF4-FFF2-40B4-BE49-F238E27FC236}">
                <a16:creationId xmlns:a16="http://schemas.microsoft.com/office/drawing/2014/main" id="{09BFA660-5D43-4352-95CC-977F498F8452}"/>
              </a:ext>
            </a:extLst>
          </p:cNvPr>
          <p:cNvSpPr>
            <a:spLocks noGrp="1"/>
          </p:cNvSpPr>
          <p:nvPr>
            <p:ph sz="half" idx="2"/>
          </p:nvPr>
        </p:nvSpPr>
        <p:spPr/>
        <p:txBody>
          <a:bodyPr lIns="91440" tIns="45720" rIns="91440" bIns="45720" anchor="t"/>
          <a:lstStyle/>
          <a:p>
            <a:pPr marL="0" indent="0">
              <a:buNone/>
            </a:pPr>
            <a:endParaRPr lang="en-GB" dirty="0">
              <a:cs typeface="Calibri"/>
            </a:endParaRPr>
          </a:p>
          <a:p>
            <a:pPr marL="0" indent="0">
              <a:buNone/>
            </a:pPr>
            <a:endParaRPr lang="en-GB" dirty="0">
              <a:cs typeface="Calibri"/>
            </a:endParaRPr>
          </a:p>
          <a:p>
            <a:pPr marL="0" indent="0">
              <a:buNone/>
            </a:pPr>
            <a:endParaRPr lang="en-GB" dirty="0">
              <a:cs typeface="Calibri"/>
            </a:endParaRPr>
          </a:p>
          <a:p>
            <a:pPr marL="0" indent="0" algn="ctr">
              <a:buNone/>
            </a:pPr>
            <a:r>
              <a:rPr lang="ar" dirty="0">
                <a:highlight>
                  <a:srgbClr val="FFFF00"/>
                </a:highlight>
                <a:cs typeface="Calibri"/>
              </a:rPr>
              <a:t>(أدخل جدول الأعمال)</a:t>
            </a:r>
          </a:p>
        </p:txBody>
      </p:sp>
    </p:spTree>
    <p:extLst>
      <p:ext uri="{BB962C8B-B14F-4D97-AF65-F5344CB8AC3E}">
        <p14:creationId xmlns:p14="http://schemas.microsoft.com/office/powerpoint/2010/main" val="477312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599CC-C1D0-4005-BEAE-50153E1B121F}"/>
              </a:ext>
            </a:extLst>
          </p:cNvPr>
          <p:cNvSpPr>
            <a:spLocks noGrp="1"/>
          </p:cNvSpPr>
          <p:nvPr>
            <p:ph sz="half" idx="2"/>
          </p:nvPr>
        </p:nvSpPr>
        <p:spPr/>
        <p:txBody>
          <a:bodyPr lIns="68580" tIns="34290" rIns="68580" bIns="34290"/>
          <a:lstStyle/>
          <a:p>
            <a:endParaRPr lang="en-GB"/>
          </a:p>
        </p:txBody>
      </p:sp>
      <p:pic>
        <p:nvPicPr>
          <p:cNvPr id="4" name="Picture 3">
            <a:extLst>
              <a:ext uri="{FF2B5EF4-FFF2-40B4-BE49-F238E27FC236}">
                <a16:creationId xmlns:a16="http://schemas.microsoft.com/office/drawing/2014/main" id="{8BA47F4C-EC7B-4C50-9CE9-39D7D1EF7FC8}"/>
              </a:ext>
            </a:extLst>
          </p:cNvPr>
          <p:cNvPicPr>
            <a:picLocks noChangeAspect="1"/>
          </p:cNvPicPr>
          <p:nvPr/>
        </p:nvPicPr>
        <p:blipFill>
          <a:blip r:embed="rId3"/>
          <a:stretch>
            <a:fillRect/>
          </a:stretch>
        </p:blipFill>
        <p:spPr>
          <a:xfrm>
            <a:off x="4226312" y="1125621"/>
            <a:ext cx="4460488" cy="3516176"/>
          </a:xfrm>
          <a:prstGeom prst="rect">
            <a:avLst/>
          </a:prstGeom>
        </p:spPr>
      </p:pic>
      <p:pic>
        <p:nvPicPr>
          <p:cNvPr id="5" name="Picture 4">
            <a:extLst>
              <a:ext uri="{FF2B5EF4-FFF2-40B4-BE49-F238E27FC236}">
                <a16:creationId xmlns:a16="http://schemas.microsoft.com/office/drawing/2014/main" id="{C6D7F2F3-0279-4E9E-99F3-698EDD8F1DBB}"/>
              </a:ext>
            </a:extLst>
          </p:cNvPr>
          <p:cNvPicPr>
            <a:picLocks noChangeAspect="1"/>
          </p:cNvPicPr>
          <p:nvPr/>
        </p:nvPicPr>
        <p:blipFill>
          <a:blip r:embed="rId4"/>
          <a:stretch>
            <a:fillRect/>
          </a:stretch>
        </p:blipFill>
        <p:spPr>
          <a:xfrm>
            <a:off x="95928" y="1148002"/>
            <a:ext cx="3931988" cy="3516176"/>
          </a:xfrm>
          <a:prstGeom prst="rect">
            <a:avLst/>
          </a:prstGeom>
        </p:spPr>
      </p:pic>
      <p:sp>
        <p:nvSpPr>
          <p:cNvPr id="6" name="Title 1">
            <a:extLst>
              <a:ext uri="{FF2B5EF4-FFF2-40B4-BE49-F238E27FC236}">
                <a16:creationId xmlns:a16="http://schemas.microsoft.com/office/drawing/2014/main" id="{48FED182-A9F6-4CA2-9ABB-CF1AAB06B203}"/>
              </a:ext>
            </a:extLst>
          </p:cNvPr>
          <p:cNvSpPr>
            <a:spLocks noGrp="1"/>
          </p:cNvSpPr>
          <p:nvPr>
            <p:ph type="title"/>
          </p:nvPr>
        </p:nvSpPr>
        <p:spPr>
          <a:xfrm>
            <a:off x="394066" y="262576"/>
            <a:ext cx="6970121" cy="565175"/>
          </a:xfrm>
        </p:spPr>
        <p:txBody>
          <a:bodyPr lIns="68580" tIns="34290" rIns="68580" bIns="34290">
            <a:normAutofit/>
          </a:bodyPr>
          <a:lstStyle/>
          <a:p>
            <a:pPr algn="r" rtl="1"/>
            <a:r>
              <a:rPr lang="ar" sz="2800" dirty="0"/>
              <a:t>ال</a:t>
            </a:r>
            <a:r>
              <a:rPr lang="ar-SA" sz="2800" dirty="0"/>
              <a:t>مبالغ</a:t>
            </a:r>
            <a:r>
              <a:rPr lang="ar" sz="2800" dirty="0"/>
              <a:t> </a:t>
            </a:r>
            <a:r>
              <a:rPr lang="ar" sz="2800" dirty="0">
                <a:solidFill>
                  <a:srgbClr val="FF0000"/>
                </a:solidFill>
              </a:rPr>
              <a:t>المناسبة </a:t>
            </a:r>
            <a:r>
              <a:rPr lang="ar" sz="2800" dirty="0"/>
              <a:t>؟ </a:t>
            </a:r>
            <a:r>
              <a:rPr lang="ar" sz="2800" dirty="0">
                <a:solidFill>
                  <a:srgbClr val="FF0000"/>
                </a:solidFill>
              </a:rPr>
              <a:t>- </a:t>
            </a:r>
            <a:r>
              <a:rPr lang="ar" sz="2800" b="0" dirty="0">
                <a:solidFill>
                  <a:srgbClr val="FF0000"/>
                </a:solidFill>
              </a:rPr>
              <a:t>عدد الوجبات</a:t>
            </a:r>
          </a:p>
        </p:txBody>
      </p:sp>
      <p:sp>
        <p:nvSpPr>
          <p:cNvPr id="8" name="TextBox 7">
            <a:extLst>
              <a:ext uri="{FF2B5EF4-FFF2-40B4-BE49-F238E27FC236}">
                <a16:creationId xmlns:a16="http://schemas.microsoft.com/office/drawing/2014/main" id="{92C2C954-F156-42AD-9EC2-FF4AA15A0EEE}"/>
              </a:ext>
            </a:extLst>
          </p:cNvPr>
          <p:cNvSpPr txBox="1"/>
          <p:nvPr/>
        </p:nvSpPr>
        <p:spPr>
          <a:xfrm>
            <a:off x="1779814" y="801753"/>
            <a:ext cx="2383971" cy="346249"/>
          </a:xfrm>
          <a:prstGeom prst="rect">
            <a:avLst/>
          </a:prstGeom>
          <a:noFill/>
        </p:spPr>
        <p:txBody>
          <a:bodyPr wrap="square" lIns="68580" tIns="34290" rIns="68580" bIns="34290" rtlCol="0">
            <a:spAutoFit/>
          </a:bodyPr>
          <a:lstStyle/>
          <a:p>
            <a:r>
              <a:rPr lang="ar" b="1" dirty="0"/>
              <a:t>قبل</a:t>
            </a:r>
            <a:r>
              <a:rPr lang="ar" sz="1500" b="1" dirty="0"/>
              <a:t> </a:t>
            </a:r>
          </a:p>
        </p:txBody>
      </p:sp>
      <p:sp>
        <p:nvSpPr>
          <p:cNvPr id="9" name="TextBox 8">
            <a:extLst>
              <a:ext uri="{FF2B5EF4-FFF2-40B4-BE49-F238E27FC236}">
                <a16:creationId xmlns:a16="http://schemas.microsoft.com/office/drawing/2014/main" id="{59A10C5D-493F-4013-8307-1D7025F1166C}"/>
              </a:ext>
            </a:extLst>
          </p:cNvPr>
          <p:cNvSpPr txBox="1"/>
          <p:nvPr/>
        </p:nvSpPr>
        <p:spPr>
          <a:xfrm>
            <a:off x="6085392" y="790545"/>
            <a:ext cx="2383971" cy="346249"/>
          </a:xfrm>
          <a:prstGeom prst="rect">
            <a:avLst/>
          </a:prstGeom>
          <a:noFill/>
        </p:spPr>
        <p:txBody>
          <a:bodyPr wrap="square" lIns="68580" tIns="34290" rIns="68580" bIns="34290" rtlCol="0">
            <a:spAutoFit/>
          </a:bodyPr>
          <a:lstStyle/>
          <a:p>
            <a:r>
              <a:rPr lang="ar" b="1" dirty="0"/>
              <a:t>الآن</a:t>
            </a:r>
          </a:p>
        </p:txBody>
      </p:sp>
      <p:sp>
        <p:nvSpPr>
          <p:cNvPr id="2" name="مربع نص 1">
            <a:extLst>
              <a:ext uri="{FF2B5EF4-FFF2-40B4-BE49-F238E27FC236}">
                <a16:creationId xmlns:a16="http://schemas.microsoft.com/office/drawing/2014/main" id="{4B1DFE2D-64EE-04DA-2518-F620AB39A5BB}"/>
              </a:ext>
            </a:extLst>
          </p:cNvPr>
          <p:cNvSpPr txBox="1"/>
          <p:nvPr/>
        </p:nvSpPr>
        <p:spPr>
          <a:xfrm>
            <a:off x="4286979" y="1125621"/>
            <a:ext cx="4182384" cy="1231106"/>
          </a:xfrm>
          <a:prstGeom prst="rect">
            <a:avLst/>
          </a:prstGeom>
          <a:solidFill>
            <a:schemeClr val="bg1"/>
          </a:solidFill>
        </p:spPr>
        <p:txBody>
          <a:bodyPr wrap="square" rtlCol="0">
            <a:spAutoFit/>
          </a:bodyPr>
          <a:lstStyle/>
          <a:p>
            <a:pPr algn="r" rtl="1"/>
            <a:r>
              <a:rPr lang="ar-SA" sz="1600" dirty="0">
                <a:solidFill>
                  <a:schemeClr val="accent4"/>
                </a:solidFill>
              </a:rPr>
              <a:t>الآن بمساعدات الجمعية الوطنية النقدية، كم عدد الوجبات التي تستهلكها الأسر المعيشية؟</a:t>
            </a:r>
          </a:p>
          <a:p>
            <a:pPr algn="r" rtl="1"/>
            <a:r>
              <a:rPr lang="ar-SA" sz="1200" dirty="0"/>
              <a:t>اكتب: "اختر من متعدد: 298 من 298 من المستجيبين أجابوا على هذا السؤال. (عدد الإجابات التي كانت بلا بيانات يساوي صفرًا)</a:t>
            </a:r>
            <a:endParaRPr lang="en-US" sz="1200" dirty="0"/>
          </a:p>
          <a:p>
            <a:pPr algn="r" rtl="1"/>
            <a:r>
              <a:rPr lang="ar-SA" dirty="0"/>
              <a:t>  </a:t>
            </a:r>
            <a:endParaRPr lang="en-US" dirty="0"/>
          </a:p>
        </p:txBody>
      </p:sp>
      <p:sp>
        <p:nvSpPr>
          <p:cNvPr id="7" name="مربع نص 6">
            <a:extLst>
              <a:ext uri="{FF2B5EF4-FFF2-40B4-BE49-F238E27FC236}">
                <a16:creationId xmlns:a16="http://schemas.microsoft.com/office/drawing/2014/main" id="{F42351B6-40B9-063C-383B-27DF4D76057A}"/>
              </a:ext>
            </a:extLst>
          </p:cNvPr>
          <p:cNvSpPr txBox="1"/>
          <p:nvPr/>
        </p:nvSpPr>
        <p:spPr>
          <a:xfrm>
            <a:off x="60408" y="1072393"/>
            <a:ext cx="4182384" cy="1231106"/>
          </a:xfrm>
          <a:prstGeom prst="rect">
            <a:avLst/>
          </a:prstGeom>
          <a:solidFill>
            <a:schemeClr val="bg1"/>
          </a:solidFill>
        </p:spPr>
        <p:txBody>
          <a:bodyPr wrap="square" rtlCol="0">
            <a:spAutoFit/>
          </a:bodyPr>
          <a:lstStyle/>
          <a:p>
            <a:pPr algn="r" rtl="1"/>
            <a:r>
              <a:rPr lang="ar-SA" sz="1600" dirty="0">
                <a:solidFill>
                  <a:schemeClr val="accent4"/>
                </a:solidFill>
              </a:rPr>
              <a:t>قبل مساعدات الجمعية الوطنية النقدية، أي أثناء فترة من الجفاف، كم عدد الوجبات التي تستهلكها الأسر المعيشية؟</a:t>
            </a:r>
          </a:p>
          <a:p>
            <a:pPr algn="r" rtl="1"/>
            <a:r>
              <a:rPr lang="ar-SA" sz="1200" dirty="0"/>
              <a:t>اكتب: "اختر من متعدد: 298 من 298 من المستجيبين أجابوا على هذا السؤال. (عدد الإجابات التي كانت بلا بيانات يساوي صفرًا)</a:t>
            </a:r>
            <a:endParaRPr lang="en-US" sz="1200" dirty="0"/>
          </a:p>
          <a:p>
            <a:pPr algn="r" rtl="1"/>
            <a:r>
              <a:rPr lang="ar-SA" dirty="0"/>
              <a:t>  </a:t>
            </a:r>
            <a:endParaRPr lang="en-US" dirty="0"/>
          </a:p>
        </p:txBody>
      </p:sp>
    </p:spTree>
    <p:extLst>
      <p:ext uri="{BB962C8B-B14F-4D97-AF65-F5344CB8AC3E}">
        <p14:creationId xmlns:p14="http://schemas.microsoft.com/office/powerpoint/2010/main" val="1576854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6440-D9FB-4ECA-99BA-A42D2878F036}"/>
              </a:ext>
            </a:extLst>
          </p:cNvPr>
          <p:cNvSpPr>
            <a:spLocks noGrp="1"/>
          </p:cNvSpPr>
          <p:nvPr>
            <p:ph type="title"/>
          </p:nvPr>
        </p:nvSpPr>
        <p:spPr>
          <a:xfrm>
            <a:off x="629841" y="227665"/>
            <a:ext cx="7886700" cy="994172"/>
          </a:xfrm>
        </p:spPr>
        <p:txBody>
          <a:bodyPr>
            <a:normAutofit fontScale="90000"/>
          </a:bodyPr>
          <a:lstStyle/>
          <a:p>
            <a:pPr algn="r" rtl="1"/>
            <a:r>
              <a:rPr lang="ar" sz="3000" dirty="0"/>
              <a:t>معلومات من </a:t>
            </a:r>
            <a:r>
              <a:rPr lang="ar" sz="3200" dirty="0"/>
              <a:t>مجموعة</a:t>
            </a:r>
            <a:r>
              <a:rPr lang="ar" sz="3000" dirty="0"/>
              <a:t> المناقشة المركزة - </a:t>
            </a:r>
            <a:r>
              <a:rPr lang="ar" sz="3000" dirty="0">
                <a:solidFill>
                  <a:srgbClr val="FF0000"/>
                </a:solidFill>
              </a:rPr>
              <a:t>هل كان المبلغ المقدم كافيا لتلبية احتياجات الغذاء </a:t>
            </a:r>
            <a:r>
              <a:rPr lang="ar" sz="3000" b="1" dirty="0">
                <a:solidFill>
                  <a:srgbClr val="FF0000"/>
                </a:solidFill>
              </a:rPr>
              <a:t>؟</a:t>
            </a:r>
          </a:p>
        </p:txBody>
      </p:sp>
      <p:sp>
        <p:nvSpPr>
          <p:cNvPr id="3" name="Content Placeholder 2">
            <a:extLst>
              <a:ext uri="{FF2B5EF4-FFF2-40B4-BE49-F238E27FC236}">
                <a16:creationId xmlns:a16="http://schemas.microsoft.com/office/drawing/2014/main" id="{44F982C2-EA3A-4ED3-9AB8-177EB1C37DCC}"/>
              </a:ext>
            </a:extLst>
          </p:cNvPr>
          <p:cNvSpPr>
            <a:spLocks noGrp="1"/>
          </p:cNvSpPr>
          <p:nvPr>
            <p:ph sz="half" idx="2"/>
          </p:nvPr>
        </p:nvSpPr>
        <p:spPr>
          <a:xfrm>
            <a:off x="627459" y="1210441"/>
            <a:ext cx="7487841" cy="2763441"/>
          </a:xfrm>
        </p:spPr>
        <p:txBody>
          <a:bodyPr>
            <a:noAutofit/>
          </a:bodyPr>
          <a:lstStyle/>
          <a:p>
            <a:pPr marL="0" indent="0" algn="r" rtl="1">
              <a:buNone/>
            </a:pPr>
            <a:r>
              <a:rPr lang="ar" sz="1500" dirty="0"/>
              <a:t>"يعتقد معظم </a:t>
            </a:r>
            <a:r>
              <a:rPr lang="ar-JO" sz="1500" dirty="0"/>
              <a:t>الأفراد</a:t>
            </a:r>
            <a:r>
              <a:rPr lang="ar" sz="1500" dirty="0"/>
              <a:t> أن المبلغ كان كافياً، حيث يمكنهم تناول الطعام ثلاث مرات في اليوم، بينما كانوا في السابق يتناولون الطعام مرة واحدة في اليوم. ويشكو آخرون من</a:t>
            </a:r>
            <a:r>
              <a:rPr lang="ar-SA" sz="1500" dirty="0"/>
              <a:t> أن</a:t>
            </a:r>
            <a:r>
              <a:rPr lang="ar" sz="1500" dirty="0"/>
              <a:t> المبلغ الذي يتلقونه </a:t>
            </a:r>
            <a:r>
              <a:rPr lang="ar-SA" sz="1500" dirty="0"/>
              <a:t>كان غير كاف </a:t>
            </a:r>
            <a:r>
              <a:rPr lang="ar" sz="1500" dirty="0"/>
              <a:t>حيث أن 800 دولار ناميبي لا تكفي لتغطية احتياجات الأسرة. وعادة ما يتعين على الأسر وضع استراتيجية لكيفية إنفاق المال".</a:t>
            </a:r>
          </a:p>
          <a:p>
            <a:pPr marL="0" indent="0" algn="r" rtl="1">
              <a:buNone/>
            </a:pPr>
            <a:r>
              <a:rPr lang="ar" sz="1500" dirty="0"/>
              <a:t>"يعتقد أغلب </a:t>
            </a:r>
            <a:r>
              <a:rPr lang="ar-JO" sz="1500" dirty="0"/>
              <a:t>الأفراد</a:t>
            </a:r>
            <a:r>
              <a:rPr lang="ar" sz="1500" dirty="0"/>
              <a:t> أن المبلغ كان كافياً لتغطية احتياجاتهم الغذائية"</a:t>
            </a:r>
          </a:p>
          <a:p>
            <a:pPr marL="0" indent="0" algn="r" rtl="1">
              <a:buNone/>
            </a:pPr>
            <a:r>
              <a:rPr lang="ar" sz="1500" dirty="0"/>
              <a:t>"إن المبالغ النقدية التي تم استلامها تغطي الاحتياجات الأساسية"</a:t>
            </a:r>
          </a:p>
          <a:p>
            <a:pPr marL="0" indent="0" algn="r" rtl="1">
              <a:buNone/>
            </a:pPr>
            <a:r>
              <a:rPr lang="ar" sz="1500" dirty="0"/>
              <a:t>"يعتقد </a:t>
            </a:r>
            <a:r>
              <a:rPr lang="ar-JO" sz="1500" dirty="0"/>
              <a:t>الأفراد</a:t>
            </a:r>
            <a:r>
              <a:rPr lang="ar" sz="1500" dirty="0"/>
              <a:t> أن المبلغ المعطى كان </a:t>
            </a:r>
            <a:r>
              <a:rPr lang="ar-JO" sz="1500" dirty="0"/>
              <a:t>مناسبًا</a:t>
            </a:r>
            <a:r>
              <a:rPr lang="ar" sz="1500" dirty="0"/>
              <a:t>"</a:t>
            </a:r>
          </a:p>
          <a:p>
            <a:pPr marL="0" indent="0" algn="r" rtl="1">
              <a:buNone/>
            </a:pPr>
            <a:r>
              <a:rPr lang="ar" sz="1500" dirty="0"/>
              <a:t>"يعتقد </a:t>
            </a:r>
            <a:r>
              <a:rPr lang="ar-JO" sz="1500" dirty="0"/>
              <a:t>الأفراد</a:t>
            </a:r>
            <a:r>
              <a:rPr lang="ar" sz="1500" dirty="0"/>
              <a:t> أن المبلغ الذي قدمته </a:t>
            </a:r>
            <a:r>
              <a:rPr lang="ar-SA" sz="1500" dirty="0"/>
              <a:t>الجمعية الوطنية </a:t>
            </a:r>
            <a:r>
              <a:rPr lang="ar" sz="1500" dirty="0"/>
              <a:t>كان كافياً، وغطى احتياجاتهم الأساسية"</a:t>
            </a:r>
          </a:p>
          <a:p>
            <a:pPr marL="0" indent="0" algn="r" rtl="1">
              <a:buNone/>
            </a:pPr>
            <a:r>
              <a:rPr lang="ar" sz="1500" dirty="0"/>
              <a:t>"يعتقد معظم </a:t>
            </a:r>
            <a:r>
              <a:rPr lang="ar-JO" sz="1500" dirty="0"/>
              <a:t>الأفراد</a:t>
            </a:r>
            <a:r>
              <a:rPr lang="ar" sz="1500" dirty="0"/>
              <a:t> أن المبلغ (800 دولار ناميبي) كان كافياً"</a:t>
            </a:r>
          </a:p>
          <a:p>
            <a:pPr marL="0" indent="0" algn="r" rtl="1">
              <a:buNone/>
            </a:pPr>
            <a:r>
              <a:rPr lang="ar" sz="1500" dirty="0"/>
              <a:t>"يعتقد </a:t>
            </a:r>
            <a:r>
              <a:rPr lang="ar-JO" sz="1500" dirty="0"/>
              <a:t>الأفراد</a:t>
            </a:r>
            <a:r>
              <a:rPr lang="ar" sz="1500" dirty="0"/>
              <a:t> أن المبلغ الممنوح كان </a:t>
            </a:r>
            <a:r>
              <a:rPr lang="ar-JO" sz="1500" dirty="0"/>
              <a:t>مناسبًا</a:t>
            </a:r>
            <a:r>
              <a:rPr lang="ar" sz="1500" dirty="0"/>
              <a:t>، ويغطي احتياجاتهم الأساسية. ومن ناحية أخرى، كان هناك أشخاص حذروا من أنهم إذا اشتكوا من المبلغ الذي تلقوه فقد يتعرضون لخطر عدم تلقي أي شيء آخر."</a:t>
            </a:r>
          </a:p>
          <a:p>
            <a:pPr marL="0" indent="0" algn="r" rtl="1">
              <a:buNone/>
            </a:pPr>
            <a:r>
              <a:rPr lang="ar" sz="1500" dirty="0"/>
              <a:t>"يعتقد أغلب </a:t>
            </a:r>
            <a:r>
              <a:rPr lang="ar-JO" sz="1500" dirty="0"/>
              <a:t>الأفراد</a:t>
            </a:r>
            <a:r>
              <a:rPr lang="ar" sz="1500" dirty="0"/>
              <a:t> أن المبلغ كان كافياً ويغطي احتياجاتهم الأساسية، على الرغم من أن</a:t>
            </a:r>
            <a:r>
              <a:rPr lang="ar-SA" sz="1500" dirty="0"/>
              <a:t> </a:t>
            </a:r>
            <a:r>
              <a:rPr lang="ar" sz="1500" dirty="0"/>
              <a:t>زيادته قليلاً</a:t>
            </a:r>
            <a:r>
              <a:rPr lang="ar-SA" sz="1500" dirty="0"/>
              <a:t> </a:t>
            </a:r>
            <a:r>
              <a:rPr lang="ar" sz="1500" dirty="0"/>
              <a:t>ل</a:t>
            </a:r>
            <a:r>
              <a:rPr lang="ar-SA" sz="1500" dirty="0"/>
              <a:t>ا</a:t>
            </a:r>
            <a:r>
              <a:rPr lang="ar" sz="1500" dirty="0"/>
              <a:t> </a:t>
            </a:r>
            <a:r>
              <a:rPr lang="ar-SA" sz="1500" dirty="0"/>
              <a:t>ت</a:t>
            </a:r>
            <a:r>
              <a:rPr lang="ar" sz="1500" dirty="0"/>
              <a:t>ضر</a:t>
            </a:r>
            <a:r>
              <a:rPr lang="ar-SA" sz="1500" dirty="0"/>
              <a:t>هم</a:t>
            </a:r>
            <a:r>
              <a:rPr lang="ar" sz="1500" dirty="0"/>
              <a:t>"</a:t>
            </a:r>
          </a:p>
          <a:p>
            <a:pPr marL="0" indent="0">
              <a:buNone/>
            </a:pPr>
            <a:endParaRPr lang="en-GB" sz="1500" dirty="0"/>
          </a:p>
        </p:txBody>
      </p:sp>
    </p:spTree>
    <p:extLst>
      <p:ext uri="{BB962C8B-B14F-4D97-AF65-F5344CB8AC3E}">
        <p14:creationId xmlns:p14="http://schemas.microsoft.com/office/powerpoint/2010/main" val="3619489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C1E9-9C65-4AA6-A801-7CDC191A1810}"/>
              </a:ext>
            </a:extLst>
          </p:cNvPr>
          <p:cNvSpPr>
            <a:spLocks noGrp="1"/>
          </p:cNvSpPr>
          <p:nvPr>
            <p:ph type="title"/>
          </p:nvPr>
        </p:nvSpPr>
        <p:spPr>
          <a:xfrm>
            <a:off x="274361" y="411511"/>
            <a:ext cx="8629655" cy="565175"/>
          </a:xfrm>
        </p:spPr>
        <p:txBody>
          <a:bodyPr lIns="68580" tIns="34290" rIns="68580" bIns="34290" anchor="t">
            <a:normAutofit/>
          </a:bodyPr>
          <a:lstStyle/>
          <a:p>
            <a:pPr rtl="1"/>
            <a:r>
              <a:rPr lang="ar" dirty="0">
                <a:latin typeface="Arial"/>
                <a:cs typeface="Arial"/>
              </a:rPr>
              <a:t>حساب مبلغ التحويل في </a:t>
            </a:r>
            <a:r>
              <a:rPr lang="ar" dirty="0">
                <a:highlight>
                  <a:srgbClr val="FFFF00"/>
                </a:highlight>
                <a:latin typeface="Arial"/>
                <a:cs typeface="Arial"/>
              </a:rPr>
              <a:t>ال</a:t>
            </a:r>
            <a:r>
              <a:rPr lang="ar-SA" dirty="0" err="1">
                <a:highlight>
                  <a:srgbClr val="FFFF00"/>
                </a:highlight>
                <a:latin typeface="Arial"/>
                <a:cs typeface="Arial"/>
              </a:rPr>
              <a:t>إستجابة</a:t>
            </a:r>
            <a:r>
              <a:rPr lang="ar" dirty="0">
                <a:highlight>
                  <a:srgbClr val="FFFF00"/>
                </a:highlight>
                <a:latin typeface="Arial"/>
                <a:cs typeface="Arial"/>
              </a:rPr>
              <a:t> xxx</a:t>
            </a:r>
          </a:p>
        </p:txBody>
      </p:sp>
      <p:pic>
        <p:nvPicPr>
          <p:cNvPr id="5" name="Content Placeholder 4">
            <a:extLst>
              <a:ext uri="{FF2B5EF4-FFF2-40B4-BE49-F238E27FC236}">
                <a16:creationId xmlns:a16="http://schemas.microsoft.com/office/drawing/2014/main" id="{284B4FFF-4D79-4739-8979-3E6D9B8BBB51}"/>
              </a:ext>
            </a:extLst>
          </p:cNvPr>
          <p:cNvPicPr>
            <a:picLocks noGrp="1" noChangeAspect="1"/>
          </p:cNvPicPr>
          <p:nvPr>
            <p:ph sz="half" idx="2"/>
          </p:nvPr>
        </p:nvPicPr>
        <p:blipFill>
          <a:blip r:embed="rId3"/>
          <a:stretch>
            <a:fillRect/>
          </a:stretch>
        </p:blipFill>
        <p:spPr>
          <a:xfrm>
            <a:off x="1" y="1347108"/>
            <a:ext cx="9143999" cy="3796393"/>
          </a:xfrm>
          <a:prstGeom prst="rect">
            <a:avLst/>
          </a:prstGeom>
        </p:spPr>
      </p:pic>
    </p:spTree>
    <p:extLst>
      <p:ext uri="{BB962C8B-B14F-4D97-AF65-F5344CB8AC3E}">
        <p14:creationId xmlns:p14="http://schemas.microsoft.com/office/powerpoint/2010/main" val="3950050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5DF23B-47F5-44AA-8735-AF91C18B8BED}"/>
              </a:ext>
            </a:extLst>
          </p:cNvPr>
          <p:cNvPicPr>
            <a:picLocks noChangeAspect="1"/>
          </p:cNvPicPr>
          <p:nvPr/>
        </p:nvPicPr>
        <p:blipFill>
          <a:blip r:embed="rId3"/>
          <a:stretch>
            <a:fillRect/>
          </a:stretch>
        </p:blipFill>
        <p:spPr>
          <a:xfrm>
            <a:off x="467543" y="1551721"/>
            <a:ext cx="2028825" cy="2247900"/>
          </a:xfrm>
          <a:prstGeom prst="rect">
            <a:avLst/>
          </a:prstGeom>
        </p:spPr>
      </p:pic>
      <p:sp>
        <p:nvSpPr>
          <p:cNvPr id="5" name="Title 1">
            <a:extLst>
              <a:ext uri="{FF2B5EF4-FFF2-40B4-BE49-F238E27FC236}">
                <a16:creationId xmlns:a16="http://schemas.microsoft.com/office/drawing/2014/main" id="{E30F154D-9B89-466D-8776-B2679E4CFB45}"/>
              </a:ext>
            </a:extLst>
          </p:cNvPr>
          <p:cNvSpPr>
            <a:spLocks noGrp="1"/>
          </p:cNvSpPr>
          <p:nvPr>
            <p:ph type="title"/>
          </p:nvPr>
        </p:nvSpPr>
        <p:spPr>
          <a:xfrm>
            <a:off x="467544" y="411511"/>
            <a:ext cx="8183797" cy="565175"/>
          </a:xfrm>
        </p:spPr>
        <p:txBody>
          <a:bodyPr lIns="68580" tIns="34290" rIns="68580" bIns="34290">
            <a:normAutofit/>
          </a:bodyPr>
          <a:lstStyle/>
          <a:p>
            <a:pPr algn="r" rtl="1"/>
            <a:r>
              <a:rPr lang="ar" dirty="0"/>
              <a:t>التركيز على </a:t>
            </a:r>
            <a:r>
              <a:rPr lang="ar" dirty="0">
                <a:solidFill>
                  <a:srgbClr val="FF0000"/>
                </a:solidFill>
              </a:rPr>
              <a:t>التقييم وتحليل الاستجابة</a:t>
            </a:r>
            <a:endParaRPr lang="en-GB" dirty="0"/>
          </a:p>
        </p:txBody>
      </p:sp>
      <p:sp>
        <p:nvSpPr>
          <p:cNvPr id="2" name="TextBox 5">
            <a:extLst>
              <a:ext uri="{FF2B5EF4-FFF2-40B4-BE49-F238E27FC236}">
                <a16:creationId xmlns:a16="http://schemas.microsoft.com/office/drawing/2014/main" id="{0A9DE651-1D55-3B75-7920-31156D38F165}"/>
              </a:ext>
            </a:extLst>
          </p:cNvPr>
          <p:cNvSpPr txBox="1"/>
          <p:nvPr/>
        </p:nvSpPr>
        <p:spPr>
          <a:xfrm>
            <a:off x="2619768" y="1517661"/>
            <a:ext cx="5760640" cy="2562240"/>
          </a:xfrm>
          <a:prstGeom prst="rect">
            <a:avLst/>
          </a:prstGeom>
          <a:noFill/>
        </p:spPr>
        <p:txBody>
          <a:bodyPr wrap="square" lIns="68580" tIns="34290" rIns="68580" bIns="34290" rtlCol="0">
            <a:spAutoFit/>
          </a:bodyPr>
          <a:lstStyle/>
          <a:p>
            <a:pPr lvl="0" algn="r" rtl="1"/>
            <a:r>
              <a:rPr lang="ar" sz="1600" dirty="0"/>
              <a:t>بناءً على ما تم تقديمه، حدد:</a:t>
            </a:r>
          </a:p>
          <a:p>
            <a:pPr lvl="0" algn="r" rtl="1"/>
            <a:endParaRPr lang="en-GB" sz="1600" dirty="0"/>
          </a:p>
          <a:p>
            <a:pPr marL="400050" indent="-400050" algn="r" rtl="1">
              <a:buFont typeface="+mj-lt"/>
              <a:buAutoNum type="romanLcPeriod"/>
            </a:pPr>
            <a:r>
              <a:rPr lang="ar" sz="1600" dirty="0"/>
              <a:t>ما الذي سار بشكل جيد</a:t>
            </a:r>
            <a:r>
              <a:rPr lang="ar-SA" sz="1600" dirty="0"/>
              <a:t>؟</a:t>
            </a:r>
          </a:p>
          <a:p>
            <a:pPr marL="400050" indent="-400050" algn="r" rtl="1">
              <a:buFont typeface="+mj-lt"/>
              <a:buAutoNum type="romanLcPeriod"/>
            </a:pPr>
            <a:r>
              <a:rPr lang="ar" sz="1600" dirty="0"/>
              <a:t>ما</a:t>
            </a:r>
            <a:r>
              <a:rPr lang="ar-SA" sz="1600" dirty="0"/>
              <a:t> الذي</a:t>
            </a:r>
            <a:r>
              <a:rPr lang="ar" sz="1600" dirty="0"/>
              <a:t> كان </a:t>
            </a:r>
            <a:r>
              <a:rPr lang="ar-SA" sz="1600" dirty="0"/>
              <a:t>من المفروض </a:t>
            </a:r>
            <a:r>
              <a:rPr lang="ar" sz="1600" dirty="0"/>
              <a:t>أن </a:t>
            </a:r>
            <a:r>
              <a:rPr lang="ar-SA" sz="1600" dirty="0"/>
              <a:t>يسير على نحو </a:t>
            </a:r>
            <a:r>
              <a:rPr lang="ar" sz="1600" dirty="0"/>
              <a:t>أفضل</a:t>
            </a:r>
            <a:r>
              <a:rPr lang="ar-SA" sz="1600" dirty="0"/>
              <a:t>؟</a:t>
            </a:r>
          </a:p>
          <a:p>
            <a:pPr marL="400050" indent="-400050" algn="r" rtl="1">
              <a:buFont typeface="+mj-lt"/>
              <a:buAutoNum type="romanLcPeriod"/>
            </a:pPr>
            <a:r>
              <a:rPr lang="ar-SA" sz="1600" dirty="0"/>
              <a:t>اذكر </a:t>
            </a:r>
            <a:r>
              <a:rPr lang="ar" sz="1600" dirty="0"/>
              <a:t>على الأقل 3 إجراءات موصى بها للحفاظ على جودة هذه المرحلة أو تحسينها.</a:t>
            </a:r>
          </a:p>
          <a:p>
            <a:pPr algn="r" rtl="1"/>
            <a:endParaRPr lang="en-GB" sz="1600" dirty="0"/>
          </a:p>
          <a:p>
            <a:pPr algn="r" rtl="1"/>
            <a:r>
              <a:rPr lang="ar" sz="1600" dirty="0"/>
              <a:t>العمل في نفس المجموعات كما في السابق.</a:t>
            </a:r>
          </a:p>
          <a:p>
            <a:pPr algn="r" rtl="1"/>
            <a:r>
              <a:rPr lang="ar" sz="1600" dirty="0"/>
              <a:t>كن مستعدًا لتقديم نتائجك وتوصياتك</a:t>
            </a:r>
            <a:endParaRPr lang="ar-SA" sz="1600" dirty="0"/>
          </a:p>
          <a:p>
            <a:pPr algn="r" rtl="1"/>
            <a:r>
              <a:rPr lang="ar-SA" sz="1600" dirty="0"/>
              <a:t>مدة التمرين: </a:t>
            </a:r>
            <a:r>
              <a:rPr lang="ar" sz="1600" dirty="0"/>
              <a:t>40 دقيقة  </a:t>
            </a:r>
            <a:r>
              <a:rPr lang="ar" dirty="0"/>
              <a:t> </a:t>
            </a:r>
          </a:p>
        </p:txBody>
      </p:sp>
    </p:spTree>
    <p:extLst>
      <p:ext uri="{BB962C8B-B14F-4D97-AF65-F5344CB8AC3E}">
        <p14:creationId xmlns:p14="http://schemas.microsoft.com/office/powerpoint/2010/main" val="16012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5DF23B-47F5-44AA-8735-AF91C18B8BED}"/>
              </a:ext>
            </a:extLst>
          </p:cNvPr>
          <p:cNvPicPr>
            <a:picLocks noChangeAspect="1"/>
          </p:cNvPicPr>
          <p:nvPr/>
        </p:nvPicPr>
        <p:blipFill>
          <a:blip r:embed="rId3"/>
          <a:stretch>
            <a:fillRect/>
          </a:stretch>
        </p:blipFill>
        <p:spPr>
          <a:xfrm>
            <a:off x="348241" y="1973069"/>
            <a:ext cx="2028825" cy="2247900"/>
          </a:xfrm>
          <a:prstGeom prst="rect">
            <a:avLst/>
          </a:prstGeom>
        </p:spPr>
      </p:pic>
      <p:sp>
        <p:nvSpPr>
          <p:cNvPr id="6" name="TextBox 5">
            <a:extLst>
              <a:ext uri="{FF2B5EF4-FFF2-40B4-BE49-F238E27FC236}">
                <a16:creationId xmlns:a16="http://schemas.microsoft.com/office/drawing/2014/main" id="{918481A7-159D-47FF-B8F0-569F1CDE8253}"/>
              </a:ext>
            </a:extLst>
          </p:cNvPr>
          <p:cNvSpPr txBox="1"/>
          <p:nvPr/>
        </p:nvSpPr>
        <p:spPr>
          <a:xfrm>
            <a:off x="2843808" y="1635647"/>
            <a:ext cx="5760640" cy="2562240"/>
          </a:xfrm>
          <a:prstGeom prst="rect">
            <a:avLst/>
          </a:prstGeom>
          <a:noFill/>
        </p:spPr>
        <p:txBody>
          <a:bodyPr wrap="square" lIns="68580" tIns="34290" rIns="68580" bIns="34290" rtlCol="0" anchor="t">
            <a:spAutoFit/>
          </a:bodyPr>
          <a:lstStyle/>
          <a:p>
            <a:pPr algn="r" rtl="1"/>
            <a:r>
              <a:rPr lang="ar-SA" sz="1600" dirty="0"/>
              <a:t>ن</a:t>
            </a:r>
            <a:r>
              <a:rPr lang="ar" sz="1600" dirty="0"/>
              <a:t>شاط جماعي:</a:t>
            </a:r>
          </a:p>
          <a:p>
            <a:pPr algn="r" rtl="1"/>
            <a:endParaRPr lang="en-GB" sz="1600" dirty="0"/>
          </a:p>
          <a:p>
            <a:pPr algn="r" rtl="1"/>
            <a:r>
              <a:rPr lang="ar" sz="1600" i="1" dirty="0"/>
              <a:t>المجموعة 1: </a:t>
            </a:r>
            <a:r>
              <a:rPr lang="ar" sz="1600" dirty="0"/>
              <a:t>مقارنة مزايا وعيوب </a:t>
            </a:r>
            <a:r>
              <a:rPr lang="ar-SA" sz="1600" dirty="0"/>
              <a:t>تحويل </a:t>
            </a:r>
            <a:r>
              <a:rPr lang="ar" sz="1600" dirty="0"/>
              <a:t>مبلغ ثابت </a:t>
            </a:r>
            <a:r>
              <a:rPr lang="ar-SA" sz="1600" dirty="0"/>
              <a:t>إزاء</a:t>
            </a:r>
            <a:r>
              <a:rPr lang="ar" sz="1600" dirty="0"/>
              <a:t> مبلغ متغير</a:t>
            </a:r>
          </a:p>
          <a:p>
            <a:pPr algn="r" rtl="1"/>
            <a:endParaRPr lang="en-GB" sz="1600" dirty="0"/>
          </a:p>
          <a:p>
            <a:pPr algn="r" rtl="1"/>
            <a:r>
              <a:rPr lang="ar" sz="1600" i="1" dirty="0"/>
              <a:t>المجموعة 2 </a:t>
            </a:r>
            <a:r>
              <a:rPr lang="ar" sz="1600" dirty="0"/>
              <a:t>: كم مرة يجب </a:t>
            </a:r>
            <a:r>
              <a:rPr lang="ar-SA" sz="1600" dirty="0"/>
              <a:t>أن تتم </a:t>
            </a:r>
            <a:r>
              <a:rPr lang="ar" sz="1600" dirty="0"/>
              <a:t>توزيع المساعدات النقدية والقس</a:t>
            </a:r>
            <a:r>
              <a:rPr lang="ar-SA" sz="1600" dirty="0" err="1"/>
              <a:t>ائم</a:t>
            </a:r>
            <a:r>
              <a:rPr lang="ar-SA" sz="1600" dirty="0"/>
              <a:t>؟</a:t>
            </a:r>
            <a:r>
              <a:rPr lang="ar" sz="1600" dirty="0"/>
              <a:t>: أسبوعيا، شهريا، كل شهرين؟ وهل يجب تكييفها بما يتماشى مع أسعار السوق المتغيرة؟</a:t>
            </a:r>
          </a:p>
          <a:p>
            <a:pPr algn="r" rtl="1"/>
            <a:endParaRPr lang="en-GB" sz="1600" dirty="0"/>
          </a:p>
          <a:p>
            <a:pPr algn="r" rtl="1"/>
            <a:endParaRPr lang="en-GB" sz="1600" dirty="0"/>
          </a:p>
          <a:p>
            <a:pPr algn="r" rtl="1"/>
            <a:endParaRPr lang="en-GB" sz="1600" dirty="0"/>
          </a:p>
          <a:p>
            <a:pPr algn="r" rtl="1"/>
            <a:endParaRPr lang="en-GB" dirty="0"/>
          </a:p>
        </p:txBody>
      </p:sp>
      <p:sp>
        <p:nvSpPr>
          <p:cNvPr id="5" name="Title 1">
            <a:extLst>
              <a:ext uri="{FF2B5EF4-FFF2-40B4-BE49-F238E27FC236}">
                <a16:creationId xmlns:a16="http://schemas.microsoft.com/office/drawing/2014/main" id="{9FCC5520-D0C2-4F37-86F3-BFB65B7DAFF1}"/>
              </a:ext>
            </a:extLst>
          </p:cNvPr>
          <p:cNvSpPr>
            <a:spLocks noGrp="1"/>
          </p:cNvSpPr>
          <p:nvPr>
            <p:ph type="title"/>
          </p:nvPr>
        </p:nvSpPr>
        <p:spPr>
          <a:xfrm>
            <a:off x="467544" y="411510"/>
            <a:ext cx="7932041" cy="1109862"/>
          </a:xfrm>
        </p:spPr>
        <p:txBody>
          <a:bodyPr lIns="68580" tIns="34290" rIns="68580" bIns="34290"/>
          <a:lstStyle/>
          <a:p>
            <a:pPr algn="l"/>
            <a:r>
              <a:rPr lang="ar" dirty="0"/>
              <a:t>التركيز على </a:t>
            </a:r>
            <a:r>
              <a:rPr lang="ar" dirty="0">
                <a:solidFill>
                  <a:srgbClr val="FF0000"/>
                </a:solidFill>
              </a:rPr>
              <a:t>مرحلة التحليل (نقل القيمة/المبلغ)</a:t>
            </a:r>
            <a:endParaRPr lang="en-GB" dirty="0"/>
          </a:p>
        </p:txBody>
      </p:sp>
    </p:spTree>
    <p:extLst>
      <p:ext uri="{BB962C8B-B14F-4D97-AF65-F5344CB8AC3E}">
        <p14:creationId xmlns:p14="http://schemas.microsoft.com/office/powerpoint/2010/main" val="2964283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32" y="0"/>
            <a:ext cx="9132168" cy="514350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5" name="TextBox 4">
            <a:extLst>
              <a:ext uri="{FF2B5EF4-FFF2-40B4-BE49-F238E27FC236}">
                <a16:creationId xmlns:a16="http://schemas.microsoft.com/office/drawing/2014/main" id="{48004973-641F-8D4A-9566-4C9FEE4BD386}"/>
              </a:ext>
            </a:extLst>
          </p:cNvPr>
          <p:cNvSpPr txBox="1"/>
          <p:nvPr/>
        </p:nvSpPr>
        <p:spPr>
          <a:xfrm>
            <a:off x="798423" y="1862803"/>
            <a:ext cx="7778773" cy="992579"/>
          </a:xfrm>
          <a:prstGeom prst="rect">
            <a:avLst/>
          </a:prstGeom>
          <a:noFill/>
        </p:spPr>
        <p:txBody>
          <a:bodyPr wrap="square" lIns="68580" tIns="34290" rIns="68580" bIns="34290" rtlCol="0">
            <a:spAutoFit/>
          </a:bodyPr>
          <a:lstStyle/>
          <a:p>
            <a:pPr marL="9525" indent="-9525"/>
            <a:r>
              <a:rPr lang="ar" sz="6000" b="1" dirty="0">
                <a:solidFill>
                  <a:schemeClr val="bg1"/>
                </a:solidFill>
                <a:latin typeface="Arial" panose="020B0604020202020204" pitchFamily="34" charset="0"/>
                <a:cs typeface="Arial" panose="020B0604020202020204" pitchFamily="34" charset="0"/>
              </a:rPr>
              <a:t>المخاطر </a:t>
            </a:r>
            <a:r>
              <a:rPr lang="ar-JO" sz="6000" b="1" dirty="0">
                <a:solidFill>
                  <a:schemeClr val="bg1"/>
                </a:solidFill>
                <a:latin typeface="Arial" panose="020B0604020202020204" pitchFamily="34" charset="0"/>
                <a:cs typeface="Arial" panose="020B0604020202020204" pitchFamily="34" charset="0"/>
              </a:rPr>
              <a:t>المناسبة</a:t>
            </a:r>
            <a:r>
              <a:rPr lang="ar" sz="60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65392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1009-4DB0-4B43-8EB7-EC35E777B3CB}"/>
              </a:ext>
            </a:extLst>
          </p:cNvPr>
          <p:cNvSpPr>
            <a:spLocks noGrp="1"/>
          </p:cNvSpPr>
          <p:nvPr>
            <p:ph type="title"/>
          </p:nvPr>
        </p:nvSpPr>
        <p:spPr>
          <a:xfrm>
            <a:off x="467544" y="411511"/>
            <a:ext cx="6291396" cy="565175"/>
          </a:xfrm>
        </p:spPr>
        <p:txBody>
          <a:bodyPr lIns="68580" tIns="34290" rIns="68580" bIns="34290"/>
          <a:lstStyle/>
          <a:p>
            <a:r>
              <a:rPr lang="ar"/>
              <a:t>المخاطر</a:t>
            </a:r>
          </a:p>
        </p:txBody>
      </p:sp>
      <p:sp>
        <p:nvSpPr>
          <p:cNvPr id="3" name="Content Placeholder 2">
            <a:extLst>
              <a:ext uri="{FF2B5EF4-FFF2-40B4-BE49-F238E27FC236}">
                <a16:creationId xmlns:a16="http://schemas.microsoft.com/office/drawing/2014/main" id="{5613B209-6756-46B6-B144-55EA851DD212}"/>
              </a:ext>
            </a:extLst>
          </p:cNvPr>
          <p:cNvSpPr>
            <a:spLocks noGrp="1"/>
          </p:cNvSpPr>
          <p:nvPr>
            <p:ph sz="half" idx="2"/>
          </p:nvPr>
        </p:nvSpPr>
        <p:spPr>
          <a:xfrm>
            <a:off x="586741" y="1110507"/>
            <a:ext cx="7441644" cy="3318619"/>
          </a:xfrm>
        </p:spPr>
        <p:txBody>
          <a:bodyPr lIns="68580" tIns="34290" rIns="68580" bIns="34290"/>
          <a:lstStyle/>
          <a:p>
            <a:pPr algn="r" rtl="1"/>
            <a:r>
              <a:rPr lang="ar" dirty="0"/>
              <a:t>3 تصنيفات: سياقية، برمجية، مؤسسية</a:t>
            </a:r>
          </a:p>
          <a:p>
            <a:pPr lvl="1" algn="r" rtl="1"/>
            <a:r>
              <a:rPr lang="ar" sz="1800" dirty="0"/>
              <a:t>سياقي: خارج</a:t>
            </a:r>
            <a:r>
              <a:rPr lang="ar-SA" sz="1800" dirty="0"/>
              <a:t> سيطرة ا</a:t>
            </a:r>
            <a:r>
              <a:rPr lang="ar" sz="1800" dirty="0"/>
              <a:t>لمنظمة: سياسي، اقتصادي، بيئي، وما إلى ذلك.</a:t>
            </a:r>
          </a:p>
          <a:p>
            <a:pPr lvl="2" algn="r" rtl="1"/>
            <a:r>
              <a:rPr lang="ar" dirty="0"/>
              <a:t>على سبيل المثال، ارتفاع الأسعار بسبب التضخم العالمي/الوطني، والصراعات/النزوح</a:t>
            </a:r>
          </a:p>
          <a:p>
            <a:pPr lvl="1" algn="r" rtl="1"/>
            <a:r>
              <a:rPr lang="ar" sz="1800" dirty="0"/>
              <a:t>برمجيًا: </a:t>
            </a:r>
            <a:r>
              <a:rPr lang="ar" sz="1800" i="1" dirty="0"/>
              <a:t>الفشل في تحقيق أهداف </a:t>
            </a:r>
            <a:r>
              <a:rPr lang="ar" sz="1800" i="1" dirty="0" err="1"/>
              <a:t>البرنامج </a:t>
            </a:r>
            <a:r>
              <a:rPr lang="ar" sz="1800" i="1" dirty="0"/>
              <a:t>و/أو الضرر المحتمل الذي يلحق بالآخرين</a:t>
            </a:r>
          </a:p>
          <a:p>
            <a:pPr lvl="2" algn="r" rtl="1"/>
            <a:r>
              <a:rPr lang="ar" i="1" dirty="0"/>
              <a:t>على سبيل المثال، </a:t>
            </a:r>
            <a:r>
              <a:rPr lang="ar" dirty="0"/>
              <a:t>المخاطر التضخمية الناجمة عن البرنامج: يمكن أن يؤدي زيادة المشترين و</a:t>
            </a:r>
            <a:r>
              <a:rPr lang="ar-SA" dirty="0"/>
              <a:t>كذلك محدودية </a:t>
            </a:r>
            <a:r>
              <a:rPr lang="ar" dirty="0"/>
              <a:t>العرض </a:t>
            </a:r>
            <a:r>
              <a:rPr lang="ar-SA" dirty="0"/>
              <a:t>الذي يؤدي</a:t>
            </a:r>
            <a:r>
              <a:rPr lang="ar" dirty="0"/>
              <a:t> إلى ارتفاع الأسعار</a:t>
            </a:r>
          </a:p>
          <a:p>
            <a:pPr lvl="1" algn="r" rtl="1"/>
            <a:r>
              <a:rPr lang="ar" sz="1800" i="1" dirty="0"/>
              <a:t>داخليًا</a:t>
            </a:r>
            <a:r>
              <a:rPr lang="ar-SA" sz="1800" i="1" dirty="0"/>
              <a:t> يقع تحت سيطرة ا</a:t>
            </a:r>
            <a:r>
              <a:rPr lang="ar" sz="1800" i="1" dirty="0"/>
              <a:t>لمنظمة : القضايا الائتمانية، والخسائر المالية بسبب الفساد، وما إلى ذلك .</a:t>
            </a:r>
          </a:p>
          <a:p>
            <a:pPr lvl="2" algn="r" rtl="1"/>
            <a:r>
              <a:rPr lang="ar" i="1" dirty="0"/>
              <a:t>على سبيل المثال الاحتيال </a:t>
            </a:r>
            <a:r>
              <a:rPr lang="ar-JO" i="1" dirty="0"/>
              <a:t>المخاطر المتصلة بسمعة </a:t>
            </a:r>
            <a:r>
              <a:rPr lang="ar-SA" i="1" dirty="0"/>
              <a:t>ا</a:t>
            </a:r>
            <a:r>
              <a:rPr lang="ar" i="1" dirty="0"/>
              <a:t>لمنظمة</a:t>
            </a:r>
            <a:endParaRPr lang="en-US" dirty="0"/>
          </a:p>
        </p:txBody>
      </p:sp>
    </p:spTree>
    <p:extLst>
      <p:ext uri="{BB962C8B-B14F-4D97-AF65-F5344CB8AC3E}">
        <p14:creationId xmlns:p14="http://schemas.microsoft.com/office/powerpoint/2010/main" val="1342436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1009-4DB0-4B43-8EB7-EC35E777B3CB}"/>
              </a:ext>
            </a:extLst>
          </p:cNvPr>
          <p:cNvSpPr>
            <a:spLocks noGrp="1"/>
          </p:cNvSpPr>
          <p:nvPr>
            <p:ph type="title"/>
          </p:nvPr>
        </p:nvSpPr>
        <p:spPr>
          <a:xfrm>
            <a:off x="467544" y="411511"/>
            <a:ext cx="6291396" cy="565175"/>
          </a:xfrm>
        </p:spPr>
        <p:txBody>
          <a:bodyPr lIns="68580" tIns="34290" rIns="68580" bIns="34290"/>
          <a:lstStyle/>
          <a:p>
            <a:r>
              <a:rPr lang="ar" dirty="0"/>
              <a:t>المخاطر</a:t>
            </a:r>
          </a:p>
        </p:txBody>
      </p:sp>
      <p:sp>
        <p:nvSpPr>
          <p:cNvPr id="3" name="Content Placeholder 2">
            <a:extLst>
              <a:ext uri="{FF2B5EF4-FFF2-40B4-BE49-F238E27FC236}">
                <a16:creationId xmlns:a16="http://schemas.microsoft.com/office/drawing/2014/main" id="{5613B209-6756-46B6-B144-55EA851DD212}"/>
              </a:ext>
            </a:extLst>
          </p:cNvPr>
          <p:cNvSpPr>
            <a:spLocks noGrp="1"/>
          </p:cNvSpPr>
          <p:nvPr>
            <p:ph sz="half" idx="2"/>
          </p:nvPr>
        </p:nvSpPr>
        <p:spPr>
          <a:xfrm>
            <a:off x="586741" y="1275607"/>
            <a:ext cx="7441644" cy="3318619"/>
          </a:xfrm>
        </p:spPr>
        <p:txBody>
          <a:bodyPr lIns="68580" tIns="34290" rIns="68580" bIns="34290"/>
          <a:lstStyle/>
          <a:p>
            <a:pPr marL="0" indent="0" algn="r" rtl="1">
              <a:buNone/>
            </a:pPr>
            <a:endParaRPr lang="en-US" dirty="0"/>
          </a:p>
          <a:p>
            <a:pPr algn="r" rtl="1"/>
            <a:r>
              <a:rPr lang="ar" dirty="0"/>
              <a:t>يتم تحديد جدية الخطر من خلال عاملين:</a:t>
            </a:r>
            <a:endParaRPr lang="en-GB" dirty="0"/>
          </a:p>
          <a:p>
            <a:pPr lvl="1" algn="r" rtl="1"/>
            <a:r>
              <a:rPr lang="ar" dirty="0"/>
              <a:t>احتمالية (</a:t>
            </a:r>
            <a:r>
              <a:rPr lang="ar-JO" dirty="0"/>
              <a:t>إمكانية وقوع</a:t>
            </a:r>
            <a:r>
              <a:rPr lang="ar" dirty="0"/>
              <a:t>) </a:t>
            </a:r>
            <a:r>
              <a:rPr lang="ar-SA" dirty="0"/>
              <a:t>أو </a:t>
            </a:r>
            <a:r>
              <a:rPr lang="ar" dirty="0"/>
              <a:t>حدوث خطر ما</a:t>
            </a:r>
            <a:endParaRPr lang="en-GB" dirty="0"/>
          </a:p>
          <a:p>
            <a:pPr lvl="1" algn="r" rtl="1"/>
            <a:r>
              <a:rPr lang="ar" dirty="0"/>
              <a:t>تأثير (عواقب) المخاطر عند </a:t>
            </a:r>
            <a:r>
              <a:rPr lang="ar-SA" dirty="0"/>
              <a:t>ح</a:t>
            </a:r>
            <a:r>
              <a:rPr lang="ar" dirty="0"/>
              <a:t>د</a:t>
            </a:r>
            <a:r>
              <a:rPr lang="ar-SA" dirty="0"/>
              <a:t>و</a:t>
            </a:r>
            <a:r>
              <a:rPr lang="ar" dirty="0"/>
              <a:t>ث</a:t>
            </a:r>
            <a:r>
              <a:rPr lang="ar-SA" dirty="0"/>
              <a:t>ها</a:t>
            </a:r>
            <a:endParaRPr lang="en-GB" dirty="0"/>
          </a:p>
          <a:p>
            <a:pPr marL="0" indent="0">
              <a:buNone/>
            </a:pPr>
            <a:endParaRPr lang="en-US" dirty="0"/>
          </a:p>
        </p:txBody>
      </p:sp>
    </p:spTree>
    <p:extLst>
      <p:ext uri="{BB962C8B-B14F-4D97-AF65-F5344CB8AC3E}">
        <p14:creationId xmlns:p14="http://schemas.microsoft.com/office/powerpoint/2010/main" val="1652279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1009-4DB0-4B43-8EB7-EC35E777B3CB}"/>
              </a:ext>
            </a:extLst>
          </p:cNvPr>
          <p:cNvSpPr>
            <a:spLocks noGrp="1"/>
          </p:cNvSpPr>
          <p:nvPr>
            <p:ph type="title"/>
          </p:nvPr>
        </p:nvSpPr>
        <p:spPr>
          <a:xfrm>
            <a:off x="501411" y="292082"/>
            <a:ext cx="6291396" cy="565175"/>
          </a:xfrm>
        </p:spPr>
        <p:txBody>
          <a:bodyPr lIns="68580" tIns="34290" rIns="68580" bIns="34290"/>
          <a:lstStyle/>
          <a:p>
            <a:r>
              <a:rPr lang="ar-SA" dirty="0"/>
              <a:t>مصفوفة </a:t>
            </a:r>
            <a:r>
              <a:rPr lang="ar" dirty="0"/>
              <a:t>المخاطر</a:t>
            </a:r>
          </a:p>
        </p:txBody>
      </p:sp>
      <p:pic>
        <p:nvPicPr>
          <p:cNvPr id="4" name="Content Placeholder 3">
            <a:extLst>
              <a:ext uri="{FF2B5EF4-FFF2-40B4-BE49-F238E27FC236}">
                <a16:creationId xmlns:a16="http://schemas.microsoft.com/office/drawing/2014/main" id="{A724717D-BC67-44CE-A07F-F80CF732C1F8}"/>
              </a:ext>
            </a:extLst>
          </p:cNvPr>
          <p:cNvPicPr>
            <a:picLocks noGrp="1" noChangeAspect="1"/>
          </p:cNvPicPr>
          <p:nvPr>
            <p:ph sz="half" idx="2"/>
          </p:nvPr>
        </p:nvPicPr>
        <p:blipFill>
          <a:blip r:embed="rId3"/>
          <a:stretch>
            <a:fillRect/>
          </a:stretch>
        </p:blipFill>
        <p:spPr>
          <a:xfrm>
            <a:off x="222662" y="1110824"/>
            <a:ext cx="8698676" cy="4166815"/>
          </a:xfrm>
          <a:prstGeom prst="rect">
            <a:avLst/>
          </a:prstGeom>
        </p:spPr>
      </p:pic>
      <p:sp>
        <p:nvSpPr>
          <p:cNvPr id="3" name="مربع نص 2">
            <a:extLst>
              <a:ext uri="{FF2B5EF4-FFF2-40B4-BE49-F238E27FC236}">
                <a16:creationId xmlns:a16="http://schemas.microsoft.com/office/drawing/2014/main" id="{03F80A67-5C39-9F55-3285-56C7C6B3F5A0}"/>
              </a:ext>
            </a:extLst>
          </p:cNvPr>
          <p:cNvSpPr txBox="1"/>
          <p:nvPr/>
        </p:nvSpPr>
        <p:spPr>
          <a:xfrm>
            <a:off x="279400" y="1564875"/>
            <a:ext cx="1016000" cy="523220"/>
          </a:xfrm>
          <a:prstGeom prst="rect">
            <a:avLst/>
          </a:prstGeom>
          <a:solidFill>
            <a:srgbClr val="DC281E"/>
          </a:solid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r" rtl="1"/>
            <a:r>
              <a:rPr lang="ar-SA" sz="1400" b="1" dirty="0">
                <a:solidFill>
                  <a:schemeClr val="bg1"/>
                </a:solidFill>
              </a:rPr>
              <a:t>احتمالية وقوع الحدث </a:t>
            </a:r>
            <a:endParaRPr lang="en-US" sz="1400" b="1" dirty="0">
              <a:solidFill>
                <a:schemeClr val="bg1"/>
              </a:solidFill>
            </a:endParaRPr>
          </a:p>
        </p:txBody>
      </p:sp>
      <p:sp>
        <p:nvSpPr>
          <p:cNvPr id="8" name="مربع نص 7">
            <a:extLst>
              <a:ext uri="{FF2B5EF4-FFF2-40B4-BE49-F238E27FC236}">
                <a16:creationId xmlns:a16="http://schemas.microsoft.com/office/drawing/2014/main" id="{DE4DEF52-406E-CF9B-2142-937AD77BAFBA}"/>
              </a:ext>
            </a:extLst>
          </p:cNvPr>
          <p:cNvSpPr txBox="1"/>
          <p:nvPr/>
        </p:nvSpPr>
        <p:spPr>
          <a:xfrm>
            <a:off x="1176867" y="1255859"/>
            <a:ext cx="889000" cy="369332"/>
          </a:xfrm>
          <a:prstGeom prst="rect">
            <a:avLst/>
          </a:prstGeom>
          <a:solidFill>
            <a:srgbClr val="DC281E"/>
          </a:solid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r" rtl="1"/>
            <a:r>
              <a:rPr lang="ar-SA" b="1" dirty="0">
                <a:solidFill>
                  <a:schemeClr val="bg1"/>
                </a:solidFill>
              </a:rPr>
              <a:t>الأثر</a:t>
            </a:r>
            <a:endParaRPr lang="en-US" b="1" dirty="0">
              <a:solidFill>
                <a:schemeClr val="bg1"/>
              </a:solidFill>
            </a:endParaRPr>
          </a:p>
        </p:txBody>
      </p:sp>
      <p:cxnSp>
        <p:nvCxnSpPr>
          <p:cNvPr id="6" name="رابط مستقيم 5">
            <a:extLst>
              <a:ext uri="{FF2B5EF4-FFF2-40B4-BE49-F238E27FC236}">
                <a16:creationId xmlns:a16="http://schemas.microsoft.com/office/drawing/2014/main" id="{AB6D3EAA-0021-4BEE-83B8-66D40C4F035E}"/>
              </a:ext>
            </a:extLst>
          </p:cNvPr>
          <p:cNvCxnSpPr>
            <a:cxnSpLocks/>
          </p:cNvCxnSpPr>
          <p:nvPr/>
        </p:nvCxnSpPr>
        <p:spPr>
          <a:xfrm>
            <a:off x="279400" y="1143921"/>
            <a:ext cx="1964267" cy="964279"/>
          </a:xfrm>
          <a:prstGeom prst="line">
            <a:avLst/>
          </a:prstGeom>
        </p:spPr>
        <p:style>
          <a:lnRef idx="2">
            <a:schemeClr val="accent2"/>
          </a:lnRef>
          <a:fillRef idx="0">
            <a:schemeClr val="accent2"/>
          </a:fillRef>
          <a:effectRef idx="1">
            <a:schemeClr val="accent2"/>
          </a:effectRef>
          <a:fontRef idx="minor">
            <a:schemeClr val="tx1"/>
          </a:fontRef>
        </p:style>
      </p:cxnSp>
      <p:sp>
        <p:nvSpPr>
          <p:cNvPr id="9" name="مربع نص 8">
            <a:extLst>
              <a:ext uri="{FF2B5EF4-FFF2-40B4-BE49-F238E27FC236}">
                <a16:creationId xmlns:a16="http://schemas.microsoft.com/office/drawing/2014/main" id="{B93D65E1-9D80-9A82-E45B-2181667106C1}"/>
              </a:ext>
            </a:extLst>
          </p:cNvPr>
          <p:cNvSpPr txBox="1"/>
          <p:nvPr/>
        </p:nvSpPr>
        <p:spPr>
          <a:xfrm>
            <a:off x="279400" y="2159822"/>
            <a:ext cx="1473200" cy="369332"/>
          </a:xfrm>
          <a:prstGeom prst="rect">
            <a:avLst/>
          </a:prstGeom>
          <a:solidFill>
            <a:srgbClr val="A6A6A6"/>
          </a:solidFill>
        </p:spPr>
        <p:txBody>
          <a:bodyPr wrap="square" rtlCol="0">
            <a:spAutoFit/>
          </a:bodyPr>
          <a:lstStyle/>
          <a:p>
            <a:pPr algn="r" rtl="1"/>
            <a:r>
              <a:rPr lang="ar-SA" dirty="0"/>
              <a:t>غير مرجح (1)</a:t>
            </a:r>
            <a:endParaRPr lang="en-US" dirty="0"/>
          </a:p>
        </p:txBody>
      </p:sp>
      <p:sp>
        <p:nvSpPr>
          <p:cNvPr id="10" name="مربع نص 9">
            <a:extLst>
              <a:ext uri="{FF2B5EF4-FFF2-40B4-BE49-F238E27FC236}">
                <a16:creationId xmlns:a16="http://schemas.microsoft.com/office/drawing/2014/main" id="{AA4029F0-1FF0-58CD-1CF9-45FC7779D71B}"/>
              </a:ext>
            </a:extLst>
          </p:cNvPr>
          <p:cNvSpPr txBox="1"/>
          <p:nvPr/>
        </p:nvSpPr>
        <p:spPr>
          <a:xfrm>
            <a:off x="359833" y="2763695"/>
            <a:ext cx="1473200" cy="369332"/>
          </a:xfrm>
          <a:prstGeom prst="rect">
            <a:avLst/>
          </a:prstGeom>
          <a:solidFill>
            <a:srgbClr val="A6A6A6"/>
          </a:solidFill>
        </p:spPr>
        <p:txBody>
          <a:bodyPr wrap="square" rtlCol="0">
            <a:spAutoFit/>
          </a:bodyPr>
          <a:lstStyle/>
          <a:p>
            <a:pPr algn="r" rtl="1"/>
            <a:r>
              <a:rPr lang="ar-SA" dirty="0"/>
              <a:t>غير مرجح (2)</a:t>
            </a:r>
            <a:endParaRPr lang="en-US" dirty="0"/>
          </a:p>
        </p:txBody>
      </p:sp>
      <p:sp>
        <p:nvSpPr>
          <p:cNvPr id="11" name="مربع نص 10">
            <a:extLst>
              <a:ext uri="{FF2B5EF4-FFF2-40B4-BE49-F238E27FC236}">
                <a16:creationId xmlns:a16="http://schemas.microsoft.com/office/drawing/2014/main" id="{3A6D261E-0373-0042-3CD2-9476623212E3}"/>
              </a:ext>
            </a:extLst>
          </p:cNvPr>
          <p:cNvSpPr txBox="1"/>
          <p:nvPr/>
        </p:nvSpPr>
        <p:spPr>
          <a:xfrm>
            <a:off x="279400" y="3246704"/>
            <a:ext cx="1634067" cy="369332"/>
          </a:xfrm>
          <a:prstGeom prst="rect">
            <a:avLst/>
          </a:prstGeom>
          <a:solidFill>
            <a:srgbClr val="A6A6A6"/>
          </a:solidFill>
        </p:spPr>
        <p:txBody>
          <a:bodyPr wrap="square" rtlCol="0">
            <a:spAutoFit/>
          </a:bodyPr>
          <a:lstStyle/>
          <a:p>
            <a:pPr algn="r" rtl="1"/>
            <a:r>
              <a:rPr lang="ar-SA" dirty="0"/>
              <a:t>مرجح نوعا ما (3)</a:t>
            </a:r>
            <a:endParaRPr lang="en-US" dirty="0"/>
          </a:p>
        </p:txBody>
      </p:sp>
      <p:sp>
        <p:nvSpPr>
          <p:cNvPr id="12" name="مربع نص 11">
            <a:extLst>
              <a:ext uri="{FF2B5EF4-FFF2-40B4-BE49-F238E27FC236}">
                <a16:creationId xmlns:a16="http://schemas.microsoft.com/office/drawing/2014/main" id="{3036BF33-30C4-DB28-11DA-9148F92A827A}"/>
              </a:ext>
            </a:extLst>
          </p:cNvPr>
          <p:cNvSpPr txBox="1"/>
          <p:nvPr/>
        </p:nvSpPr>
        <p:spPr>
          <a:xfrm>
            <a:off x="279400" y="3814913"/>
            <a:ext cx="1473200" cy="369332"/>
          </a:xfrm>
          <a:prstGeom prst="rect">
            <a:avLst/>
          </a:prstGeom>
          <a:solidFill>
            <a:srgbClr val="A6A6A6"/>
          </a:solidFill>
        </p:spPr>
        <p:txBody>
          <a:bodyPr wrap="square" rtlCol="0">
            <a:spAutoFit/>
          </a:bodyPr>
          <a:lstStyle/>
          <a:p>
            <a:pPr algn="r" rtl="1"/>
            <a:r>
              <a:rPr lang="ar-SA" dirty="0"/>
              <a:t>مرجح (4)</a:t>
            </a:r>
            <a:endParaRPr lang="en-US" dirty="0"/>
          </a:p>
        </p:txBody>
      </p:sp>
      <p:sp>
        <p:nvSpPr>
          <p:cNvPr id="13" name="مربع نص 12">
            <a:extLst>
              <a:ext uri="{FF2B5EF4-FFF2-40B4-BE49-F238E27FC236}">
                <a16:creationId xmlns:a16="http://schemas.microsoft.com/office/drawing/2014/main" id="{F0D3DD99-B263-6B3B-6600-24F414C2D839}"/>
              </a:ext>
            </a:extLst>
          </p:cNvPr>
          <p:cNvSpPr txBox="1"/>
          <p:nvPr/>
        </p:nvSpPr>
        <p:spPr>
          <a:xfrm>
            <a:off x="317500" y="4352843"/>
            <a:ext cx="1473200" cy="369332"/>
          </a:xfrm>
          <a:prstGeom prst="rect">
            <a:avLst/>
          </a:prstGeom>
          <a:solidFill>
            <a:srgbClr val="A6A6A6"/>
          </a:solidFill>
        </p:spPr>
        <p:txBody>
          <a:bodyPr wrap="square" rtlCol="0">
            <a:spAutoFit/>
          </a:bodyPr>
          <a:lstStyle/>
          <a:p>
            <a:pPr algn="r" rtl="1"/>
            <a:r>
              <a:rPr lang="ar-SA" dirty="0"/>
              <a:t>مرجح جدا (5)</a:t>
            </a:r>
            <a:endParaRPr lang="en-US" dirty="0"/>
          </a:p>
        </p:txBody>
      </p:sp>
      <p:sp>
        <p:nvSpPr>
          <p:cNvPr id="14" name="مربع نص 13">
            <a:extLst>
              <a:ext uri="{FF2B5EF4-FFF2-40B4-BE49-F238E27FC236}">
                <a16:creationId xmlns:a16="http://schemas.microsoft.com/office/drawing/2014/main" id="{292301EA-FD6A-038C-6BD9-F2D8B8BF4142}"/>
              </a:ext>
            </a:extLst>
          </p:cNvPr>
          <p:cNvSpPr txBox="1"/>
          <p:nvPr/>
        </p:nvSpPr>
        <p:spPr>
          <a:xfrm>
            <a:off x="2413001" y="1185815"/>
            <a:ext cx="889000" cy="369332"/>
          </a:xfrm>
          <a:prstGeom prst="rect">
            <a:avLst/>
          </a:prstGeom>
          <a:solidFill>
            <a:srgbClr val="DC281E"/>
          </a:solid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r" rtl="1"/>
            <a:r>
              <a:rPr lang="ar-SA" b="1" dirty="0">
                <a:solidFill>
                  <a:schemeClr val="bg1"/>
                </a:solidFill>
              </a:rPr>
              <a:t>لا يذكر</a:t>
            </a:r>
            <a:endParaRPr lang="en-US" b="1" dirty="0">
              <a:solidFill>
                <a:schemeClr val="bg1"/>
              </a:solidFill>
            </a:endParaRPr>
          </a:p>
        </p:txBody>
      </p:sp>
      <p:sp>
        <p:nvSpPr>
          <p:cNvPr id="15" name="مربع نص 14">
            <a:extLst>
              <a:ext uri="{FF2B5EF4-FFF2-40B4-BE49-F238E27FC236}">
                <a16:creationId xmlns:a16="http://schemas.microsoft.com/office/drawing/2014/main" id="{24F113C5-2BB0-A8F9-C052-0ED406986360}"/>
              </a:ext>
            </a:extLst>
          </p:cNvPr>
          <p:cNvSpPr txBox="1"/>
          <p:nvPr/>
        </p:nvSpPr>
        <p:spPr>
          <a:xfrm>
            <a:off x="3736769" y="1181767"/>
            <a:ext cx="889000" cy="369332"/>
          </a:xfrm>
          <a:prstGeom prst="rect">
            <a:avLst/>
          </a:prstGeom>
          <a:solidFill>
            <a:srgbClr val="DC281E"/>
          </a:solid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r" rtl="1"/>
            <a:r>
              <a:rPr lang="ar-SA" b="1" dirty="0">
                <a:solidFill>
                  <a:schemeClr val="bg1"/>
                </a:solidFill>
              </a:rPr>
              <a:t>طفيف</a:t>
            </a:r>
            <a:endParaRPr lang="en-US" b="1" dirty="0">
              <a:solidFill>
                <a:schemeClr val="bg1"/>
              </a:solidFill>
            </a:endParaRPr>
          </a:p>
        </p:txBody>
      </p:sp>
      <p:sp>
        <p:nvSpPr>
          <p:cNvPr id="16" name="مربع نص 15">
            <a:extLst>
              <a:ext uri="{FF2B5EF4-FFF2-40B4-BE49-F238E27FC236}">
                <a16:creationId xmlns:a16="http://schemas.microsoft.com/office/drawing/2014/main" id="{97B70B38-5F46-142D-1FAE-F11DBD032151}"/>
              </a:ext>
            </a:extLst>
          </p:cNvPr>
          <p:cNvSpPr txBox="1"/>
          <p:nvPr/>
        </p:nvSpPr>
        <p:spPr>
          <a:xfrm>
            <a:off x="5138002" y="1181767"/>
            <a:ext cx="889000" cy="369332"/>
          </a:xfrm>
          <a:prstGeom prst="rect">
            <a:avLst/>
          </a:prstGeom>
          <a:solidFill>
            <a:srgbClr val="DC281E"/>
          </a:solid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r" rtl="1"/>
            <a:r>
              <a:rPr lang="ar-SA" b="1" dirty="0">
                <a:solidFill>
                  <a:schemeClr val="bg1"/>
                </a:solidFill>
              </a:rPr>
              <a:t>معتدل</a:t>
            </a:r>
            <a:endParaRPr lang="en-US" b="1" dirty="0">
              <a:solidFill>
                <a:schemeClr val="bg1"/>
              </a:solidFill>
            </a:endParaRPr>
          </a:p>
        </p:txBody>
      </p:sp>
      <p:sp>
        <p:nvSpPr>
          <p:cNvPr id="17" name="مربع نص 16">
            <a:extLst>
              <a:ext uri="{FF2B5EF4-FFF2-40B4-BE49-F238E27FC236}">
                <a16:creationId xmlns:a16="http://schemas.microsoft.com/office/drawing/2014/main" id="{C0F96252-16BD-E93B-08B5-E0AF6B4B40C3}"/>
              </a:ext>
            </a:extLst>
          </p:cNvPr>
          <p:cNvSpPr txBox="1"/>
          <p:nvPr/>
        </p:nvSpPr>
        <p:spPr>
          <a:xfrm>
            <a:off x="6118871" y="1143921"/>
            <a:ext cx="1101931" cy="369332"/>
          </a:xfrm>
          <a:prstGeom prst="rect">
            <a:avLst/>
          </a:prstGeom>
          <a:solidFill>
            <a:srgbClr val="DC281E"/>
          </a:solid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r" rtl="1"/>
            <a:r>
              <a:rPr lang="ar-SA" b="1" dirty="0">
                <a:solidFill>
                  <a:schemeClr val="bg1"/>
                </a:solidFill>
              </a:rPr>
              <a:t>شديد</a:t>
            </a:r>
            <a:endParaRPr lang="en-US" b="1" dirty="0">
              <a:solidFill>
                <a:schemeClr val="bg1"/>
              </a:solidFill>
            </a:endParaRPr>
          </a:p>
        </p:txBody>
      </p:sp>
      <p:sp>
        <p:nvSpPr>
          <p:cNvPr id="18" name="مربع نص 17">
            <a:extLst>
              <a:ext uri="{FF2B5EF4-FFF2-40B4-BE49-F238E27FC236}">
                <a16:creationId xmlns:a16="http://schemas.microsoft.com/office/drawing/2014/main" id="{DFFD5CDC-0E02-2599-840D-F18FE33CDED8}"/>
              </a:ext>
            </a:extLst>
          </p:cNvPr>
          <p:cNvSpPr txBox="1"/>
          <p:nvPr/>
        </p:nvSpPr>
        <p:spPr>
          <a:xfrm>
            <a:off x="7611973" y="1195543"/>
            <a:ext cx="1231899" cy="369332"/>
          </a:xfrm>
          <a:prstGeom prst="rect">
            <a:avLst/>
          </a:prstGeom>
          <a:solidFill>
            <a:srgbClr val="DC281E"/>
          </a:solid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r" rtl="1"/>
            <a:r>
              <a:rPr lang="ar-SA" b="1" dirty="0">
                <a:solidFill>
                  <a:schemeClr val="bg1"/>
                </a:solidFill>
              </a:rPr>
              <a:t>شديد الأهمية</a:t>
            </a:r>
            <a:endParaRPr lang="en-US" b="1" dirty="0">
              <a:solidFill>
                <a:schemeClr val="bg1"/>
              </a:solidFill>
            </a:endParaRPr>
          </a:p>
        </p:txBody>
      </p:sp>
      <p:pic>
        <p:nvPicPr>
          <p:cNvPr id="20" name="صورة 19">
            <a:extLst>
              <a:ext uri="{FF2B5EF4-FFF2-40B4-BE49-F238E27FC236}">
                <a16:creationId xmlns:a16="http://schemas.microsoft.com/office/drawing/2014/main" id="{46E40B06-76AC-5015-59F6-0277AB98E07E}"/>
              </a:ext>
            </a:extLst>
          </p:cNvPr>
          <p:cNvPicPr>
            <a:picLocks noChangeAspect="1"/>
          </p:cNvPicPr>
          <p:nvPr/>
        </p:nvPicPr>
        <p:blipFill>
          <a:blip r:embed="rId4"/>
          <a:stretch>
            <a:fillRect/>
          </a:stretch>
        </p:blipFill>
        <p:spPr>
          <a:xfrm>
            <a:off x="222662" y="899985"/>
            <a:ext cx="8921338" cy="4096752"/>
          </a:xfrm>
          <a:prstGeom prst="rect">
            <a:avLst/>
          </a:prstGeom>
        </p:spPr>
      </p:pic>
    </p:spTree>
    <p:extLst>
      <p:ext uri="{BB962C8B-B14F-4D97-AF65-F5344CB8AC3E}">
        <p14:creationId xmlns:p14="http://schemas.microsoft.com/office/powerpoint/2010/main" val="25726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1009-4DB0-4B43-8EB7-EC35E777B3CB}"/>
              </a:ext>
            </a:extLst>
          </p:cNvPr>
          <p:cNvSpPr>
            <a:spLocks noGrp="1"/>
          </p:cNvSpPr>
          <p:nvPr>
            <p:ph type="title"/>
          </p:nvPr>
        </p:nvSpPr>
        <p:spPr>
          <a:xfrm>
            <a:off x="467544" y="411511"/>
            <a:ext cx="6291396" cy="565175"/>
          </a:xfrm>
        </p:spPr>
        <p:txBody>
          <a:bodyPr lIns="68580" tIns="34290" rIns="68580" bIns="34290"/>
          <a:lstStyle/>
          <a:p>
            <a:pPr algn="r" rtl="1"/>
            <a:r>
              <a:rPr lang="ar" dirty="0"/>
              <a:t>تمرين المخاطر</a:t>
            </a:r>
          </a:p>
        </p:txBody>
      </p:sp>
      <p:sp>
        <p:nvSpPr>
          <p:cNvPr id="3" name="Content Placeholder 2">
            <a:extLst>
              <a:ext uri="{FF2B5EF4-FFF2-40B4-BE49-F238E27FC236}">
                <a16:creationId xmlns:a16="http://schemas.microsoft.com/office/drawing/2014/main" id="{5613B209-6756-46B6-B144-55EA851DD212}"/>
              </a:ext>
            </a:extLst>
          </p:cNvPr>
          <p:cNvSpPr>
            <a:spLocks noGrp="1"/>
          </p:cNvSpPr>
          <p:nvPr>
            <p:ph sz="half" idx="2"/>
          </p:nvPr>
        </p:nvSpPr>
        <p:spPr>
          <a:xfrm>
            <a:off x="1655624" y="1275607"/>
            <a:ext cx="6372761" cy="3318619"/>
          </a:xfrm>
        </p:spPr>
        <p:txBody>
          <a:bodyPr lIns="68580" tIns="34290" rIns="68580" bIns="34290"/>
          <a:lstStyle/>
          <a:p>
            <a:pPr algn="r" rtl="1"/>
            <a:r>
              <a:rPr lang="ar" dirty="0"/>
              <a:t>ما هي أهم 3 مخاطر</a:t>
            </a:r>
            <a:r>
              <a:rPr lang="ar-SA" dirty="0"/>
              <a:t> ل</a:t>
            </a:r>
            <a:r>
              <a:rPr lang="ar" dirty="0"/>
              <a:t>لمساعدات النقدية والقسائم القادم</a:t>
            </a:r>
            <a:r>
              <a:rPr lang="ar-SA" dirty="0"/>
              <a:t>ة</a:t>
            </a:r>
            <a:r>
              <a:rPr lang="ar" dirty="0"/>
              <a:t>؟</a:t>
            </a:r>
          </a:p>
          <a:p>
            <a:pPr algn="r" rtl="1"/>
            <a:r>
              <a:rPr lang="ar" dirty="0"/>
              <a:t>ما هي الإجراءات التخفيفية الرئيسية؟</a:t>
            </a:r>
          </a:p>
          <a:p>
            <a:pPr algn="r" rtl="1"/>
            <a:r>
              <a:rPr lang="ar" dirty="0"/>
              <a:t>بناءً على ذلك، هل تعتقد أن استخدام النقود أمر ممكن؟ لماذا؟ أو لماذا لا؟</a:t>
            </a:r>
          </a:p>
        </p:txBody>
      </p:sp>
      <p:pic>
        <p:nvPicPr>
          <p:cNvPr id="4" name="Picture 3">
            <a:extLst>
              <a:ext uri="{FF2B5EF4-FFF2-40B4-BE49-F238E27FC236}">
                <a16:creationId xmlns:a16="http://schemas.microsoft.com/office/drawing/2014/main" id="{4B083AD9-EA38-428A-A32F-43A50D6C4FDE}"/>
              </a:ext>
            </a:extLst>
          </p:cNvPr>
          <p:cNvPicPr>
            <a:picLocks noChangeAspect="1"/>
          </p:cNvPicPr>
          <p:nvPr/>
        </p:nvPicPr>
        <p:blipFill>
          <a:blip r:embed="rId2"/>
          <a:stretch>
            <a:fillRect/>
          </a:stretch>
        </p:blipFill>
        <p:spPr>
          <a:xfrm>
            <a:off x="227898" y="1275606"/>
            <a:ext cx="1427726" cy="1581894"/>
          </a:xfrm>
          <a:prstGeom prst="rect">
            <a:avLst/>
          </a:prstGeom>
        </p:spPr>
      </p:pic>
    </p:spTree>
    <p:extLst>
      <p:ext uri="{BB962C8B-B14F-4D97-AF65-F5344CB8AC3E}">
        <p14:creationId xmlns:p14="http://schemas.microsoft.com/office/powerpoint/2010/main" val="7587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5D631E-5B8C-6642-8372-7BE964B99BBC}"/>
              </a:ext>
            </a:extLst>
          </p:cNvPr>
          <p:cNvSpPr txBox="1"/>
          <p:nvPr/>
        </p:nvSpPr>
        <p:spPr>
          <a:xfrm>
            <a:off x="482681" y="363084"/>
            <a:ext cx="6369276" cy="584775"/>
          </a:xfrm>
          <a:prstGeom prst="rect">
            <a:avLst/>
          </a:prstGeom>
          <a:noFill/>
        </p:spPr>
        <p:txBody>
          <a:bodyPr wrap="square" rtlCol="0">
            <a:spAutoFit/>
          </a:bodyPr>
          <a:lstStyle/>
          <a:p>
            <a:pPr marL="9525" indent="-9525" algn="r">
              <a:tabLst>
                <a:tab pos="1420813" algn="l"/>
              </a:tabLst>
            </a:pPr>
            <a:r>
              <a:rPr lang="ar" sz="3200" b="1" dirty="0">
                <a:latin typeface="Arial" panose="020B0604020202020204" pitchFamily="34" charset="0"/>
                <a:cs typeface="Arial" panose="020B0604020202020204" pitchFamily="34" charset="0"/>
              </a:rPr>
              <a:t>أهداف المراجعة</a:t>
            </a:r>
          </a:p>
        </p:txBody>
      </p:sp>
      <p:sp>
        <p:nvSpPr>
          <p:cNvPr id="4" name="Shape 235"/>
          <p:cNvSpPr/>
          <p:nvPr/>
        </p:nvSpPr>
        <p:spPr>
          <a:xfrm>
            <a:off x="755576" y="1400992"/>
            <a:ext cx="7488832" cy="73686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defTabSz="825500">
              <a:lnSpc>
                <a:spcPct val="120000"/>
              </a:lnSpc>
              <a:defRPr sz="8000" b="1" cap="all">
                <a:latin typeface="Helvetica"/>
                <a:ea typeface="Helvetica"/>
                <a:cs typeface="Helvetica"/>
                <a:sym typeface="Helvetica"/>
              </a:defRPr>
            </a:lvl1pPr>
          </a:lstStyle>
          <a:p>
            <a:pPr>
              <a:buClr>
                <a:srgbClr val="EE2A24"/>
              </a:buClr>
            </a:pPr>
            <a:r>
              <a:rPr lang="ar" sz="1800" b="0" cap="none"/>
              <a:t> </a:t>
            </a:r>
          </a:p>
          <a:p>
            <a:pPr marL="285750" indent="-285750">
              <a:buClr>
                <a:srgbClr val="EE2A24"/>
              </a:buClr>
              <a:buFont typeface="Arial" panose="020B0604020202020204" pitchFamily="34" charset="0"/>
              <a:buChar char="•"/>
            </a:pPr>
            <a:endParaRPr lang="en-GB" sz="1800" b="0" cap="none"/>
          </a:p>
        </p:txBody>
      </p:sp>
      <p:graphicFrame>
        <p:nvGraphicFramePr>
          <p:cNvPr id="9" name="Diagram 8">
            <a:extLst>
              <a:ext uri="{FF2B5EF4-FFF2-40B4-BE49-F238E27FC236}">
                <a16:creationId xmlns:a16="http://schemas.microsoft.com/office/drawing/2014/main" id="{EA109564-C1E0-49C2-880B-A2F0B94569CE}"/>
              </a:ext>
            </a:extLst>
          </p:cNvPr>
          <p:cNvGraphicFramePr/>
          <p:nvPr>
            <p:extLst>
              <p:ext uri="{D42A27DB-BD31-4B8C-83A1-F6EECF244321}">
                <p14:modId xmlns:p14="http://schemas.microsoft.com/office/powerpoint/2010/main" val="2994750496"/>
              </p:ext>
            </p:extLst>
          </p:nvPr>
        </p:nvGraphicFramePr>
        <p:xfrm>
          <a:off x="1091225" y="1127553"/>
          <a:ext cx="6490675" cy="367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1024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8610"/>
            <a:ext cx="9132168" cy="514350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004973-641F-8D4A-9566-4C9FEE4BD386}"/>
              </a:ext>
            </a:extLst>
          </p:cNvPr>
          <p:cNvSpPr txBox="1"/>
          <p:nvPr/>
        </p:nvSpPr>
        <p:spPr>
          <a:xfrm>
            <a:off x="395536" y="335548"/>
            <a:ext cx="8496944" cy="3416320"/>
          </a:xfrm>
          <a:prstGeom prst="rect">
            <a:avLst/>
          </a:prstGeom>
          <a:noFill/>
        </p:spPr>
        <p:txBody>
          <a:bodyPr wrap="square" rtlCol="0">
            <a:spAutoFit/>
          </a:bodyPr>
          <a:lstStyle/>
          <a:p>
            <a:pPr marL="9525" indent="-9525"/>
            <a:r>
              <a:rPr lang="ar" sz="7200" b="1" dirty="0">
                <a:solidFill>
                  <a:schemeClr val="bg1"/>
                </a:solidFill>
                <a:latin typeface="Arial" panose="020B0604020202020204" pitchFamily="34" charset="0"/>
                <a:cs typeface="Arial" panose="020B0604020202020204" pitchFamily="34" charset="0"/>
              </a:rPr>
              <a:t>التنفيذ والمراقبة: الجزء الأول</a:t>
            </a:r>
          </a:p>
        </p:txBody>
      </p:sp>
    </p:spTree>
    <p:extLst>
      <p:ext uri="{BB962C8B-B14F-4D97-AF65-F5344CB8AC3E}">
        <p14:creationId xmlns:p14="http://schemas.microsoft.com/office/powerpoint/2010/main" val="4082682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241934C9-AC46-93F7-EADF-2C1898F99E27}"/>
              </a:ext>
            </a:extLst>
          </p:cNvPr>
          <p:cNvPicPr>
            <a:picLocks noChangeAspect="1"/>
          </p:cNvPicPr>
          <p:nvPr/>
        </p:nvPicPr>
        <p:blipFill>
          <a:blip r:embed="rId2"/>
          <a:stretch>
            <a:fillRect/>
          </a:stretch>
        </p:blipFill>
        <p:spPr>
          <a:xfrm>
            <a:off x="829733" y="624417"/>
            <a:ext cx="7484533" cy="3894665"/>
          </a:xfrm>
          <a:prstGeom prst="rect">
            <a:avLst/>
          </a:prstGeom>
        </p:spPr>
      </p:pic>
      <p:sp>
        <p:nvSpPr>
          <p:cNvPr id="3" name="Oval 2">
            <a:extLst>
              <a:ext uri="{FF2B5EF4-FFF2-40B4-BE49-F238E27FC236}">
                <a16:creationId xmlns:a16="http://schemas.microsoft.com/office/drawing/2014/main" id="{C625E0CB-3638-499C-80FA-5F88C842CEB0}"/>
              </a:ext>
            </a:extLst>
          </p:cNvPr>
          <p:cNvSpPr/>
          <p:nvPr/>
        </p:nvSpPr>
        <p:spPr>
          <a:xfrm>
            <a:off x="2469245" y="1447801"/>
            <a:ext cx="1551214" cy="334736"/>
          </a:xfrm>
          <a:prstGeom prst="ellipse">
            <a:avLst/>
          </a:prstGeom>
          <a:noFill/>
          <a:ln>
            <a:solidFill>
              <a:srgbClr val="E41B1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Tree>
    <p:extLst>
      <p:ext uri="{BB962C8B-B14F-4D97-AF65-F5344CB8AC3E}">
        <p14:creationId xmlns:p14="http://schemas.microsoft.com/office/powerpoint/2010/main" val="3313227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B6BD-0C46-45FD-852A-6833633E5A3C}"/>
              </a:ext>
            </a:extLst>
          </p:cNvPr>
          <p:cNvSpPr>
            <a:spLocks noGrp="1"/>
          </p:cNvSpPr>
          <p:nvPr>
            <p:ph type="title"/>
          </p:nvPr>
        </p:nvSpPr>
        <p:spPr>
          <a:xfrm>
            <a:off x="467544" y="411511"/>
            <a:ext cx="7674133" cy="565175"/>
          </a:xfrm>
          <a:ln>
            <a:solidFill>
              <a:schemeClr val="bg1"/>
            </a:solidFill>
          </a:ln>
        </p:spPr>
        <p:txBody>
          <a:bodyPr lIns="68580" tIns="34290" rIns="68580" bIns="34290"/>
          <a:lstStyle/>
          <a:p>
            <a:pPr algn="r" rtl="1"/>
            <a:r>
              <a:rPr lang="ar" dirty="0">
                <a:solidFill>
                  <a:srgbClr val="FF0000"/>
                </a:solidFill>
              </a:rPr>
              <a:t>مخطط </a:t>
            </a:r>
            <a:r>
              <a:rPr lang="ar" dirty="0"/>
              <a:t>الجلسة</a:t>
            </a:r>
          </a:p>
        </p:txBody>
      </p:sp>
      <p:sp>
        <p:nvSpPr>
          <p:cNvPr id="3" name="Content Placeholder 2">
            <a:extLst>
              <a:ext uri="{FF2B5EF4-FFF2-40B4-BE49-F238E27FC236}">
                <a16:creationId xmlns:a16="http://schemas.microsoft.com/office/drawing/2014/main" id="{FBA6573A-B737-48EB-ADAA-E44655ADB767}"/>
              </a:ext>
            </a:extLst>
          </p:cNvPr>
          <p:cNvSpPr>
            <a:spLocks noGrp="1"/>
          </p:cNvSpPr>
          <p:nvPr>
            <p:ph sz="half" idx="2"/>
          </p:nvPr>
        </p:nvSpPr>
        <p:spPr/>
        <p:txBody>
          <a:bodyPr lIns="68580" tIns="34290" rIns="68580" bIns="34290"/>
          <a:lstStyle/>
          <a:p>
            <a:pPr marL="0" indent="0" algn="r" rtl="1">
              <a:buNone/>
            </a:pPr>
            <a:r>
              <a:rPr lang="ar" b="1" dirty="0"/>
              <a:t>النتائج:</a:t>
            </a:r>
          </a:p>
          <a:p>
            <a:pPr marL="0" indent="0" algn="r" rtl="1">
              <a:buNone/>
            </a:pPr>
            <a:endParaRPr lang="en-GB" b="1" dirty="0"/>
          </a:p>
          <a:p>
            <a:pPr lvl="1" algn="r" rtl="1"/>
            <a:r>
              <a:rPr lang="ar-SA" dirty="0"/>
              <a:t>الأفراد</a:t>
            </a:r>
            <a:r>
              <a:rPr lang="ar-SA" dirty="0">
                <a:solidFill>
                  <a:srgbClr val="FF0000"/>
                </a:solidFill>
              </a:rPr>
              <a:t> </a:t>
            </a:r>
            <a:r>
              <a:rPr lang="ar" dirty="0">
                <a:solidFill>
                  <a:srgbClr val="FF0000"/>
                </a:solidFill>
              </a:rPr>
              <a:t>المناسبون </a:t>
            </a:r>
            <a:r>
              <a:rPr lang="ar" dirty="0"/>
              <a:t>؟ للتفكير فيما إذا كانت الفئة </a:t>
            </a:r>
            <a:r>
              <a:rPr lang="ar" dirty="0">
                <a:solidFill>
                  <a:srgbClr val="FF0000"/>
                </a:solidFill>
              </a:rPr>
              <a:t>السكانية والأسرالمستهدفة </a:t>
            </a:r>
            <a:r>
              <a:rPr lang="ar" dirty="0"/>
              <a:t>هي الأكثر احتياجًا.</a:t>
            </a:r>
          </a:p>
          <a:p>
            <a:pPr lvl="1" algn="r" rtl="1"/>
            <a:r>
              <a:rPr lang="ar" dirty="0"/>
              <a:t>للتلخيص حول كيفية </a:t>
            </a:r>
            <a:r>
              <a:rPr lang="ar" dirty="0">
                <a:solidFill>
                  <a:srgbClr val="FF0000"/>
                </a:solidFill>
              </a:rPr>
              <a:t>إجراء </a:t>
            </a:r>
            <a:r>
              <a:rPr lang="ar" dirty="0"/>
              <a:t>عمليات </a:t>
            </a:r>
            <a:r>
              <a:rPr lang="ar" dirty="0">
                <a:solidFill>
                  <a:srgbClr val="FF0000"/>
                </a:solidFill>
              </a:rPr>
              <a:t>الاستهداف </a:t>
            </a:r>
            <a:r>
              <a:rPr lang="ar" dirty="0"/>
              <a:t>والتسجيل</a:t>
            </a:r>
          </a:p>
          <a:p>
            <a:pPr lvl="1" algn="r" rtl="1"/>
            <a:r>
              <a:rPr lang="ar" dirty="0"/>
              <a:t>لتقييم مدى دمج </a:t>
            </a:r>
            <a:r>
              <a:rPr lang="ar-JO" dirty="0">
                <a:solidFill>
                  <a:srgbClr val="FF0000"/>
                </a:solidFill>
              </a:rPr>
              <a:t> المشاركة المجتمعية والمساءلة (</a:t>
            </a:r>
            <a:r>
              <a:rPr lang="en-US" dirty="0">
                <a:solidFill>
                  <a:srgbClr val="FF0000"/>
                </a:solidFill>
              </a:rPr>
              <a:t>CEA</a:t>
            </a:r>
            <a:r>
              <a:rPr lang="ar-SA" dirty="0">
                <a:solidFill>
                  <a:srgbClr val="FF0000"/>
                </a:solidFill>
              </a:rPr>
              <a:t> )</a:t>
            </a:r>
            <a:r>
              <a:rPr lang="ar" dirty="0">
                <a:solidFill>
                  <a:srgbClr val="FF0000"/>
                </a:solidFill>
              </a:rPr>
              <a:t> </a:t>
            </a:r>
            <a:r>
              <a:rPr lang="ar" dirty="0"/>
              <a:t>في جميع أنحاء العملية</a:t>
            </a:r>
          </a:p>
          <a:p>
            <a:pPr lvl="1" algn="r" rtl="1"/>
            <a:r>
              <a:rPr lang="ar" dirty="0"/>
              <a:t>لتحديد </a:t>
            </a:r>
            <a:r>
              <a:rPr lang="ar" dirty="0">
                <a:solidFill>
                  <a:srgbClr val="FF0000"/>
                </a:solidFill>
              </a:rPr>
              <a:t>الفجوات/الإيجابيات الرئيسية والتعلم </a:t>
            </a:r>
            <a:r>
              <a:rPr lang="ar" dirty="0"/>
              <a:t>واقتراح </a:t>
            </a:r>
            <a:r>
              <a:rPr lang="ar" dirty="0">
                <a:solidFill>
                  <a:srgbClr val="FF0000"/>
                </a:solidFill>
              </a:rPr>
              <a:t>التوصيات الرئيسية </a:t>
            </a:r>
            <a:r>
              <a:rPr lang="ar" dirty="0"/>
              <a:t>للتدخلات المستقبلية</a:t>
            </a:r>
          </a:p>
          <a:p>
            <a:pPr marL="0" indent="0">
              <a:buNone/>
            </a:pPr>
            <a:r>
              <a:rPr lang="ar" dirty="0"/>
              <a:t> </a:t>
            </a:r>
          </a:p>
          <a:p>
            <a:endParaRPr lang="en-GB" dirty="0"/>
          </a:p>
        </p:txBody>
      </p:sp>
    </p:spTree>
    <p:extLst>
      <p:ext uri="{BB962C8B-B14F-4D97-AF65-F5344CB8AC3E}">
        <p14:creationId xmlns:p14="http://schemas.microsoft.com/office/powerpoint/2010/main" val="1881745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B4CA-7B3D-4D56-AE0B-0F0E0E0C70F1}"/>
              </a:ext>
            </a:extLst>
          </p:cNvPr>
          <p:cNvSpPr>
            <a:spLocks noGrp="1"/>
          </p:cNvSpPr>
          <p:nvPr>
            <p:ph type="title"/>
          </p:nvPr>
        </p:nvSpPr>
        <p:spPr>
          <a:xfrm>
            <a:off x="467544" y="411511"/>
            <a:ext cx="7571184" cy="780067"/>
          </a:xfrm>
        </p:spPr>
        <p:txBody>
          <a:bodyPr lIns="68580" tIns="34290" rIns="68580" bIns="34290">
            <a:normAutofit/>
          </a:bodyPr>
          <a:lstStyle/>
          <a:p>
            <a:r>
              <a:rPr lang="ar" dirty="0"/>
              <a:t>لمحة موجزة عن أساليب وآليات </a:t>
            </a:r>
            <a:r>
              <a:rPr lang="ar" dirty="0">
                <a:solidFill>
                  <a:srgbClr val="FF0000"/>
                </a:solidFill>
              </a:rPr>
              <a:t>الاستهداف</a:t>
            </a:r>
          </a:p>
        </p:txBody>
      </p:sp>
      <p:sp>
        <p:nvSpPr>
          <p:cNvPr id="3" name="Content Placeholder 2">
            <a:extLst>
              <a:ext uri="{FF2B5EF4-FFF2-40B4-BE49-F238E27FC236}">
                <a16:creationId xmlns:a16="http://schemas.microsoft.com/office/drawing/2014/main" id="{C9FE4B7C-F58D-4ADC-9152-A8034E57DC7F}"/>
              </a:ext>
            </a:extLst>
          </p:cNvPr>
          <p:cNvSpPr>
            <a:spLocks noGrp="1"/>
          </p:cNvSpPr>
          <p:nvPr>
            <p:ph sz="half" idx="2"/>
          </p:nvPr>
        </p:nvSpPr>
        <p:spPr/>
        <p:txBody>
          <a:bodyPr lIns="68580" tIns="34290" rIns="68580" bIns="34290" anchor="t"/>
          <a:lstStyle/>
          <a:p>
            <a:pPr algn="r" rtl="1"/>
            <a:r>
              <a:rPr lang="ar" u="sng" dirty="0"/>
              <a:t>مناهج </a:t>
            </a:r>
            <a:r>
              <a:rPr lang="ar" dirty="0"/>
              <a:t>الاستهداف :</a:t>
            </a:r>
          </a:p>
          <a:p>
            <a:pPr marL="0" indent="0" algn="r" rtl="1">
              <a:buNone/>
            </a:pPr>
            <a:endParaRPr lang="en-GB" dirty="0"/>
          </a:p>
          <a:p>
            <a:pPr lvl="1" algn="r" rtl="1">
              <a:buFontTx/>
              <a:buChar char="-"/>
            </a:pPr>
            <a:r>
              <a:rPr lang="ar-SA" sz="1800" dirty="0" err="1"/>
              <a:t>ال</a:t>
            </a:r>
            <a:r>
              <a:rPr lang="ar" sz="1800" dirty="0"/>
              <a:t>جغرافية</a:t>
            </a:r>
          </a:p>
          <a:p>
            <a:pPr lvl="1" algn="r" rtl="1">
              <a:buFontTx/>
              <a:buChar char="-"/>
            </a:pPr>
            <a:r>
              <a:rPr lang="ar" sz="1800" dirty="0"/>
              <a:t>التوزيع الشامل مقابل التوزيعات المستهدفة</a:t>
            </a:r>
            <a:endParaRPr lang="en-GB" sz="1800" dirty="0">
              <a:cs typeface="Calibri"/>
            </a:endParaRPr>
          </a:p>
          <a:p>
            <a:pPr lvl="1" algn="r" rtl="1">
              <a:buFontTx/>
              <a:buChar char="-"/>
            </a:pPr>
            <a:r>
              <a:rPr lang="ar" sz="1800" dirty="0"/>
              <a:t>الأسر مقابل الأفراد</a:t>
            </a:r>
          </a:p>
          <a:p>
            <a:pPr marL="342900" lvl="1" indent="0" algn="r" rtl="1">
              <a:buNone/>
            </a:pPr>
            <a:endParaRPr lang="en-GB" dirty="0"/>
          </a:p>
          <a:p>
            <a:pPr marL="285115" lvl="1" indent="-285115" algn="r" rtl="1">
              <a:spcBef>
                <a:spcPts val="750"/>
              </a:spcBef>
              <a:buClr>
                <a:srgbClr val="EE2A24"/>
              </a:buClr>
              <a:buFont typeface="Arial" panose="020B0604020202020204" pitchFamily="34" charset="0"/>
              <a:buChar char="­"/>
            </a:pPr>
            <a:r>
              <a:rPr lang="ar" sz="1800" u="sng" dirty="0"/>
              <a:t>معايير </a:t>
            </a:r>
            <a:r>
              <a:rPr lang="ar" sz="1800" dirty="0"/>
              <a:t>الاستهداف : </a:t>
            </a:r>
            <a:r>
              <a:rPr lang="ar-SA" sz="1800" dirty="0"/>
              <a:t>التعرض للمخاطر</a:t>
            </a:r>
            <a:r>
              <a:rPr lang="ar" sz="1800" dirty="0"/>
              <a:t>، والرعاية الاجتماعية، والمجموعات المحددة وما إلى ذلك</a:t>
            </a:r>
            <a:endParaRPr lang="en-GB" sz="1800" dirty="0">
              <a:cs typeface="Calibri"/>
            </a:endParaRPr>
          </a:p>
          <a:p>
            <a:pPr marL="342900" lvl="1" indent="0" algn="r" rtl="1">
              <a:buNone/>
            </a:pPr>
            <a:endParaRPr lang="en-GB" dirty="0"/>
          </a:p>
          <a:p>
            <a:pPr marL="285115" lvl="1" indent="-285115" algn="r" rtl="1">
              <a:spcBef>
                <a:spcPts val="750"/>
              </a:spcBef>
              <a:buClr>
                <a:srgbClr val="EE2A24"/>
              </a:buClr>
              <a:buFont typeface="Arial" panose="020B0604020202020204" pitchFamily="34" charset="0"/>
              <a:buChar char="­"/>
            </a:pPr>
            <a:r>
              <a:rPr lang="ar" sz="1800" u="sng" dirty="0"/>
              <a:t>آليات </a:t>
            </a:r>
            <a:r>
              <a:rPr lang="ar" sz="1800" dirty="0"/>
              <a:t>الاستهداف : الاستهداف المجتمعي، الاستهداف الذاتي، الاستهداف الفئوي</a:t>
            </a:r>
            <a:endParaRPr lang="en-GB" sz="1800" dirty="0">
              <a:cs typeface="Calibri"/>
            </a:endParaRPr>
          </a:p>
        </p:txBody>
      </p:sp>
    </p:spTree>
    <p:extLst>
      <p:ext uri="{BB962C8B-B14F-4D97-AF65-F5344CB8AC3E}">
        <p14:creationId xmlns:p14="http://schemas.microsoft.com/office/powerpoint/2010/main" val="3641624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7913-F63F-4E8F-9115-AE29C6E72C78}"/>
              </a:ext>
            </a:extLst>
          </p:cNvPr>
          <p:cNvSpPr>
            <a:spLocks noGrp="1"/>
          </p:cNvSpPr>
          <p:nvPr>
            <p:ph type="title"/>
          </p:nvPr>
        </p:nvSpPr>
        <p:spPr>
          <a:xfrm>
            <a:off x="467544" y="411511"/>
            <a:ext cx="7571184" cy="565175"/>
          </a:xfrm>
        </p:spPr>
        <p:txBody>
          <a:bodyPr lIns="68580" tIns="34290" rIns="68580" bIns="34290">
            <a:normAutofit/>
          </a:bodyPr>
          <a:lstStyle/>
          <a:p>
            <a:r>
              <a:rPr lang="ar" dirty="0">
                <a:solidFill>
                  <a:srgbClr val="FF0000"/>
                </a:solidFill>
              </a:rPr>
              <a:t>كيف تم ذلك أثناء الاستجابة؟</a:t>
            </a:r>
            <a:endParaRPr lang="en-GB" dirty="0"/>
          </a:p>
        </p:txBody>
      </p:sp>
      <p:pic>
        <p:nvPicPr>
          <p:cNvPr id="4" name="Picture 3">
            <a:extLst>
              <a:ext uri="{FF2B5EF4-FFF2-40B4-BE49-F238E27FC236}">
                <a16:creationId xmlns:a16="http://schemas.microsoft.com/office/drawing/2014/main" id="{FD71CAB2-802C-4D21-9267-FE1A4784F74B}"/>
              </a:ext>
            </a:extLst>
          </p:cNvPr>
          <p:cNvPicPr>
            <a:picLocks noChangeAspect="1"/>
          </p:cNvPicPr>
          <p:nvPr/>
        </p:nvPicPr>
        <p:blipFill>
          <a:blip r:embed="rId3"/>
          <a:stretch>
            <a:fillRect/>
          </a:stretch>
        </p:blipFill>
        <p:spPr>
          <a:xfrm>
            <a:off x="2040255" y="1097280"/>
            <a:ext cx="5164878" cy="3934777"/>
          </a:xfrm>
          <a:prstGeom prst="rect">
            <a:avLst/>
          </a:prstGeom>
        </p:spPr>
      </p:pic>
    </p:spTree>
    <p:extLst>
      <p:ext uri="{BB962C8B-B14F-4D97-AF65-F5344CB8AC3E}">
        <p14:creationId xmlns:p14="http://schemas.microsoft.com/office/powerpoint/2010/main" val="2575334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8481A7-159D-47FF-B8F0-569F1CDE8253}"/>
              </a:ext>
            </a:extLst>
          </p:cNvPr>
          <p:cNvSpPr txBox="1"/>
          <p:nvPr/>
        </p:nvSpPr>
        <p:spPr>
          <a:xfrm>
            <a:off x="3436884" y="1347615"/>
            <a:ext cx="4871544" cy="3393237"/>
          </a:xfrm>
          <a:prstGeom prst="rect">
            <a:avLst/>
          </a:prstGeom>
          <a:noFill/>
        </p:spPr>
        <p:txBody>
          <a:bodyPr wrap="square" lIns="68580" tIns="34290" rIns="68580" bIns="34290" rtlCol="0" anchor="t">
            <a:spAutoFit/>
          </a:bodyPr>
          <a:lstStyle/>
          <a:p>
            <a:endParaRPr lang="en-GB" dirty="0"/>
          </a:p>
          <a:p>
            <a:pPr algn="r" rtl="1"/>
            <a:r>
              <a:rPr lang="ar" dirty="0"/>
              <a:t>نشاط جماعي: تركز مجموعتان على الاستهداف، و تركز </a:t>
            </a:r>
            <a:r>
              <a:rPr lang="ar-SA" dirty="0"/>
              <a:t> </a:t>
            </a:r>
            <a:r>
              <a:rPr lang="ar" dirty="0"/>
              <a:t>مجموعتان على التسجيل</a:t>
            </a:r>
          </a:p>
          <a:p>
            <a:pPr algn="r" rtl="1"/>
            <a:endParaRPr lang="en-GB" dirty="0"/>
          </a:p>
          <a:p>
            <a:pPr algn="r" rtl="1"/>
            <a:r>
              <a:rPr lang="ar" dirty="0"/>
              <a:t>تعريف</a:t>
            </a:r>
          </a:p>
          <a:p>
            <a:pPr algn="r" rtl="1"/>
            <a:r>
              <a:rPr lang="ar-SA" dirty="0"/>
              <a:t>أ) </a:t>
            </a:r>
            <a:r>
              <a:rPr lang="ar" dirty="0"/>
              <a:t>وبعد النظر إلى الوضع الحالي، هل كانت هناك أي معايير أو آليات استهداف أخرى كانت أكثر ملاءمة لهذه الاستجابة؟</a:t>
            </a:r>
            <a:endParaRPr lang="ar-SA" dirty="0"/>
          </a:p>
          <a:p>
            <a:pPr algn="r" rtl="1"/>
            <a:r>
              <a:rPr lang="ar-SA" dirty="0"/>
              <a:t>ب) </a:t>
            </a:r>
            <a:r>
              <a:rPr lang="ar" dirty="0"/>
              <a:t>هل كان من الممكن تسجيل المستفيدين المسجلين بشكل مختلف؟</a:t>
            </a:r>
          </a:p>
          <a:p>
            <a:pPr algn="r" rtl="1"/>
            <a:r>
              <a:rPr lang="ar" dirty="0"/>
              <a:t>اذكر على الأقل ثلاثة إجراءات موصى بها لتحسين جودة هذه المرحلة في المرة القادمة. (30 دقيقة)</a:t>
            </a:r>
          </a:p>
          <a:p>
            <a:pPr marL="285743" indent="-285743">
              <a:buFont typeface="Wingdings"/>
              <a:buChar char="Ø"/>
            </a:pPr>
            <a:endParaRPr lang="en-GB" dirty="0">
              <a:cs typeface="Calibri"/>
            </a:endParaRPr>
          </a:p>
        </p:txBody>
      </p:sp>
      <p:sp>
        <p:nvSpPr>
          <p:cNvPr id="5" name="Title 1">
            <a:extLst>
              <a:ext uri="{FF2B5EF4-FFF2-40B4-BE49-F238E27FC236}">
                <a16:creationId xmlns:a16="http://schemas.microsoft.com/office/drawing/2014/main" id="{B4BE6748-86AA-457C-9EF0-A35044A9D143}"/>
              </a:ext>
            </a:extLst>
          </p:cNvPr>
          <p:cNvSpPr>
            <a:spLocks noGrp="1"/>
          </p:cNvSpPr>
          <p:nvPr>
            <p:ph type="title"/>
          </p:nvPr>
        </p:nvSpPr>
        <p:spPr>
          <a:xfrm>
            <a:off x="496614" y="411511"/>
            <a:ext cx="7811814" cy="565175"/>
          </a:xfrm>
        </p:spPr>
        <p:txBody>
          <a:bodyPr lIns="68580" tIns="34290" rIns="68580" bIns="34290"/>
          <a:lstStyle/>
          <a:p>
            <a:pPr algn="r" rtl="1"/>
            <a:r>
              <a:rPr lang="ar" dirty="0"/>
              <a:t>التركيز على </a:t>
            </a:r>
            <a:r>
              <a:rPr lang="ar" dirty="0">
                <a:solidFill>
                  <a:srgbClr val="FF0000"/>
                </a:solidFill>
              </a:rPr>
              <a:t>الاستهداف والتسجيل</a:t>
            </a:r>
          </a:p>
        </p:txBody>
      </p:sp>
      <p:pic>
        <p:nvPicPr>
          <p:cNvPr id="4" name="Picture 3">
            <a:extLst>
              <a:ext uri="{FF2B5EF4-FFF2-40B4-BE49-F238E27FC236}">
                <a16:creationId xmlns:a16="http://schemas.microsoft.com/office/drawing/2014/main" id="{C48FB198-C7B9-4FD4-8166-53FDDED5E552}"/>
              </a:ext>
            </a:extLst>
          </p:cNvPr>
          <p:cNvPicPr>
            <a:picLocks noChangeAspect="1"/>
          </p:cNvPicPr>
          <p:nvPr/>
        </p:nvPicPr>
        <p:blipFill>
          <a:blip r:embed="rId3"/>
          <a:stretch>
            <a:fillRect/>
          </a:stretch>
        </p:blipFill>
        <p:spPr>
          <a:xfrm>
            <a:off x="348241" y="1973069"/>
            <a:ext cx="2028825" cy="2247900"/>
          </a:xfrm>
          <a:prstGeom prst="rect">
            <a:avLst/>
          </a:prstGeom>
        </p:spPr>
      </p:pic>
    </p:spTree>
    <p:extLst>
      <p:ext uri="{BB962C8B-B14F-4D97-AF65-F5344CB8AC3E}">
        <p14:creationId xmlns:p14="http://schemas.microsoft.com/office/powerpoint/2010/main" val="1986438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012-37D2-46EE-99CA-BEC664DD9A44}"/>
              </a:ext>
            </a:extLst>
          </p:cNvPr>
          <p:cNvSpPr>
            <a:spLocks noGrp="1"/>
          </p:cNvSpPr>
          <p:nvPr>
            <p:ph type="title"/>
          </p:nvPr>
        </p:nvSpPr>
        <p:spPr>
          <a:xfrm>
            <a:off x="467544" y="411510"/>
            <a:ext cx="7560840" cy="565175"/>
          </a:xfrm>
        </p:spPr>
        <p:txBody>
          <a:bodyPr/>
          <a:lstStyle/>
          <a:p>
            <a:pPr algn="r" rtl="1"/>
            <a:r>
              <a:rPr lang="ar-SA" dirty="0"/>
              <a:t>الأفراد</a:t>
            </a:r>
            <a:r>
              <a:rPr lang="ar-SA" dirty="0">
                <a:solidFill>
                  <a:srgbClr val="FF0000"/>
                </a:solidFill>
              </a:rPr>
              <a:t> </a:t>
            </a:r>
            <a:r>
              <a:rPr lang="ar" dirty="0">
                <a:solidFill>
                  <a:srgbClr val="FF0000"/>
                </a:solidFill>
              </a:rPr>
              <a:t>المناسبون </a:t>
            </a:r>
            <a:r>
              <a:rPr lang="ar" dirty="0"/>
              <a:t>؟ (الاستهداف)</a:t>
            </a:r>
          </a:p>
        </p:txBody>
      </p:sp>
      <p:sp>
        <p:nvSpPr>
          <p:cNvPr id="6" name="Content Placeholder 2">
            <a:extLst>
              <a:ext uri="{FF2B5EF4-FFF2-40B4-BE49-F238E27FC236}">
                <a16:creationId xmlns:a16="http://schemas.microsoft.com/office/drawing/2014/main" id="{B5DB9620-AA5E-A14D-5764-E9F2C35BDD04}"/>
              </a:ext>
            </a:extLst>
          </p:cNvPr>
          <p:cNvSpPr txBox="1">
            <a:spLocks/>
          </p:cNvSpPr>
          <p:nvPr/>
        </p:nvSpPr>
        <p:spPr>
          <a:xfrm>
            <a:off x="668867" y="1499287"/>
            <a:ext cx="7571184" cy="1548713"/>
          </a:xfrm>
          <a:prstGeom prst="rect">
            <a:avLst/>
          </a:prstGeom>
        </p:spPr>
        <p:txBody>
          <a:bodyPr/>
          <a:lstStyle>
            <a:lvl1pPr marL="285750" indent="-285750" algn="l" defTabSz="914400" rtl="0" eaLnBrk="1" latinLnBrk="0" hangingPunct="1">
              <a:spcBef>
                <a:spcPct val="20000"/>
              </a:spcBef>
              <a:buClr>
                <a:srgbClr val="EE2A24"/>
              </a:buClr>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r" rtl="1">
              <a:buFontTx/>
              <a:buChar char="-"/>
            </a:pPr>
            <a:r>
              <a:rPr lang="ar" dirty="0"/>
              <a:t>تضمين </a:t>
            </a:r>
            <a:r>
              <a:rPr lang="ar-SA" dirty="0" err="1"/>
              <a:t>ال</a:t>
            </a:r>
            <a:r>
              <a:rPr lang="ar" dirty="0"/>
              <a:t>شرائح </a:t>
            </a:r>
            <a:r>
              <a:rPr lang="ar-SA" dirty="0"/>
              <a:t>(</a:t>
            </a:r>
            <a:r>
              <a:rPr lang="ar" dirty="0"/>
              <a:t>2-3</a:t>
            </a:r>
            <a:r>
              <a:rPr lang="ar-SA" dirty="0"/>
              <a:t>) </a:t>
            </a:r>
            <a:r>
              <a:rPr lang="ar" dirty="0"/>
              <a:t>ملخص</a:t>
            </a:r>
            <a:r>
              <a:rPr lang="ar-SA" dirty="0"/>
              <a:t> موجز يؤخذ من شرائح </a:t>
            </a:r>
            <a:r>
              <a:rPr lang="ar" dirty="0"/>
              <a:t>مراقبة ما بعد التوزيع (</a:t>
            </a:r>
            <a:r>
              <a:rPr lang="en-GB" dirty="0"/>
              <a:t>PDM</a:t>
            </a:r>
            <a:r>
              <a:rPr lang="ar" dirty="0"/>
              <a:t>) (انظر الشريحة التالية) + </a:t>
            </a:r>
            <a:r>
              <a:rPr lang="ar-JO" dirty="0"/>
              <a:t>مجموعة المناقشة المركزة </a:t>
            </a:r>
            <a:r>
              <a:rPr lang="ar" dirty="0"/>
              <a:t>(FGDs)</a:t>
            </a:r>
            <a:r>
              <a:rPr lang="ar-SA" dirty="0"/>
              <a:t>-</a:t>
            </a:r>
            <a:r>
              <a:rPr lang="ar" dirty="0"/>
              <a:t> (10 دقائق)</a:t>
            </a:r>
            <a:endParaRPr lang="ar-SA" dirty="0"/>
          </a:p>
          <a:p>
            <a:pPr algn="r" rtl="1">
              <a:buFontTx/>
              <a:buChar char="-"/>
            </a:pPr>
            <a:endParaRPr lang="ar" dirty="0"/>
          </a:p>
          <a:p>
            <a:pPr algn="r" rtl="1">
              <a:buFontTx/>
              <a:buChar char="-"/>
            </a:pPr>
            <a:r>
              <a:rPr lang="ar" dirty="0"/>
              <a:t>مناقشة عامة حول آراء المجتمع: هل يتفق المشاركون، هل هناك أي شيء يمكن إضافته (10 دقائق)</a:t>
            </a:r>
          </a:p>
          <a:p>
            <a:pPr marL="0" indent="0" algn="r" rtl="1">
              <a:buFont typeface="Arial" panose="020B0604020202020204" pitchFamily="34" charset="0"/>
              <a:buNone/>
            </a:pPr>
            <a:r>
              <a:rPr lang="ar" dirty="0"/>
              <a:t> </a:t>
            </a:r>
          </a:p>
          <a:p>
            <a:pPr algn="r" rtl="1">
              <a:buFontTx/>
              <a:buChar char="-"/>
            </a:pPr>
            <a:endParaRPr lang="en-GB" dirty="0"/>
          </a:p>
        </p:txBody>
      </p:sp>
    </p:spTree>
    <p:extLst>
      <p:ext uri="{BB962C8B-B14F-4D97-AF65-F5344CB8AC3E}">
        <p14:creationId xmlns:p14="http://schemas.microsoft.com/office/powerpoint/2010/main" val="2467758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6440-D9FB-4ECA-99BA-A42D2878F036}"/>
              </a:ext>
            </a:extLst>
          </p:cNvPr>
          <p:cNvSpPr>
            <a:spLocks noGrp="1"/>
          </p:cNvSpPr>
          <p:nvPr>
            <p:ph type="title"/>
          </p:nvPr>
        </p:nvSpPr>
        <p:spPr/>
        <p:txBody>
          <a:bodyPr/>
          <a:lstStyle/>
          <a:p>
            <a:pPr algn="r" rtl="1"/>
            <a:r>
              <a:rPr lang="ar" sz="2800" b="1" dirty="0"/>
              <a:t>معلومات من </a:t>
            </a:r>
            <a:r>
              <a:rPr lang="ar" sz="2800" dirty="0"/>
              <a:t>مجموعة المناقشة المركزة </a:t>
            </a:r>
            <a:r>
              <a:rPr lang="ar" sz="2800" b="1" dirty="0"/>
              <a:t>( FGDs) - </a:t>
            </a:r>
            <a:r>
              <a:rPr lang="ar" sz="3600" b="1" dirty="0">
                <a:solidFill>
                  <a:srgbClr val="FF0000"/>
                </a:solidFill>
              </a:rPr>
              <a:t>الاستهداف</a:t>
            </a:r>
            <a:endParaRPr lang="ar" b="1" dirty="0">
              <a:solidFill>
                <a:srgbClr val="FF0000"/>
              </a:solidFill>
            </a:endParaRPr>
          </a:p>
        </p:txBody>
      </p:sp>
      <p:sp>
        <p:nvSpPr>
          <p:cNvPr id="4" name="Text Placeholder 3">
            <a:extLst>
              <a:ext uri="{FF2B5EF4-FFF2-40B4-BE49-F238E27FC236}">
                <a16:creationId xmlns:a16="http://schemas.microsoft.com/office/drawing/2014/main" id="{63116520-3505-435A-B0A0-2963F3A1AC3C}"/>
              </a:ext>
            </a:extLst>
          </p:cNvPr>
          <p:cNvSpPr>
            <a:spLocks noGrp="1"/>
          </p:cNvSpPr>
          <p:nvPr>
            <p:ph type="body" idx="1"/>
          </p:nvPr>
        </p:nvSpPr>
        <p:spPr/>
        <p:txBody>
          <a:bodyPr/>
          <a:lstStyle/>
          <a:p>
            <a:pPr algn="r" rtl="1"/>
            <a:r>
              <a:rPr lang="ar" dirty="0"/>
              <a:t>من حصل على المساعدة يستحقها</a:t>
            </a:r>
          </a:p>
          <a:p>
            <a:endParaRPr lang="en-GB" dirty="0"/>
          </a:p>
        </p:txBody>
      </p:sp>
      <p:sp>
        <p:nvSpPr>
          <p:cNvPr id="3" name="Content Placeholder 2">
            <a:extLst>
              <a:ext uri="{FF2B5EF4-FFF2-40B4-BE49-F238E27FC236}">
                <a16:creationId xmlns:a16="http://schemas.microsoft.com/office/drawing/2014/main" id="{44F982C2-EA3A-4ED3-9AB8-177EB1C37DCC}"/>
              </a:ext>
            </a:extLst>
          </p:cNvPr>
          <p:cNvSpPr>
            <a:spLocks noGrp="1"/>
          </p:cNvSpPr>
          <p:nvPr>
            <p:ph sz="half" idx="2"/>
          </p:nvPr>
        </p:nvSpPr>
        <p:spPr/>
        <p:txBody>
          <a:bodyPr>
            <a:normAutofit fontScale="55000" lnSpcReduction="20000"/>
          </a:bodyPr>
          <a:lstStyle/>
          <a:p>
            <a:pPr marL="0" indent="0" algn="r" rtl="1">
              <a:buNone/>
            </a:pPr>
            <a:r>
              <a:rPr lang="ar" dirty="0"/>
              <a:t>"يعتقد المشاركون أن جميع الأشخاص المشمولين بالبرنامج يستحقون ذلك، لأنهم كانوا الأكثر تضررًا من الجفاف ويعتمدون على الزراعة"</a:t>
            </a:r>
          </a:p>
          <a:p>
            <a:pPr marL="0" indent="0" algn="r" rtl="1">
              <a:buNone/>
            </a:pPr>
            <a:endParaRPr lang="en-GB" dirty="0"/>
          </a:p>
          <a:p>
            <a:pPr marL="0" indent="0" algn="r" rtl="1">
              <a:buNone/>
            </a:pPr>
            <a:r>
              <a:rPr lang="ar" dirty="0"/>
              <a:t>"يعتقد المشاركون أن جميع الأشخاص المدرجين في البرنامج يستحقون ذلك"</a:t>
            </a:r>
          </a:p>
          <a:p>
            <a:pPr marL="0" indent="0" algn="r" rtl="1">
              <a:buNone/>
            </a:pPr>
            <a:endParaRPr lang="en-GB" dirty="0"/>
          </a:p>
          <a:p>
            <a:pPr marL="0" indent="0" algn="r" rtl="1">
              <a:buNone/>
            </a:pPr>
            <a:endParaRPr lang="en-GB" dirty="0"/>
          </a:p>
        </p:txBody>
      </p:sp>
      <p:sp>
        <p:nvSpPr>
          <p:cNvPr id="5" name="Text Placeholder 4">
            <a:extLst>
              <a:ext uri="{FF2B5EF4-FFF2-40B4-BE49-F238E27FC236}">
                <a16:creationId xmlns:a16="http://schemas.microsoft.com/office/drawing/2014/main" id="{03D3C7FF-4895-487B-98EF-D1A3856CA8DB}"/>
              </a:ext>
            </a:extLst>
          </p:cNvPr>
          <p:cNvSpPr>
            <a:spLocks noGrp="1"/>
          </p:cNvSpPr>
          <p:nvPr>
            <p:ph type="body" sz="quarter" idx="3"/>
          </p:nvPr>
        </p:nvSpPr>
        <p:spPr/>
        <p:txBody>
          <a:bodyPr/>
          <a:lstStyle/>
          <a:p>
            <a:pPr algn="r" rtl="1"/>
            <a:r>
              <a:rPr lang="ar" dirty="0"/>
              <a:t>...ولكن هناك خيارات استهداف أخرى ينبغي أخذها في الاعتبار، ولكنها أكثر عدالة؟</a:t>
            </a:r>
          </a:p>
        </p:txBody>
      </p:sp>
      <p:sp>
        <p:nvSpPr>
          <p:cNvPr id="6" name="Content Placeholder 5">
            <a:extLst>
              <a:ext uri="{FF2B5EF4-FFF2-40B4-BE49-F238E27FC236}">
                <a16:creationId xmlns:a16="http://schemas.microsoft.com/office/drawing/2014/main" id="{656BA9FC-3796-47F0-8463-6D83721E2751}"/>
              </a:ext>
            </a:extLst>
          </p:cNvPr>
          <p:cNvSpPr>
            <a:spLocks noGrp="1"/>
          </p:cNvSpPr>
          <p:nvPr>
            <p:ph sz="quarter" idx="4"/>
          </p:nvPr>
        </p:nvSpPr>
        <p:spPr/>
        <p:txBody>
          <a:bodyPr>
            <a:normAutofit fontScale="55000" lnSpcReduction="20000"/>
          </a:bodyPr>
          <a:lstStyle/>
          <a:p>
            <a:pPr marL="0" indent="0" algn="r" rtl="1">
              <a:buNone/>
            </a:pPr>
            <a:endParaRPr lang="en-GB" dirty="0"/>
          </a:p>
          <a:p>
            <a:pPr marL="0" indent="0" algn="r" rtl="1">
              <a:buNone/>
            </a:pPr>
            <a:r>
              <a:rPr lang="ar" dirty="0"/>
              <a:t>"كان ينبغي لشركة إندوناس أن تحدد معايير الاختيار"</a:t>
            </a:r>
          </a:p>
          <a:p>
            <a:pPr marL="0" indent="0" algn="r" rtl="1">
              <a:buNone/>
            </a:pPr>
            <a:endParaRPr lang="en-GB" dirty="0"/>
          </a:p>
          <a:p>
            <a:pPr marL="0" indent="0" algn="r" rtl="1">
              <a:buNone/>
            </a:pPr>
            <a:r>
              <a:rPr lang="ar" dirty="0"/>
              <a:t>"هناك أشخاص يحصلون على منحة صغيرة من الحكومة لكنهم أفقر من بعض المستفيدين من الصليب الأحمر - وهذا ليس عادلاً"</a:t>
            </a:r>
          </a:p>
          <a:p>
            <a:pPr marL="0" indent="0" algn="r" rtl="1">
              <a:buNone/>
            </a:pPr>
            <a:endParaRPr lang="en-GB" dirty="0"/>
          </a:p>
          <a:p>
            <a:pPr marL="0" indent="0" algn="r" rtl="1">
              <a:buNone/>
            </a:pPr>
            <a:r>
              <a:rPr lang="ar" dirty="0"/>
              <a:t>معظم المجتمعات - "يجب أن يتلقى جميع أفراد المجتمع المساعدة من الصليب الأحمر"</a:t>
            </a:r>
          </a:p>
        </p:txBody>
      </p:sp>
      <p:cxnSp>
        <p:nvCxnSpPr>
          <p:cNvPr id="8" name="Straight Connector 7">
            <a:extLst>
              <a:ext uri="{FF2B5EF4-FFF2-40B4-BE49-F238E27FC236}">
                <a16:creationId xmlns:a16="http://schemas.microsoft.com/office/drawing/2014/main" id="{499D668E-ABB8-46BA-9539-1830085AECDD}"/>
              </a:ext>
            </a:extLst>
          </p:cNvPr>
          <p:cNvCxnSpPr>
            <a:stCxn id="4" idx="3"/>
          </p:cNvCxnSpPr>
          <p:nvPr/>
        </p:nvCxnSpPr>
        <p:spPr>
          <a:xfrm>
            <a:off x="4498181" y="1569839"/>
            <a:ext cx="16670" cy="30724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642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3485-1DCA-452C-A0C8-1344E7B79879}"/>
              </a:ext>
            </a:extLst>
          </p:cNvPr>
          <p:cNvSpPr>
            <a:spLocks noGrp="1"/>
          </p:cNvSpPr>
          <p:nvPr>
            <p:ph type="title"/>
          </p:nvPr>
        </p:nvSpPr>
        <p:spPr/>
        <p:txBody>
          <a:bodyPr/>
          <a:lstStyle/>
          <a:p>
            <a:pPr rtl="1"/>
            <a:r>
              <a:rPr lang="ar" sz="3200" dirty="0"/>
              <a:t>معلومات من </a:t>
            </a:r>
            <a:r>
              <a:rPr lang="ar-JO" sz="3200" dirty="0"/>
              <a:t>مجموعة المناقشة المركزة </a:t>
            </a:r>
            <a:r>
              <a:rPr lang="ar" sz="3200" dirty="0"/>
              <a:t>( FGDs) - </a:t>
            </a:r>
            <a:r>
              <a:rPr lang="ar" sz="3200" b="1" dirty="0">
                <a:solidFill>
                  <a:srgbClr val="FF0000"/>
                </a:solidFill>
              </a:rPr>
              <a:t>التسجيل</a:t>
            </a:r>
            <a:endParaRPr lang="en-GB" sz="3200" dirty="0"/>
          </a:p>
        </p:txBody>
      </p:sp>
      <p:sp>
        <p:nvSpPr>
          <p:cNvPr id="3" name="Text Placeholder 2">
            <a:extLst>
              <a:ext uri="{FF2B5EF4-FFF2-40B4-BE49-F238E27FC236}">
                <a16:creationId xmlns:a16="http://schemas.microsoft.com/office/drawing/2014/main" id="{6BD79238-AAF3-4C75-BBF4-80F0036979CF}"/>
              </a:ext>
            </a:extLst>
          </p:cNvPr>
          <p:cNvSpPr>
            <a:spLocks noGrp="1"/>
          </p:cNvSpPr>
          <p:nvPr>
            <p:ph type="body" idx="1"/>
          </p:nvPr>
        </p:nvSpPr>
        <p:spPr/>
        <p:txBody>
          <a:bodyPr/>
          <a:lstStyle/>
          <a:p>
            <a:pPr algn="r" rtl="1"/>
            <a:r>
              <a:rPr lang="ar" dirty="0"/>
              <a:t>منظم؟</a:t>
            </a:r>
          </a:p>
        </p:txBody>
      </p:sp>
      <p:sp>
        <p:nvSpPr>
          <p:cNvPr id="4" name="Content Placeholder 3">
            <a:extLst>
              <a:ext uri="{FF2B5EF4-FFF2-40B4-BE49-F238E27FC236}">
                <a16:creationId xmlns:a16="http://schemas.microsoft.com/office/drawing/2014/main" id="{6E545681-EA2F-44B3-9C2E-8FEE75FB014D}"/>
              </a:ext>
            </a:extLst>
          </p:cNvPr>
          <p:cNvSpPr>
            <a:spLocks noGrp="1"/>
          </p:cNvSpPr>
          <p:nvPr>
            <p:ph sz="half" idx="2"/>
          </p:nvPr>
        </p:nvSpPr>
        <p:spPr/>
        <p:txBody>
          <a:bodyPr>
            <a:normAutofit fontScale="62500" lnSpcReduction="20000"/>
          </a:bodyPr>
          <a:lstStyle/>
          <a:p>
            <a:pPr marL="0" indent="0">
              <a:buNone/>
            </a:pPr>
            <a:endParaRPr lang="en-GB" dirty="0"/>
          </a:p>
          <a:p>
            <a:pPr marL="0" indent="0" algn="r" rtl="1">
              <a:buNone/>
            </a:pPr>
            <a:r>
              <a:rPr lang="ar" dirty="0"/>
              <a:t>"لقد شارك المجتمع وأهل إندونا في عملية الاختيار"</a:t>
            </a:r>
          </a:p>
          <a:p>
            <a:pPr marL="0" indent="0">
              <a:buNone/>
            </a:pPr>
            <a:endParaRPr lang="en-GB" dirty="0"/>
          </a:p>
          <a:p>
            <a:pPr marL="0" indent="0" algn="r" rtl="1">
              <a:buNone/>
            </a:pPr>
            <a:r>
              <a:rPr lang="ar" dirty="0"/>
              <a:t>"إن جميع الأشخاص المشمولين في البرنامج يستحقون ذلك، وأشاروا إلى إندونا باعتبارها المفتاح لهذا"</a:t>
            </a:r>
          </a:p>
        </p:txBody>
      </p:sp>
      <p:sp>
        <p:nvSpPr>
          <p:cNvPr id="5" name="Text Placeholder 4">
            <a:extLst>
              <a:ext uri="{FF2B5EF4-FFF2-40B4-BE49-F238E27FC236}">
                <a16:creationId xmlns:a16="http://schemas.microsoft.com/office/drawing/2014/main" id="{CD8F023D-2DF6-4DB2-B35B-6BA96AA3EE19}"/>
              </a:ext>
            </a:extLst>
          </p:cNvPr>
          <p:cNvSpPr>
            <a:spLocks noGrp="1"/>
          </p:cNvSpPr>
          <p:nvPr>
            <p:ph type="body" sz="quarter" idx="3"/>
          </p:nvPr>
        </p:nvSpPr>
        <p:spPr/>
        <p:txBody>
          <a:bodyPr/>
          <a:lstStyle/>
          <a:p>
            <a:pPr algn="r" rtl="1"/>
            <a:r>
              <a:rPr lang="ar" dirty="0"/>
              <a:t>أو تتأثر بمشاكل التواصل؟</a:t>
            </a:r>
          </a:p>
        </p:txBody>
      </p:sp>
      <p:sp>
        <p:nvSpPr>
          <p:cNvPr id="6" name="Content Placeholder 5">
            <a:extLst>
              <a:ext uri="{FF2B5EF4-FFF2-40B4-BE49-F238E27FC236}">
                <a16:creationId xmlns:a16="http://schemas.microsoft.com/office/drawing/2014/main" id="{698CE5F5-3023-4004-BEA8-08B1943163A3}"/>
              </a:ext>
            </a:extLst>
          </p:cNvPr>
          <p:cNvSpPr>
            <a:spLocks noGrp="1"/>
          </p:cNvSpPr>
          <p:nvPr>
            <p:ph sz="quarter" idx="4"/>
          </p:nvPr>
        </p:nvSpPr>
        <p:spPr/>
        <p:txBody>
          <a:bodyPr>
            <a:normAutofit fontScale="62500" lnSpcReduction="20000"/>
          </a:bodyPr>
          <a:lstStyle/>
          <a:p>
            <a:pPr marL="0" indent="0">
              <a:buNone/>
            </a:pPr>
            <a:endParaRPr lang="en-GB" dirty="0"/>
          </a:p>
          <a:p>
            <a:pPr marL="0" indent="0" algn="r" rtl="1">
              <a:buNone/>
            </a:pPr>
            <a:r>
              <a:rPr lang="ar" dirty="0"/>
              <a:t>"لم يتم إعلام الجميع بالمشروع وعملية الاختياربشكل صحيح ، ولهذا السبب لم يتم مساعدة العديد من الأسر (في قرى مختلفة) من خلال البرنامج"</a:t>
            </a:r>
          </a:p>
          <a:p>
            <a:pPr marL="0" indent="0" algn="r" rtl="1">
              <a:buNone/>
            </a:pPr>
            <a:r>
              <a:rPr lang="ar" dirty="0"/>
              <a:t>"يزعم </a:t>
            </a:r>
            <a:r>
              <a:rPr lang="ar-JO" dirty="0"/>
              <a:t>الأفراد</a:t>
            </a:r>
            <a:r>
              <a:rPr lang="ar-SA" dirty="0"/>
              <a:t> بأنهم لم يكونوا على دراية ب</a:t>
            </a:r>
            <a:r>
              <a:rPr lang="ar" dirty="0"/>
              <a:t>نوع المساعد</a:t>
            </a:r>
            <a:r>
              <a:rPr lang="ar-SA" dirty="0" err="1"/>
              <a:t>ات</a:t>
            </a:r>
            <a:r>
              <a:rPr lang="ar" dirty="0"/>
              <a:t> التي سيحصلون عليها</a:t>
            </a:r>
            <a:r>
              <a:rPr lang="ar-SA" dirty="0"/>
              <a:t> </a:t>
            </a:r>
            <a:r>
              <a:rPr lang="ar" dirty="0"/>
              <a:t>مسبقًا"</a:t>
            </a:r>
          </a:p>
          <a:p>
            <a:pPr marL="0" indent="0" algn="r" rtl="1">
              <a:buNone/>
            </a:pPr>
            <a:r>
              <a:rPr lang="ar" dirty="0"/>
              <a:t>"كان هناك عدد كبير جدًا من الأشخاص الذين استوفوا معايير الاختيار ولم </a:t>
            </a:r>
            <a:r>
              <a:rPr lang="ar-SA" dirty="0"/>
              <a:t>يتم اختيارهم ولم </a:t>
            </a:r>
            <a:r>
              <a:rPr lang="ar" dirty="0"/>
              <a:t>يتمكن الجميع الاستفادة</a:t>
            </a:r>
            <a:r>
              <a:rPr lang="ar-SA" dirty="0"/>
              <a:t> من المساعدات المقدمة</a:t>
            </a:r>
            <a:r>
              <a:rPr lang="ar" dirty="0"/>
              <a:t>"</a:t>
            </a:r>
          </a:p>
        </p:txBody>
      </p:sp>
      <p:cxnSp>
        <p:nvCxnSpPr>
          <p:cNvPr id="7" name="Straight Connector 6">
            <a:extLst>
              <a:ext uri="{FF2B5EF4-FFF2-40B4-BE49-F238E27FC236}">
                <a16:creationId xmlns:a16="http://schemas.microsoft.com/office/drawing/2014/main" id="{A18BA8F2-687D-4F19-A1A3-AB2DB92F54BA}"/>
              </a:ext>
            </a:extLst>
          </p:cNvPr>
          <p:cNvCxnSpPr/>
          <p:nvPr/>
        </p:nvCxnSpPr>
        <p:spPr>
          <a:xfrm>
            <a:off x="4498181" y="1569839"/>
            <a:ext cx="16670" cy="30724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308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E7919-A6D2-49BF-BD08-46CA5291BE62}"/>
              </a:ext>
            </a:extLst>
          </p:cNvPr>
          <p:cNvSpPr>
            <a:spLocks noGrp="1"/>
          </p:cNvSpPr>
          <p:nvPr>
            <p:ph type="title"/>
          </p:nvPr>
        </p:nvSpPr>
        <p:spPr>
          <a:xfrm>
            <a:off x="467544" y="411511"/>
            <a:ext cx="7380271" cy="565175"/>
          </a:xfrm>
        </p:spPr>
        <p:txBody>
          <a:bodyPr lIns="68580" tIns="34290" rIns="68580" bIns="34290">
            <a:normAutofit/>
          </a:bodyPr>
          <a:lstStyle/>
          <a:p>
            <a:pPr rtl="1"/>
            <a:r>
              <a:rPr lang="ar" dirty="0"/>
              <a:t>التركيز على </a:t>
            </a:r>
            <a:r>
              <a:rPr lang="ar-JO" dirty="0">
                <a:solidFill>
                  <a:srgbClr val="FF0000"/>
                </a:solidFill>
              </a:rPr>
              <a:t> المشاركة المجتمعية والمساءلة</a:t>
            </a:r>
            <a:endParaRPr lang="en-GB" dirty="0"/>
          </a:p>
        </p:txBody>
      </p:sp>
      <p:pic>
        <p:nvPicPr>
          <p:cNvPr id="4" name="Picture 3">
            <a:extLst>
              <a:ext uri="{FF2B5EF4-FFF2-40B4-BE49-F238E27FC236}">
                <a16:creationId xmlns:a16="http://schemas.microsoft.com/office/drawing/2014/main" id="{766846CC-3C0B-4180-BE81-847A5DE3EEA8}"/>
              </a:ext>
            </a:extLst>
          </p:cNvPr>
          <p:cNvPicPr>
            <a:picLocks noChangeAspect="1"/>
          </p:cNvPicPr>
          <p:nvPr/>
        </p:nvPicPr>
        <p:blipFill>
          <a:blip r:embed="rId3"/>
          <a:stretch>
            <a:fillRect/>
          </a:stretch>
        </p:blipFill>
        <p:spPr>
          <a:xfrm>
            <a:off x="626780" y="1218854"/>
            <a:ext cx="7890441" cy="3307426"/>
          </a:xfrm>
          <a:prstGeom prst="rect">
            <a:avLst/>
          </a:prstGeom>
        </p:spPr>
      </p:pic>
    </p:spTree>
    <p:extLst>
      <p:ext uri="{BB962C8B-B14F-4D97-AF65-F5344CB8AC3E}">
        <p14:creationId xmlns:p14="http://schemas.microsoft.com/office/powerpoint/2010/main" val="478738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E1C9A75-3785-4E06-B965-11A557F150B3}"/>
              </a:ext>
            </a:extLst>
          </p:cNvPr>
          <p:cNvSpPr/>
          <p:nvPr/>
        </p:nvSpPr>
        <p:spPr>
          <a:xfrm>
            <a:off x="66107" y="1147762"/>
            <a:ext cx="1524955" cy="1323439"/>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endParaRPr lang="en-GB"/>
          </a:p>
        </p:txBody>
      </p:sp>
      <p:sp>
        <p:nvSpPr>
          <p:cNvPr id="2" name="Title 1">
            <a:extLst>
              <a:ext uri="{FF2B5EF4-FFF2-40B4-BE49-F238E27FC236}">
                <a16:creationId xmlns:a16="http://schemas.microsoft.com/office/drawing/2014/main" id="{43B01791-0ABF-4786-A3DD-B88C84345299}"/>
              </a:ext>
            </a:extLst>
          </p:cNvPr>
          <p:cNvSpPr>
            <a:spLocks noGrp="1"/>
          </p:cNvSpPr>
          <p:nvPr>
            <p:ph type="title"/>
          </p:nvPr>
        </p:nvSpPr>
        <p:spPr>
          <a:xfrm>
            <a:off x="467544" y="411511"/>
            <a:ext cx="7560840" cy="565175"/>
          </a:xfrm>
        </p:spPr>
        <p:txBody>
          <a:bodyPr lIns="68580" tIns="34290" rIns="68580" bIns="34290"/>
          <a:lstStyle/>
          <a:p>
            <a:pPr algn="r" rtl="1"/>
            <a:r>
              <a:rPr lang="ar" dirty="0"/>
              <a:t>نظرة موجزة على </a:t>
            </a:r>
            <a:r>
              <a:rPr lang="ar" dirty="0">
                <a:solidFill>
                  <a:srgbClr val="FF0000"/>
                </a:solidFill>
              </a:rPr>
              <a:t>المنهجية</a:t>
            </a:r>
            <a:r>
              <a:rPr lang="ar-SA" dirty="0">
                <a:solidFill>
                  <a:srgbClr val="FF0000"/>
                </a:solidFill>
              </a:rPr>
              <a:t>:</a:t>
            </a:r>
            <a:r>
              <a:rPr lang="ar" dirty="0"/>
              <a:t>كيف؟ </a:t>
            </a:r>
            <a:endParaRPr lang="ar" dirty="0">
              <a:solidFill>
                <a:srgbClr val="FF0000"/>
              </a:solidFill>
            </a:endParaRPr>
          </a:p>
        </p:txBody>
      </p:sp>
      <p:sp>
        <p:nvSpPr>
          <p:cNvPr id="16" name="TextBox 15">
            <a:extLst>
              <a:ext uri="{FF2B5EF4-FFF2-40B4-BE49-F238E27FC236}">
                <a16:creationId xmlns:a16="http://schemas.microsoft.com/office/drawing/2014/main" id="{90899A4C-1E6E-4B2B-852E-C0C043E0CDA6}"/>
              </a:ext>
            </a:extLst>
          </p:cNvPr>
          <p:cNvSpPr txBox="1"/>
          <p:nvPr/>
        </p:nvSpPr>
        <p:spPr>
          <a:xfrm>
            <a:off x="2532185" y="1371601"/>
            <a:ext cx="1330569" cy="346249"/>
          </a:xfrm>
          <a:prstGeom prst="rect">
            <a:avLst/>
          </a:prstGeom>
          <a:noFill/>
        </p:spPr>
        <p:txBody>
          <a:bodyPr wrap="square" lIns="68580" tIns="34290" rIns="68580" bIns="34290" rtlCol="0">
            <a:spAutoFit/>
          </a:bodyPr>
          <a:lstStyle/>
          <a:p>
            <a:endParaRPr lang="en-GB" dirty="0"/>
          </a:p>
        </p:txBody>
      </p:sp>
      <p:pic>
        <p:nvPicPr>
          <p:cNvPr id="17" name="Picture 16">
            <a:extLst>
              <a:ext uri="{FF2B5EF4-FFF2-40B4-BE49-F238E27FC236}">
                <a16:creationId xmlns:a16="http://schemas.microsoft.com/office/drawing/2014/main" id="{3B761C09-11E0-48CC-8345-C6FABB75C569}"/>
              </a:ext>
            </a:extLst>
          </p:cNvPr>
          <p:cNvPicPr>
            <a:picLocks noChangeAspect="1"/>
          </p:cNvPicPr>
          <p:nvPr/>
        </p:nvPicPr>
        <p:blipFill>
          <a:blip r:embed="rId3"/>
          <a:stretch>
            <a:fillRect/>
          </a:stretch>
        </p:blipFill>
        <p:spPr>
          <a:xfrm>
            <a:off x="1668638" y="1371600"/>
            <a:ext cx="2438303" cy="2796540"/>
          </a:xfrm>
          <a:prstGeom prst="rect">
            <a:avLst/>
          </a:prstGeom>
        </p:spPr>
      </p:pic>
      <p:sp>
        <p:nvSpPr>
          <p:cNvPr id="19" name="Rectangle 18">
            <a:extLst>
              <a:ext uri="{FF2B5EF4-FFF2-40B4-BE49-F238E27FC236}">
                <a16:creationId xmlns:a16="http://schemas.microsoft.com/office/drawing/2014/main" id="{D0FE92E7-B468-48D1-9EDE-74A43B4BDE79}"/>
              </a:ext>
            </a:extLst>
          </p:cNvPr>
          <p:cNvSpPr/>
          <p:nvPr/>
        </p:nvSpPr>
        <p:spPr>
          <a:xfrm>
            <a:off x="129260" y="1147761"/>
            <a:ext cx="1770283" cy="1323200"/>
          </a:xfrm>
          <a:prstGeom prst="rect">
            <a:avLst/>
          </a:prstGeom>
          <a:noFill/>
        </p:spPr>
        <p:txBody>
          <a:bodyPr wrap="square" lIns="91440" tIns="45720" rIns="91440" bIns="45720" anchor="t">
            <a:spAutoFit/>
          </a:bodyPr>
          <a:lstStyle/>
          <a:p>
            <a:r>
              <a:rPr lang="ar" sz="1600" dirty="0">
                <a:solidFill>
                  <a:schemeClr val="tx2"/>
                </a:solidFill>
              </a:rPr>
              <a:t>الوقت المناسب</a:t>
            </a:r>
          </a:p>
          <a:p>
            <a:r>
              <a:rPr lang="ar" sz="1600" dirty="0">
                <a:solidFill>
                  <a:schemeClr val="tx2"/>
                </a:solidFill>
              </a:rPr>
              <a:t>الأشخاص المناسبين</a:t>
            </a:r>
          </a:p>
          <a:p>
            <a:r>
              <a:rPr lang="ar" sz="1600" dirty="0">
                <a:solidFill>
                  <a:schemeClr val="tx2"/>
                </a:solidFill>
              </a:rPr>
              <a:t>المساعدة </a:t>
            </a:r>
            <a:r>
              <a:rPr lang="ar-SA" sz="1600" dirty="0">
                <a:solidFill>
                  <a:schemeClr val="tx2"/>
                </a:solidFill>
              </a:rPr>
              <a:t>المناسبة</a:t>
            </a:r>
            <a:endParaRPr lang="ar" sz="1600" dirty="0">
              <a:solidFill>
                <a:schemeClr val="tx2"/>
              </a:solidFill>
            </a:endParaRPr>
          </a:p>
          <a:p>
            <a:r>
              <a:rPr lang="ar" sz="1600" dirty="0">
                <a:solidFill>
                  <a:schemeClr val="tx2"/>
                </a:solidFill>
              </a:rPr>
              <a:t>الطريق</a:t>
            </a:r>
            <a:r>
              <a:rPr lang="ar-SA" sz="1600" dirty="0">
                <a:solidFill>
                  <a:schemeClr val="tx2"/>
                </a:solidFill>
              </a:rPr>
              <a:t>ة</a:t>
            </a:r>
            <a:r>
              <a:rPr lang="ar" sz="1600" dirty="0">
                <a:solidFill>
                  <a:schemeClr val="tx2"/>
                </a:solidFill>
              </a:rPr>
              <a:t> </a:t>
            </a:r>
            <a:r>
              <a:rPr lang="ar-SA" sz="1600" dirty="0">
                <a:solidFill>
                  <a:schemeClr val="tx2"/>
                </a:solidFill>
              </a:rPr>
              <a:t>المناسبة</a:t>
            </a:r>
            <a:endParaRPr lang="ar" sz="1600" dirty="0">
              <a:solidFill>
                <a:schemeClr val="tx2"/>
              </a:solidFill>
            </a:endParaRPr>
          </a:p>
          <a:p>
            <a:r>
              <a:rPr lang="ar" sz="1600" dirty="0">
                <a:solidFill>
                  <a:schemeClr val="tx2"/>
                </a:solidFill>
              </a:rPr>
              <a:t>المخاطر ا</a:t>
            </a:r>
            <a:r>
              <a:rPr lang="ar-SA" sz="1600" dirty="0">
                <a:solidFill>
                  <a:schemeClr val="tx2"/>
                </a:solidFill>
              </a:rPr>
              <a:t>لمناسبة</a:t>
            </a:r>
            <a:endParaRPr lang="ar" sz="1600" dirty="0">
              <a:solidFill>
                <a:schemeClr val="tx2"/>
              </a:solidFill>
            </a:endParaRPr>
          </a:p>
        </p:txBody>
      </p:sp>
      <p:sp>
        <p:nvSpPr>
          <p:cNvPr id="20" name="Arrow: Chevron 19">
            <a:extLst>
              <a:ext uri="{FF2B5EF4-FFF2-40B4-BE49-F238E27FC236}">
                <a16:creationId xmlns:a16="http://schemas.microsoft.com/office/drawing/2014/main" id="{07FA6192-6F34-43D2-9849-D89971938CB1}"/>
              </a:ext>
            </a:extLst>
          </p:cNvPr>
          <p:cNvSpPr/>
          <p:nvPr/>
        </p:nvSpPr>
        <p:spPr>
          <a:xfrm>
            <a:off x="4322885" y="2571751"/>
            <a:ext cx="498231" cy="672611"/>
          </a:xfrm>
          <a:prstGeom prst="chevro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tx1"/>
              </a:solidFill>
            </a:endParaRPr>
          </a:p>
        </p:txBody>
      </p:sp>
      <p:pic>
        <p:nvPicPr>
          <p:cNvPr id="5" name="صورة 4" descr="صورة تحتوي على نص, رسم بياني, الخط, لقطة شاشة&#10;&#10;AI-generated content may be incorrect.">
            <a:extLst>
              <a:ext uri="{FF2B5EF4-FFF2-40B4-BE49-F238E27FC236}">
                <a16:creationId xmlns:a16="http://schemas.microsoft.com/office/drawing/2014/main" id="{6EA750DA-DD5B-9134-B18A-F80E9018B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060" y="1397992"/>
            <a:ext cx="3992352" cy="2796540"/>
          </a:xfrm>
          <a:prstGeom prst="rect">
            <a:avLst/>
          </a:prstGeom>
        </p:spPr>
      </p:pic>
      <p:sp>
        <p:nvSpPr>
          <p:cNvPr id="10" name="Rectangle: Rounded Corners 9">
            <a:extLst>
              <a:ext uri="{FF2B5EF4-FFF2-40B4-BE49-F238E27FC236}">
                <a16:creationId xmlns:a16="http://schemas.microsoft.com/office/drawing/2014/main" id="{2C8AB98B-19F6-47F8-ADB4-D5220E559F43}"/>
              </a:ext>
            </a:extLst>
          </p:cNvPr>
          <p:cNvSpPr/>
          <p:nvPr/>
        </p:nvSpPr>
        <p:spPr>
          <a:xfrm>
            <a:off x="3943944" y="4225327"/>
            <a:ext cx="1129114" cy="87895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endParaRPr lang="en-GB"/>
          </a:p>
        </p:txBody>
      </p:sp>
      <p:sp>
        <p:nvSpPr>
          <p:cNvPr id="23" name="TextBox 22">
            <a:extLst>
              <a:ext uri="{FF2B5EF4-FFF2-40B4-BE49-F238E27FC236}">
                <a16:creationId xmlns:a16="http://schemas.microsoft.com/office/drawing/2014/main" id="{49777C96-F789-4231-9FF5-685937C18CF0}"/>
              </a:ext>
            </a:extLst>
          </p:cNvPr>
          <p:cNvSpPr txBox="1"/>
          <p:nvPr/>
        </p:nvSpPr>
        <p:spPr>
          <a:xfrm>
            <a:off x="3904768" y="4308765"/>
            <a:ext cx="1207465" cy="561692"/>
          </a:xfrm>
          <a:prstGeom prst="rect">
            <a:avLst/>
          </a:prstGeom>
          <a:noFill/>
        </p:spPr>
        <p:txBody>
          <a:bodyPr wrap="square" lIns="68580" tIns="34290" rIns="68580" bIns="34290" rtlCol="0">
            <a:spAutoFit/>
          </a:bodyPr>
          <a:lstStyle/>
          <a:p>
            <a:pPr algn="ctr" rtl="1"/>
            <a:r>
              <a:rPr lang="ar-SA" sz="1600" b="1" dirty="0">
                <a:solidFill>
                  <a:schemeClr val="tx2"/>
                </a:solidFill>
              </a:rPr>
              <a:t>قدرات الجمعية الوطنية</a:t>
            </a:r>
            <a:endParaRPr lang="ar" sz="1600" b="1" dirty="0">
              <a:solidFill>
                <a:schemeClr val="tx2"/>
              </a:solidFill>
            </a:endParaRPr>
          </a:p>
        </p:txBody>
      </p:sp>
    </p:spTree>
    <p:extLst>
      <p:ext uri="{BB962C8B-B14F-4D97-AF65-F5344CB8AC3E}">
        <p14:creationId xmlns:p14="http://schemas.microsoft.com/office/powerpoint/2010/main" val="2936427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32E3-5B30-4F83-924A-FF7C12EEFE11}"/>
              </a:ext>
            </a:extLst>
          </p:cNvPr>
          <p:cNvSpPr>
            <a:spLocks noGrp="1"/>
          </p:cNvSpPr>
          <p:nvPr>
            <p:ph type="title"/>
          </p:nvPr>
        </p:nvSpPr>
        <p:spPr>
          <a:xfrm>
            <a:off x="467544" y="411511"/>
            <a:ext cx="7114356" cy="565175"/>
          </a:xfrm>
        </p:spPr>
        <p:txBody>
          <a:bodyPr lIns="68580" tIns="34290" rIns="68580" bIns="34290">
            <a:normAutofit/>
          </a:bodyPr>
          <a:lstStyle/>
          <a:p>
            <a:pPr rtl="1"/>
            <a:r>
              <a:rPr lang="ar" dirty="0"/>
              <a:t>فيديو</a:t>
            </a:r>
            <a:r>
              <a:rPr lang="ar-SA" dirty="0"/>
              <a:t> عن  المشاركة المجتمعية والمساءلة</a:t>
            </a:r>
            <a:endParaRPr lang="ar" dirty="0"/>
          </a:p>
        </p:txBody>
      </p:sp>
      <p:sp>
        <p:nvSpPr>
          <p:cNvPr id="3" name="Content Placeholder 2">
            <a:extLst>
              <a:ext uri="{FF2B5EF4-FFF2-40B4-BE49-F238E27FC236}">
                <a16:creationId xmlns:a16="http://schemas.microsoft.com/office/drawing/2014/main" id="{A9D5C143-D2DA-48CA-9C51-52DA58AC870D}"/>
              </a:ext>
            </a:extLst>
          </p:cNvPr>
          <p:cNvSpPr>
            <a:spLocks noGrp="1"/>
          </p:cNvSpPr>
          <p:nvPr>
            <p:ph sz="half" idx="2"/>
          </p:nvPr>
        </p:nvSpPr>
        <p:spPr>
          <a:xfrm>
            <a:off x="457200" y="1275607"/>
            <a:ext cx="7571184" cy="2953494"/>
          </a:xfrm>
        </p:spPr>
        <p:txBody>
          <a:bodyPr lIns="68580" tIns="34290" rIns="68580" bIns="34290"/>
          <a:lstStyle/>
          <a:p>
            <a:r>
              <a:rPr lang="ar" dirty="0">
                <a:hlinkClick r:id="rId3"/>
              </a:rPr>
              <a:t>https://www.youtube.com/watch?v=k5Gja3aIZzA&amp;list=PLrI6tpZ6pQmTuWgH38XkEoLGjZytfUdAR&amp;index=2&amp;t=0s</a:t>
            </a:r>
            <a:endParaRPr lang="en-GB" dirty="0"/>
          </a:p>
        </p:txBody>
      </p:sp>
    </p:spTree>
    <p:extLst>
      <p:ext uri="{BB962C8B-B14F-4D97-AF65-F5344CB8AC3E}">
        <p14:creationId xmlns:p14="http://schemas.microsoft.com/office/powerpoint/2010/main" val="2106551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F942EC8A-64F9-65A8-91D1-A2947242631C}"/>
              </a:ext>
            </a:extLst>
          </p:cNvPr>
          <p:cNvPicPr>
            <a:picLocks noChangeAspect="1"/>
          </p:cNvPicPr>
          <p:nvPr/>
        </p:nvPicPr>
        <p:blipFill>
          <a:blip r:embed="rId2"/>
          <a:stretch>
            <a:fillRect/>
          </a:stretch>
        </p:blipFill>
        <p:spPr>
          <a:xfrm>
            <a:off x="1367512" y="68363"/>
            <a:ext cx="6408975" cy="5006774"/>
          </a:xfrm>
          <a:prstGeom prst="rect">
            <a:avLst/>
          </a:prstGeom>
        </p:spPr>
      </p:pic>
    </p:spTree>
    <p:extLst>
      <p:ext uri="{BB962C8B-B14F-4D97-AF65-F5344CB8AC3E}">
        <p14:creationId xmlns:p14="http://schemas.microsoft.com/office/powerpoint/2010/main" val="1400672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642F5C-783F-4E61-BAD2-586AA5933665}"/>
              </a:ext>
            </a:extLst>
          </p:cNvPr>
          <p:cNvPicPr>
            <a:picLocks noChangeAspect="1"/>
          </p:cNvPicPr>
          <p:nvPr/>
        </p:nvPicPr>
        <p:blipFill>
          <a:blip r:embed="rId3"/>
          <a:stretch>
            <a:fillRect/>
          </a:stretch>
        </p:blipFill>
        <p:spPr>
          <a:xfrm>
            <a:off x="351689" y="1332969"/>
            <a:ext cx="3995943" cy="3448227"/>
          </a:xfrm>
          <a:prstGeom prst="rect">
            <a:avLst/>
          </a:prstGeom>
        </p:spPr>
      </p:pic>
      <p:pic>
        <p:nvPicPr>
          <p:cNvPr id="7" name="Picture 6">
            <a:extLst>
              <a:ext uri="{FF2B5EF4-FFF2-40B4-BE49-F238E27FC236}">
                <a16:creationId xmlns:a16="http://schemas.microsoft.com/office/drawing/2014/main" id="{660BAE93-E94D-4D57-9DDA-A1F1CF5BAE88}"/>
              </a:ext>
            </a:extLst>
          </p:cNvPr>
          <p:cNvPicPr>
            <a:picLocks noChangeAspect="1"/>
          </p:cNvPicPr>
          <p:nvPr/>
        </p:nvPicPr>
        <p:blipFill>
          <a:blip r:embed="rId4"/>
          <a:stretch>
            <a:fillRect/>
          </a:stretch>
        </p:blipFill>
        <p:spPr>
          <a:xfrm>
            <a:off x="4796369" y="1393662"/>
            <a:ext cx="4138826" cy="3200564"/>
          </a:xfrm>
          <a:prstGeom prst="rect">
            <a:avLst/>
          </a:prstGeom>
        </p:spPr>
      </p:pic>
      <p:sp>
        <p:nvSpPr>
          <p:cNvPr id="5" name="Title 1">
            <a:extLst>
              <a:ext uri="{FF2B5EF4-FFF2-40B4-BE49-F238E27FC236}">
                <a16:creationId xmlns:a16="http://schemas.microsoft.com/office/drawing/2014/main" id="{6CA732E3-5B30-4F83-924A-FF7C12EEFE11}"/>
              </a:ext>
            </a:extLst>
          </p:cNvPr>
          <p:cNvSpPr>
            <a:spLocks noGrp="1"/>
          </p:cNvSpPr>
          <p:nvPr>
            <p:ph type="title"/>
          </p:nvPr>
        </p:nvSpPr>
        <p:spPr>
          <a:xfrm>
            <a:off x="467543" y="411511"/>
            <a:ext cx="8261589" cy="565175"/>
          </a:xfrm>
        </p:spPr>
        <p:txBody>
          <a:bodyPr lIns="68580" tIns="34290" rIns="68580" bIns="34290">
            <a:normAutofit fontScale="90000"/>
          </a:bodyPr>
          <a:lstStyle/>
          <a:p>
            <a:pPr rtl="1"/>
            <a:r>
              <a:rPr lang="ar-SA" dirty="0"/>
              <a:t>مراقبة </a:t>
            </a:r>
            <a:r>
              <a:rPr lang="ar" dirty="0"/>
              <a:t>ما بعد التوزيع ( PDM)</a:t>
            </a:r>
            <a:r>
              <a:rPr lang="ar-SA" dirty="0"/>
              <a:t> على </a:t>
            </a:r>
            <a:r>
              <a:rPr lang="ar-JO" dirty="0"/>
              <a:t>المشاركة المجتمعية والمساءلة</a:t>
            </a:r>
            <a:r>
              <a:rPr lang="ar-SA" dirty="0"/>
              <a:t> </a:t>
            </a:r>
            <a:endParaRPr lang="ar" dirty="0"/>
          </a:p>
        </p:txBody>
      </p:sp>
    </p:spTree>
    <p:extLst>
      <p:ext uri="{BB962C8B-B14F-4D97-AF65-F5344CB8AC3E}">
        <p14:creationId xmlns:p14="http://schemas.microsoft.com/office/powerpoint/2010/main" val="3835796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8481A7-159D-47FF-B8F0-569F1CDE8253}"/>
              </a:ext>
            </a:extLst>
          </p:cNvPr>
          <p:cNvSpPr txBox="1"/>
          <p:nvPr/>
        </p:nvSpPr>
        <p:spPr>
          <a:xfrm>
            <a:off x="3436884" y="1347614"/>
            <a:ext cx="4871544" cy="1454244"/>
          </a:xfrm>
          <a:prstGeom prst="rect">
            <a:avLst/>
          </a:prstGeom>
          <a:noFill/>
        </p:spPr>
        <p:txBody>
          <a:bodyPr wrap="square" lIns="68580" tIns="34290" rIns="68580" bIns="34290" rtlCol="0" anchor="t">
            <a:spAutoFit/>
          </a:bodyPr>
          <a:lstStyle/>
          <a:p>
            <a:pPr algn="r" rtl="1"/>
            <a:endParaRPr lang="en-GB" dirty="0"/>
          </a:p>
          <a:p>
            <a:pPr algn="r" rtl="1"/>
            <a:r>
              <a:rPr lang="ar" dirty="0"/>
              <a:t>التمرين 1: تركز كل مجموعة على مرحلة واحدة من الدورة وتقوم بتقييم وشرح إجراءات تقييم الأثر البيئي التي تم إجراؤها لكل مرحلة، والفجوات، وتقدم توصيات مستقبلية</a:t>
            </a:r>
          </a:p>
          <a:p>
            <a:pPr marL="285743" indent="-285743" algn="r" rtl="1">
              <a:buFont typeface="Wingdings"/>
              <a:buChar char="Ø"/>
            </a:pPr>
            <a:endParaRPr lang="en-GB" dirty="0">
              <a:cs typeface="Calibri"/>
            </a:endParaRPr>
          </a:p>
        </p:txBody>
      </p:sp>
      <p:sp>
        <p:nvSpPr>
          <p:cNvPr id="5" name="Title 1">
            <a:extLst>
              <a:ext uri="{FF2B5EF4-FFF2-40B4-BE49-F238E27FC236}">
                <a16:creationId xmlns:a16="http://schemas.microsoft.com/office/drawing/2014/main" id="{B4BE6748-86AA-457C-9EF0-A35044A9D143}"/>
              </a:ext>
            </a:extLst>
          </p:cNvPr>
          <p:cNvSpPr>
            <a:spLocks noGrp="1"/>
          </p:cNvSpPr>
          <p:nvPr>
            <p:ph type="title"/>
          </p:nvPr>
        </p:nvSpPr>
        <p:spPr>
          <a:xfrm>
            <a:off x="496614" y="411511"/>
            <a:ext cx="7811814" cy="565175"/>
          </a:xfrm>
        </p:spPr>
        <p:txBody>
          <a:bodyPr lIns="68580" tIns="34290" rIns="68580" bIns="34290"/>
          <a:lstStyle/>
          <a:p>
            <a:pPr algn="r" rtl="1"/>
            <a:r>
              <a:rPr lang="ar" dirty="0"/>
              <a:t>التركيز على </a:t>
            </a:r>
            <a:r>
              <a:rPr lang="ar-JO" dirty="0">
                <a:solidFill>
                  <a:srgbClr val="FF0000"/>
                </a:solidFill>
              </a:rPr>
              <a:t>المشاركة المجتمعية والمساءلة</a:t>
            </a:r>
            <a:r>
              <a:rPr lang="ar-SA" dirty="0">
                <a:solidFill>
                  <a:srgbClr val="FF0000"/>
                </a:solidFill>
              </a:rPr>
              <a:t> </a:t>
            </a:r>
            <a:r>
              <a:rPr lang="ar" dirty="0">
                <a:solidFill>
                  <a:srgbClr val="FF0000"/>
                </a:solidFill>
              </a:rPr>
              <a:t>CEA</a:t>
            </a:r>
          </a:p>
        </p:txBody>
      </p:sp>
      <p:pic>
        <p:nvPicPr>
          <p:cNvPr id="4" name="Picture 3">
            <a:extLst>
              <a:ext uri="{FF2B5EF4-FFF2-40B4-BE49-F238E27FC236}">
                <a16:creationId xmlns:a16="http://schemas.microsoft.com/office/drawing/2014/main" id="{C48FB198-C7B9-4FD4-8166-53FDDED5E552}"/>
              </a:ext>
            </a:extLst>
          </p:cNvPr>
          <p:cNvPicPr>
            <a:picLocks noChangeAspect="1"/>
          </p:cNvPicPr>
          <p:nvPr/>
        </p:nvPicPr>
        <p:blipFill>
          <a:blip r:embed="rId3"/>
          <a:stretch>
            <a:fillRect/>
          </a:stretch>
        </p:blipFill>
        <p:spPr>
          <a:xfrm>
            <a:off x="348241" y="1973069"/>
            <a:ext cx="2028825" cy="2247900"/>
          </a:xfrm>
          <a:prstGeom prst="rect">
            <a:avLst/>
          </a:prstGeom>
        </p:spPr>
      </p:pic>
    </p:spTree>
    <p:extLst>
      <p:ext uri="{BB962C8B-B14F-4D97-AF65-F5344CB8AC3E}">
        <p14:creationId xmlns:p14="http://schemas.microsoft.com/office/powerpoint/2010/main" val="1180780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32168" cy="5143500"/>
          </a:xfrm>
          <a:prstGeom prst="rect">
            <a:avLst/>
          </a:prstGeom>
          <a:solidFill>
            <a:srgbClr val="EE2A24"/>
          </a:solidFill>
          <a:ln w="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5" name="TextBox 4">
            <a:extLst>
              <a:ext uri="{FF2B5EF4-FFF2-40B4-BE49-F238E27FC236}">
                <a16:creationId xmlns:a16="http://schemas.microsoft.com/office/drawing/2014/main" id="{48004973-641F-8D4A-9566-4C9FEE4BD386}"/>
              </a:ext>
            </a:extLst>
          </p:cNvPr>
          <p:cNvSpPr txBox="1"/>
          <p:nvPr/>
        </p:nvSpPr>
        <p:spPr>
          <a:xfrm>
            <a:off x="395536" y="335549"/>
            <a:ext cx="8496944" cy="3393236"/>
          </a:xfrm>
          <a:prstGeom prst="rect">
            <a:avLst/>
          </a:prstGeom>
          <a:noFill/>
        </p:spPr>
        <p:txBody>
          <a:bodyPr wrap="square" lIns="68580" tIns="34290" rIns="68580" bIns="34290" rtlCol="0">
            <a:spAutoFit/>
          </a:bodyPr>
          <a:lstStyle/>
          <a:p>
            <a:pPr marL="9525" indent="-9525"/>
            <a:r>
              <a:rPr lang="ar" sz="7200" b="1" dirty="0">
                <a:solidFill>
                  <a:schemeClr val="bg1"/>
                </a:solidFill>
                <a:latin typeface="Arial" panose="020B0604020202020204" pitchFamily="34" charset="0"/>
                <a:cs typeface="Arial" panose="020B0604020202020204" pitchFamily="34" charset="0"/>
              </a:rPr>
              <a:t>التنفيذ والمراقبة: الجزء الثاني</a:t>
            </a:r>
          </a:p>
        </p:txBody>
      </p:sp>
    </p:spTree>
    <p:extLst>
      <p:ext uri="{BB962C8B-B14F-4D97-AF65-F5344CB8AC3E}">
        <p14:creationId xmlns:p14="http://schemas.microsoft.com/office/powerpoint/2010/main" val="2757908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CD11823-BA12-8341-7D3A-1EBF5BD55680}"/>
              </a:ext>
            </a:extLst>
          </p:cNvPr>
          <p:cNvPicPr>
            <a:picLocks noChangeAspect="1"/>
          </p:cNvPicPr>
          <p:nvPr/>
        </p:nvPicPr>
        <p:blipFill>
          <a:blip r:embed="rId2"/>
          <a:stretch>
            <a:fillRect/>
          </a:stretch>
        </p:blipFill>
        <p:spPr>
          <a:xfrm>
            <a:off x="829733" y="739663"/>
            <a:ext cx="7484533" cy="3894665"/>
          </a:xfrm>
          <a:prstGeom prst="rect">
            <a:avLst/>
          </a:prstGeom>
        </p:spPr>
      </p:pic>
      <p:sp>
        <p:nvSpPr>
          <p:cNvPr id="3" name="Oval 2">
            <a:extLst>
              <a:ext uri="{FF2B5EF4-FFF2-40B4-BE49-F238E27FC236}">
                <a16:creationId xmlns:a16="http://schemas.microsoft.com/office/drawing/2014/main" id="{C625E0CB-3638-499C-80FA-5F88C842CEB0}"/>
              </a:ext>
            </a:extLst>
          </p:cNvPr>
          <p:cNvSpPr/>
          <p:nvPr/>
        </p:nvSpPr>
        <p:spPr>
          <a:xfrm>
            <a:off x="2486179" y="1546036"/>
            <a:ext cx="1551214" cy="334736"/>
          </a:xfrm>
          <a:prstGeom prst="ellipse">
            <a:avLst/>
          </a:prstGeom>
          <a:noFill/>
          <a:ln>
            <a:solidFill>
              <a:srgbClr val="E41B1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Tree>
    <p:extLst>
      <p:ext uri="{BB962C8B-B14F-4D97-AF65-F5344CB8AC3E}">
        <p14:creationId xmlns:p14="http://schemas.microsoft.com/office/powerpoint/2010/main" val="1828019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B6BD-0C46-45FD-852A-6833633E5A3C}"/>
              </a:ext>
            </a:extLst>
          </p:cNvPr>
          <p:cNvSpPr>
            <a:spLocks noGrp="1"/>
          </p:cNvSpPr>
          <p:nvPr>
            <p:ph type="title"/>
          </p:nvPr>
        </p:nvSpPr>
        <p:spPr>
          <a:xfrm>
            <a:off x="467544" y="411511"/>
            <a:ext cx="7674133" cy="565175"/>
          </a:xfrm>
        </p:spPr>
        <p:txBody>
          <a:bodyPr lIns="68580" tIns="34290" rIns="68580" bIns="34290"/>
          <a:lstStyle/>
          <a:p>
            <a:pPr algn="r" rtl="1"/>
            <a:r>
              <a:rPr lang="ar" dirty="0">
                <a:solidFill>
                  <a:srgbClr val="FF0000"/>
                </a:solidFill>
              </a:rPr>
              <a:t>مخطط </a:t>
            </a:r>
            <a:r>
              <a:rPr lang="ar" dirty="0"/>
              <a:t>الجلسة</a:t>
            </a:r>
          </a:p>
        </p:txBody>
      </p:sp>
      <p:sp>
        <p:nvSpPr>
          <p:cNvPr id="3" name="Content Placeholder 2">
            <a:extLst>
              <a:ext uri="{FF2B5EF4-FFF2-40B4-BE49-F238E27FC236}">
                <a16:creationId xmlns:a16="http://schemas.microsoft.com/office/drawing/2014/main" id="{FBA6573A-B737-48EB-ADAA-E44655ADB767}"/>
              </a:ext>
            </a:extLst>
          </p:cNvPr>
          <p:cNvSpPr>
            <a:spLocks noGrp="1"/>
          </p:cNvSpPr>
          <p:nvPr>
            <p:ph sz="half" idx="2"/>
          </p:nvPr>
        </p:nvSpPr>
        <p:spPr/>
        <p:txBody>
          <a:bodyPr lIns="68580" tIns="34290" rIns="68580" bIns="34290"/>
          <a:lstStyle/>
          <a:p>
            <a:pPr algn="r" rtl="1"/>
            <a:r>
              <a:rPr lang="ar" b="1" dirty="0"/>
              <a:t>النتائج:</a:t>
            </a:r>
          </a:p>
          <a:p>
            <a:pPr marL="0" indent="0" algn="r" rtl="1">
              <a:buNone/>
            </a:pPr>
            <a:endParaRPr lang="en-GB" b="1" dirty="0"/>
          </a:p>
          <a:p>
            <a:pPr lvl="1" algn="r" rtl="1"/>
            <a:r>
              <a:rPr lang="ar" dirty="0">
                <a:solidFill>
                  <a:srgbClr val="FF0000"/>
                </a:solidFill>
              </a:rPr>
              <a:t>الطريقة </a:t>
            </a:r>
            <a:r>
              <a:rPr lang="ar-JO" dirty="0">
                <a:solidFill>
                  <a:srgbClr val="FF0000"/>
                </a:solidFill>
              </a:rPr>
              <a:t>المناسبة</a:t>
            </a:r>
            <a:r>
              <a:rPr lang="ar" dirty="0">
                <a:solidFill>
                  <a:srgbClr val="FF0000"/>
                </a:solidFill>
              </a:rPr>
              <a:t>؟ </a:t>
            </a:r>
            <a:r>
              <a:rPr lang="ar" dirty="0"/>
              <a:t>هل كانت </a:t>
            </a:r>
            <a:r>
              <a:rPr lang="ar" dirty="0">
                <a:solidFill>
                  <a:srgbClr val="FF0000"/>
                </a:solidFill>
              </a:rPr>
              <a:t>آليات التسليم </a:t>
            </a:r>
            <a:r>
              <a:rPr lang="ar" dirty="0"/>
              <a:t>(برنامج تقديم المساعدات الغذائية، التوزيعات) هي الأكثر ملاءمة للسكان المستهدفين؟</a:t>
            </a:r>
          </a:p>
          <a:p>
            <a:pPr lvl="1" algn="r" rtl="1"/>
            <a:r>
              <a:rPr lang="ar" dirty="0"/>
              <a:t>تحديد </a:t>
            </a:r>
            <a:r>
              <a:rPr lang="ar" dirty="0">
                <a:solidFill>
                  <a:srgbClr val="FF0000"/>
                </a:solidFill>
              </a:rPr>
              <a:t>الفجوات/الإيجابيات الرئيسية والتعلم </a:t>
            </a:r>
            <a:r>
              <a:rPr lang="ar" dirty="0"/>
              <a:t>واقتراح </a:t>
            </a:r>
            <a:r>
              <a:rPr lang="ar" dirty="0">
                <a:solidFill>
                  <a:srgbClr val="FF0000"/>
                </a:solidFill>
              </a:rPr>
              <a:t>التوصيات الرئيسية </a:t>
            </a:r>
            <a:r>
              <a:rPr lang="ar" dirty="0"/>
              <a:t>للتدخلات المستقبلية</a:t>
            </a:r>
          </a:p>
          <a:p>
            <a:pPr marL="0" indent="0" algn="r" rtl="1">
              <a:buNone/>
            </a:pPr>
            <a:r>
              <a:rPr lang="ar" dirty="0"/>
              <a:t> </a:t>
            </a:r>
          </a:p>
          <a:p>
            <a:pPr algn="r" rtl="1"/>
            <a:endParaRPr lang="en-GB" dirty="0"/>
          </a:p>
        </p:txBody>
      </p:sp>
    </p:spTree>
    <p:extLst>
      <p:ext uri="{BB962C8B-B14F-4D97-AF65-F5344CB8AC3E}">
        <p14:creationId xmlns:p14="http://schemas.microsoft.com/office/powerpoint/2010/main" val="42431274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012-37D2-46EE-99CA-BEC664DD9A44}"/>
              </a:ext>
            </a:extLst>
          </p:cNvPr>
          <p:cNvSpPr>
            <a:spLocks noGrp="1"/>
          </p:cNvSpPr>
          <p:nvPr>
            <p:ph type="title"/>
          </p:nvPr>
        </p:nvSpPr>
        <p:spPr>
          <a:xfrm>
            <a:off x="467544" y="411510"/>
            <a:ext cx="7560840" cy="565175"/>
          </a:xfrm>
        </p:spPr>
        <p:txBody>
          <a:bodyPr/>
          <a:lstStyle/>
          <a:p>
            <a:pPr algn="r" rtl="1"/>
            <a:r>
              <a:rPr lang="ar-SA" dirty="0">
                <a:solidFill>
                  <a:srgbClr val="FF0000"/>
                </a:solidFill>
              </a:rPr>
              <a:t>الطريقة </a:t>
            </a:r>
            <a:r>
              <a:rPr lang="ar-JO" dirty="0">
                <a:solidFill>
                  <a:srgbClr val="FF0000"/>
                </a:solidFill>
              </a:rPr>
              <a:t>المناسب</a:t>
            </a:r>
            <a:r>
              <a:rPr lang="ar" dirty="0">
                <a:solidFill>
                  <a:srgbClr val="FF0000"/>
                </a:solidFill>
              </a:rPr>
              <a:t> </a:t>
            </a:r>
            <a:r>
              <a:rPr lang="ar" dirty="0"/>
              <a:t>؟ (الت</a:t>
            </a:r>
            <a:r>
              <a:rPr lang="ar-SA" dirty="0"/>
              <a:t>سليم</a:t>
            </a:r>
            <a:r>
              <a:rPr lang="ar" dirty="0"/>
              <a:t>)</a:t>
            </a:r>
          </a:p>
        </p:txBody>
      </p:sp>
      <p:sp>
        <p:nvSpPr>
          <p:cNvPr id="6" name="Content Placeholder 2">
            <a:extLst>
              <a:ext uri="{FF2B5EF4-FFF2-40B4-BE49-F238E27FC236}">
                <a16:creationId xmlns:a16="http://schemas.microsoft.com/office/drawing/2014/main" id="{D29C14E6-2CA2-F511-1336-C477A7A7ABB3}"/>
              </a:ext>
            </a:extLst>
          </p:cNvPr>
          <p:cNvSpPr txBox="1">
            <a:spLocks/>
          </p:cNvSpPr>
          <p:nvPr/>
        </p:nvSpPr>
        <p:spPr>
          <a:xfrm>
            <a:off x="668867" y="1499287"/>
            <a:ext cx="7571184" cy="1548713"/>
          </a:xfrm>
          <a:prstGeom prst="rect">
            <a:avLst/>
          </a:prstGeom>
        </p:spPr>
        <p:txBody>
          <a:bodyPr/>
          <a:lstStyle>
            <a:lvl1pPr marL="285750" indent="-285750" algn="l" defTabSz="914400" rtl="0" eaLnBrk="1" latinLnBrk="0" hangingPunct="1">
              <a:spcBef>
                <a:spcPct val="20000"/>
              </a:spcBef>
              <a:buClr>
                <a:srgbClr val="EE2A24"/>
              </a:buClr>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r" rtl="1">
              <a:buFontTx/>
              <a:buChar char="-"/>
            </a:pPr>
            <a:r>
              <a:rPr lang="ar" dirty="0"/>
              <a:t>تضمين </a:t>
            </a:r>
            <a:r>
              <a:rPr lang="ar-SA" dirty="0" err="1"/>
              <a:t>ال</a:t>
            </a:r>
            <a:r>
              <a:rPr lang="ar" dirty="0"/>
              <a:t>شرائح </a:t>
            </a:r>
            <a:r>
              <a:rPr lang="ar-SA" dirty="0"/>
              <a:t>(</a:t>
            </a:r>
            <a:r>
              <a:rPr lang="ar" dirty="0"/>
              <a:t>2-3</a:t>
            </a:r>
            <a:r>
              <a:rPr lang="ar-SA" dirty="0"/>
              <a:t>) </a:t>
            </a:r>
            <a:r>
              <a:rPr lang="ar" dirty="0"/>
              <a:t>ملخص</a:t>
            </a:r>
            <a:r>
              <a:rPr lang="ar-SA" dirty="0"/>
              <a:t> موجز يؤخذ من شرائح </a:t>
            </a:r>
            <a:r>
              <a:rPr lang="ar" dirty="0"/>
              <a:t>مراقبة ما بعد التوزيع (</a:t>
            </a:r>
            <a:r>
              <a:rPr lang="en-GB" dirty="0"/>
              <a:t>PDM</a:t>
            </a:r>
            <a:r>
              <a:rPr lang="ar" dirty="0"/>
              <a:t>) (انظر الشريحة التالية) + </a:t>
            </a:r>
            <a:r>
              <a:rPr lang="ar-JO" dirty="0"/>
              <a:t>مجموعة المناقشة المركزة </a:t>
            </a:r>
            <a:r>
              <a:rPr lang="ar" dirty="0"/>
              <a:t>(FGDs)</a:t>
            </a:r>
            <a:r>
              <a:rPr lang="ar-SA" dirty="0"/>
              <a:t>-</a:t>
            </a:r>
            <a:r>
              <a:rPr lang="ar" dirty="0"/>
              <a:t> (10 دقائق)</a:t>
            </a:r>
            <a:endParaRPr lang="ar-SA" dirty="0"/>
          </a:p>
          <a:p>
            <a:pPr algn="r" rtl="1">
              <a:buFontTx/>
              <a:buChar char="-"/>
            </a:pPr>
            <a:endParaRPr lang="ar" dirty="0"/>
          </a:p>
          <a:p>
            <a:pPr algn="r" rtl="1">
              <a:buFontTx/>
              <a:buChar char="-"/>
            </a:pPr>
            <a:r>
              <a:rPr lang="ar" dirty="0"/>
              <a:t>مناقشة عامة حول آراء المجتمع: هل يتفق المشاركون، هل هناك أي شيء يمكن إضافته (10 دقائق)</a:t>
            </a:r>
          </a:p>
          <a:p>
            <a:pPr marL="0" indent="0" algn="r" rtl="1">
              <a:buFont typeface="Arial" panose="020B0604020202020204" pitchFamily="34" charset="0"/>
              <a:buNone/>
            </a:pPr>
            <a:r>
              <a:rPr lang="ar" dirty="0"/>
              <a:t> </a:t>
            </a:r>
          </a:p>
          <a:p>
            <a:pPr algn="r" rtl="1">
              <a:buFontTx/>
              <a:buChar char="-"/>
            </a:pPr>
            <a:endParaRPr lang="en-GB" dirty="0"/>
          </a:p>
        </p:txBody>
      </p:sp>
    </p:spTree>
    <p:extLst>
      <p:ext uri="{BB962C8B-B14F-4D97-AF65-F5344CB8AC3E}">
        <p14:creationId xmlns:p14="http://schemas.microsoft.com/office/powerpoint/2010/main" val="1521176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EF06D15-B486-48DF-A474-F1CF2DE58B0F}"/>
              </a:ext>
            </a:extLst>
          </p:cNvPr>
          <p:cNvPicPr>
            <a:picLocks noGrp="1" noChangeAspect="1"/>
          </p:cNvPicPr>
          <p:nvPr>
            <p:ph sz="half" idx="2"/>
          </p:nvPr>
        </p:nvPicPr>
        <p:blipFill>
          <a:blip r:embed="rId3"/>
          <a:stretch>
            <a:fillRect/>
          </a:stretch>
        </p:blipFill>
        <p:spPr>
          <a:xfrm>
            <a:off x="467544" y="1257797"/>
            <a:ext cx="4090988" cy="3319463"/>
          </a:xfrm>
          <a:prstGeom prst="rect">
            <a:avLst/>
          </a:prstGeom>
        </p:spPr>
      </p:pic>
      <p:pic>
        <p:nvPicPr>
          <p:cNvPr id="5" name="Picture 4">
            <a:extLst>
              <a:ext uri="{FF2B5EF4-FFF2-40B4-BE49-F238E27FC236}">
                <a16:creationId xmlns:a16="http://schemas.microsoft.com/office/drawing/2014/main" id="{0234FB70-37DE-4E55-A520-7DFE85E6DCBD}"/>
              </a:ext>
            </a:extLst>
          </p:cNvPr>
          <p:cNvPicPr>
            <a:picLocks noChangeAspect="1"/>
          </p:cNvPicPr>
          <p:nvPr/>
        </p:nvPicPr>
        <p:blipFill>
          <a:blip r:embed="rId4"/>
          <a:stretch>
            <a:fillRect/>
          </a:stretch>
        </p:blipFill>
        <p:spPr>
          <a:xfrm>
            <a:off x="4924742" y="1257797"/>
            <a:ext cx="4086435" cy="3324396"/>
          </a:xfrm>
          <a:prstGeom prst="rect">
            <a:avLst/>
          </a:prstGeom>
        </p:spPr>
      </p:pic>
      <p:sp>
        <p:nvSpPr>
          <p:cNvPr id="7" name="Title 1">
            <a:extLst>
              <a:ext uri="{FF2B5EF4-FFF2-40B4-BE49-F238E27FC236}">
                <a16:creationId xmlns:a16="http://schemas.microsoft.com/office/drawing/2014/main" id="{C65DBCE0-9BDD-78AF-C1BC-C3A38A534A0F}"/>
              </a:ext>
            </a:extLst>
          </p:cNvPr>
          <p:cNvSpPr>
            <a:spLocks noGrp="1"/>
          </p:cNvSpPr>
          <p:nvPr>
            <p:ph type="title"/>
          </p:nvPr>
        </p:nvSpPr>
        <p:spPr>
          <a:xfrm>
            <a:off x="468312" y="411163"/>
            <a:ext cx="7964487" cy="565150"/>
          </a:xfrm>
        </p:spPr>
        <p:txBody>
          <a:bodyPr/>
          <a:lstStyle/>
          <a:p>
            <a:pPr algn="r" rtl="1"/>
            <a:r>
              <a:rPr lang="ar-SA" dirty="0">
                <a:solidFill>
                  <a:srgbClr val="FF0000"/>
                </a:solidFill>
              </a:rPr>
              <a:t>الطريقة </a:t>
            </a:r>
            <a:r>
              <a:rPr lang="ar-JO" dirty="0">
                <a:solidFill>
                  <a:srgbClr val="FF0000"/>
                </a:solidFill>
              </a:rPr>
              <a:t>المناسب</a:t>
            </a:r>
            <a:r>
              <a:rPr lang="ar" dirty="0">
                <a:solidFill>
                  <a:srgbClr val="FF0000"/>
                </a:solidFill>
              </a:rPr>
              <a:t> </a:t>
            </a:r>
            <a:r>
              <a:rPr lang="ar" dirty="0"/>
              <a:t>؟ (الت</a:t>
            </a:r>
            <a:r>
              <a:rPr lang="ar-SA" dirty="0"/>
              <a:t>سليم</a:t>
            </a:r>
            <a:r>
              <a:rPr lang="ar" dirty="0"/>
              <a:t>)</a:t>
            </a:r>
          </a:p>
        </p:txBody>
      </p:sp>
    </p:spTree>
    <p:extLst>
      <p:ext uri="{BB962C8B-B14F-4D97-AF65-F5344CB8AC3E}">
        <p14:creationId xmlns:p14="http://schemas.microsoft.com/office/powerpoint/2010/main" val="12593903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548F-4BF8-4D12-9643-13B5AD763F88}"/>
              </a:ext>
            </a:extLst>
          </p:cNvPr>
          <p:cNvSpPr>
            <a:spLocks noGrp="1"/>
          </p:cNvSpPr>
          <p:nvPr>
            <p:ph type="title"/>
          </p:nvPr>
        </p:nvSpPr>
        <p:spPr/>
        <p:txBody>
          <a:bodyPr/>
          <a:lstStyle/>
          <a:p>
            <a:pPr rtl="1"/>
            <a:r>
              <a:rPr lang="ar-JO" dirty="0"/>
              <a:t>مجموعة المناقشة المركزة </a:t>
            </a:r>
            <a:r>
              <a:rPr lang="ar" dirty="0"/>
              <a:t>( FGDs)</a:t>
            </a:r>
          </a:p>
        </p:txBody>
      </p:sp>
      <p:sp>
        <p:nvSpPr>
          <p:cNvPr id="10" name="Content Placeholder 9">
            <a:extLst>
              <a:ext uri="{FF2B5EF4-FFF2-40B4-BE49-F238E27FC236}">
                <a16:creationId xmlns:a16="http://schemas.microsoft.com/office/drawing/2014/main" id="{6212A9DA-45FD-427B-86FE-8AACB0436C83}"/>
              </a:ext>
            </a:extLst>
          </p:cNvPr>
          <p:cNvSpPr>
            <a:spLocks noGrp="1"/>
          </p:cNvSpPr>
          <p:nvPr>
            <p:ph idx="1"/>
          </p:nvPr>
        </p:nvSpPr>
        <p:spPr/>
        <p:txBody>
          <a:bodyPr lIns="68580" tIns="34290" rIns="68580" bIns="34290" anchor="t"/>
          <a:lstStyle/>
          <a:p>
            <a:pPr marL="0" indent="0" algn="r" rtl="1">
              <a:buNone/>
            </a:pPr>
            <a:r>
              <a:rPr lang="ar" sz="2800" dirty="0"/>
              <a:t>'الحادث الذي أثر سلباً على البرنامج هو </a:t>
            </a:r>
            <a:r>
              <a:rPr lang="ar-SA" sz="2800" dirty="0"/>
              <a:t>تدافع </a:t>
            </a:r>
            <a:r>
              <a:rPr lang="ar" sz="2800" dirty="0"/>
              <a:t>العدد الكبير من </a:t>
            </a:r>
            <a:r>
              <a:rPr lang="ar-JO" sz="2800" dirty="0"/>
              <a:t>الأفراد</a:t>
            </a:r>
            <a:r>
              <a:rPr lang="ar" sz="2800" dirty="0"/>
              <a:t> في مكتب البريد أثناء التوزيعات حيث اجتمعت عدة </a:t>
            </a:r>
            <a:r>
              <a:rPr lang="ar-SA" sz="2800" dirty="0"/>
              <a:t>مجموعات</a:t>
            </a:r>
            <a:r>
              <a:rPr lang="ar" sz="2800" dirty="0"/>
              <a:t> ل</a:t>
            </a:r>
            <a:r>
              <a:rPr lang="ar-SA" sz="2800" dirty="0" err="1"/>
              <a:t>إستلام</a:t>
            </a:r>
            <a:r>
              <a:rPr lang="ar" sz="2800" dirty="0"/>
              <a:t> المساعدات النقدية والقسائم</a:t>
            </a:r>
            <a:r>
              <a:rPr lang="ar-SA" sz="2800" dirty="0"/>
              <a:t> </a:t>
            </a:r>
            <a:r>
              <a:rPr lang="ar" sz="2800" dirty="0"/>
              <a:t>في نفس اليوم '</a:t>
            </a:r>
          </a:p>
          <a:p>
            <a:pPr marL="0" indent="0" algn="r" rtl="1">
              <a:buNone/>
            </a:pPr>
            <a:endParaRPr lang="en-GB" sz="2800" dirty="0"/>
          </a:p>
          <a:p>
            <a:pPr marL="0" indent="0" algn="r" rtl="1">
              <a:buNone/>
            </a:pPr>
            <a:r>
              <a:rPr lang="ar" sz="2800" dirty="0"/>
              <a:t>"لم يتعرض </a:t>
            </a:r>
            <a:r>
              <a:rPr lang="ar-JO" sz="2800" dirty="0"/>
              <a:t>الأفراد</a:t>
            </a:r>
            <a:r>
              <a:rPr lang="ar" sz="2800" dirty="0"/>
              <a:t> لأي خطر. و</a:t>
            </a:r>
            <a:r>
              <a:rPr lang="ar-SA" sz="2800" dirty="0"/>
              <a:t>تم </a:t>
            </a:r>
            <a:r>
              <a:rPr lang="ar" sz="2800" dirty="0"/>
              <a:t>اقتر</a:t>
            </a:r>
            <a:r>
              <a:rPr lang="ar-SA" sz="2800" dirty="0"/>
              <a:t>ا</a:t>
            </a:r>
            <a:r>
              <a:rPr lang="ar" sz="2800" dirty="0"/>
              <a:t>ح إعطاء الأولوية للنساء اللاتي لديهن أطفال"</a:t>
            </a:r>
          </a:p>
        </p:txBody>
      </p:sp>
    </p:spTree>
    <p:extLst>
      <p:ext uri="{BB962C8B-B14F-4D97-AF65-F5344CB8AC3E}">
        <p14:creationId xmlns:p14="http://schemas.microsoft.com/office/powerpoint/2010/main" val="165120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title"/>
          </p:nvPr>
        </p:nvSpPr>
        <p:spPr/>
        <p:txBody>
          <a:bodyPr lIns="68580" tIns="34290" rIns="68580" bIns="34290" anchor="t"/>
          <a:lstStyle/>
          <a:p>
            <a:r>
              <a:rPr lang="ar" dirty="0">
                <a:latin typeface="+mn-lt"/>
              </a:rPr>
              <a:t>العملية مقابل التأثير</a:t>
            </a:r>
          </a:p>
        </p:txBody>
      </p:sp>
      <p:sp>
        <p:nvSpPr>
          <p:cNvPr id="338946" name="Rectangle 2"/>
          <p:cNvSpPr>
            <a:spLocks noGrp="1" noChangeArrowheads="1"/>
          </p:cNvSpPr>
          <p:nvPr>
            <p:ph idx="1"/>
          </p:nvPr>
        </p:nvSpPr>
        <p:spPr>
          <a:xfrm>
            <a:off x="628650" y="1369219"/>
            <a:ext cx="7829550" cy="3088482"/>
          </a:xfrm>
        </p:spPr>
        <p:txBody>
          <a:bodyPr>
            <a:noAutofit/>
          </a:bodyPr>
          <a:lstStyle/>
          <a:p>
            <a:pPr algn="r" rtl="1"/>
            <a:r>
              <a:rPr lang="ar" sz="2300" b="1" dirty="0"/>
              <a:t>مراقبة العملية </a:t>
            </a:r>
            <a:r>
              <a:rPr lang="ar" sz="2300" dirty="0"/>
              <a:t>: للتأكد من أن البرنامج مناسب وذو صلة باحتياجات </a:t>
            </a:r>
            <a:r>
              <a:rPr lang="ar-JO" sz="2300" dirty="0"/>
              <a:t>الأفراد</a:t>
            </a:r>
            <a:r>
              <a:rPr lang="ar" sz="2300" dirty="0"/>
              <a:t>؛ وأنه يتم تنفيذه بالطريقة المقصودة</a:t>
            </a:r>
          </a:p>
          <a:p>
            <a:pPr algn="r" rtl="1"/>
            <a:r>
              <a:rPr lang="ar" sz="2300" b="1" dirty="0"/>
              <a:t>مراقبة التأثير </a:t>
            </a:r>
            <a:r>
              <a:rPr lang="ar" sz="2300" dirty="0"/>
              <a:t>: للتأكد من أن البرنامج يحقق التأثير المقصود ويقلل من التأثيرات السلبية بشكل أكثر فعالية وكفاءة من أنواع البرامج الأخرى</a:t>
            </a:r>
            <a:endParaRPr lang="en-US" sz="2300" dirty="0"/>
          </a:p>
        </p:txBody>
      </p:sp>
      <p:sp>
        <p:nvSpPr>
          <p:cNvPr id="87045" name="Rectangle 5"/>
          <p:cNvSpPr>
            <a:spLocks noGrp="1" noChangeArrowheads="1"/>
          </p:cNvSpPr>
          <p:nvPr/>
        </p:nvSpPr>
        <p:spPr bwMode="auto">
          <a:xfrm>
            <a:off x="1771650" y="2376644"/>
            <a:ext cx="5886450" cy="3371850"/>
          </a:xfrm>
          <a:prstGeom prst="rect">
            <a:avLst/>
          </a:prstGeom>
          <a:noFill/>
          <a:ln w="9525">
            <a:noFill/>
            <a:miter lim="800000"/>
            <a:headEnd/>
            <a:tailEnd/>
          </a:ln>
        </p:spPr>
        <p:txBody>
          <a:bodyPr lIns="68580" tIns="34290" rIns="68580" bIns="34290">
            <a:prstTxWarp prst="textNoShape">
              <a:avLst/>
            </a:prstTxWarp>
          </a:bodyPr>
          <a:lstStyle/>
          <a:p>
            <a:endParaRPr lang="en-GB" sz="2400"/>
          </a:p>
        </p:txBody>
      </p:sp>
    </p:spTree>
    <p:extLst>
      <p:ext uri="{BB962C8B-B14F-4D97-AF65-F5344CB8AC3E}">
        <p14:creationId xmlns:p14="http://schemas.microsoft.com/office/powerpoint/2010/main" val="314863149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C1E9-9C65-4AA6-A801-7CDC191A1810}"/>
              </a:ext>
            </a:extLst>
          </p:cNvPr>
          <p:cNvSpPr>
            <a:spLocks noGrp="1"/>
          </p:cNvSpPr>
          <p:nvPr>
            <p:ph type="title"/>
          </p:nvPr>
        </p:nvSpPr>
        <p:spPr>
          <a:xfrm>
            <a:off x="73129" y="411511"/>
            <a:ext cx="8967725" cy="565175"/>
          </a:xfrm>
        </p:spPr>
        <p:txBody>
          <a:bodyPr lIns="68580" tIns="34290" rIns="68580" bIns="34290" anchor="t">
            <a:normAutofit/>
          </a:bodyPr>
          <a:lstStyle/>
          <a:p>
            <a:pPr rtl="1"/>
            <a:r>
              <a:rPr lang="ar" dirty="0">
                <a:latin typeface="Arial"/>
                <a:cs typeface="Arial"/>
              </a:rPr>
              <a:t>آلية التسليم المحددة/</a:t>
            </a:r>
            <a:r>
              <a:rPr lang="ar-SA" dirty="0">
                <a:latin typeface="Arial"/>
                <a:cs typeface="Arial"/>
              </a:rPr>
              <a:t>مقدم الخدمات المالية</a:t>
            </a:r>
            <a:r>
              <a:rPr lang="ar" dirty="0">
                <a:latin typeface="Arial"/>
                <a:cs typeface="Arial"/>
              </a:rPr>
              <a:t> في </a:t>
            </a:r>
            <a:r>
              <a:rPr lang="ar" dirty="0">
                <a:highlight>
                  <a:srgbClr val="FFFF00"/>
                </a:highlight>
                <a:latin typeface="Arial"/>
                <a:cs typeface="Arial"/>
              </a:rPr>
              <a:t>استجابة xxx</a:t>
            </a:r>
          </a:p>
        </p:txBody>
      </p:sp>
      <p:pic>
        <p:nvPicPr>
          <p:cNvPr id="5" name="Content Placeholder 4">
            <a:extLst>
              <a:ext uri="{FF2B5EF4-FFF2-40B4-BE49-F238E27FC236}">
                <a16:creationId xmlns:a16="http://schemas.microsoft.com/office/drawing/2014/main" id="{284B4FFF-4D79-4739-8979-3E6D9B8BBB51}"/>
              </a:ext>
            </a:extLst>
          </p:cNvPr>
          <p:cNvPicPr>
            <a:picLocks noGrp="1" noChangeAspect="1"/>
          </p:cNvPicPr>
          <p:nvPr>
            <p:ph sz="half" idx="2"/>
          </p:nvPr>
        </p:nvPicPr>
        <p:blipFill>
          <a:blip r:embed="rId3"/>
          <a:stretch>
            <a:fillRect/>
          </a:stretch>
        </p:blipFill>
        <p:spPr>
          <a:xfrm>
            <a:off x="1" y="1347108"/>
            <a:ext cx="9143999" cy="3796393"/>
          </a:xfrm>
          <a:prstGeom prst="rect">
            <a:avLst/>
          </a:prstGeom>
        </p:spPr>
      </p:pic>
    </p:spTree>
    <p:extLst>
      <p:ext uri="{BB962C8B-B14F-4D97-AF65-F5344CB8AC3E}">
        <p14:creationId xmlns:p14="http://schemas.microsoft.com/office/powerpoint/2010/main" val="33890630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8481A7-159D-47FF-B8F0-569F1CDE8253}"/>
              </a:ext>
            </a:extLst>
          </p:cNvPr>
          <p:cNvSpPr txBox="1"/>
          <p:nvPr/>
        </p:nvSpPr>
        <p:spPr>
          <a:xfrm>
            <a:off x="3436884" y="1347615"/>
            <a:ext cx="4871544" cy="2562240"/>
          </a:xfrm>
          <a:prstGeom prst="rect">
            <a:avLst/>
          </a:prstGeom>
          <a:noFill/>
        </p:spPr>
        <p:txBody>
          <a:bodyPr wrap="square" lIns="68580" tIns="34290" rIns="68580" bIns="34290" rtlCol="0" anchor="t">
            <a:spAutoFit/>
          </a:bodyPr>
          <a:lstStyle/>
          <a:p>
            <a:pPr algn="r" rtl="1"/>
            <a:r>
              <a:rPr lang="ar" dirty="0"/>
              <a:t>بناءً على المعلومات السابقة:</a:t>
            </a:r>
          </a:p>
          <a:p>
            <a:pPr algn="r" rtl="1"/>
            <a:endParaRPr lang="en-GB" dirty="0"/>
          </a:p>
          <a:p>
            <a:pPr algn="r" rtl="1"/>
            <a:r>
              <a:rPr lang="ar" dirty="0"/>
              <a:t>نشاط جماعي: مناقشة في مجموعتين حول كيفية إعداد المساعدة وتقديمها (I - اختيار مقدمي الخدمات </a:t>
            </a:r>
            <a:r>
              <a:rPr lang="ar-SA" dirty="0"/>
              <a:t>المالية</a:t>
            </a:r>
            <a:r>
              <a:rPr lang="ar" dirty="0"/>
              <a:t>؛ 2 - التوزيع)</a:t>
            </a:r>
          </a:p>
          <a:p>
            <a:pPr algn="r" rtl="1"/>
            <a:endParaRPr lang="en-GB" dirty="0"/>
          </a:p>
          <a:p>
            <a:pPr algn="r" rtl="1"/>
            <a:r>
              <a:rPr lang="ar" dirty="0"/>
              <a:t>حدد أ) </a:t>
            </a:r>
            <a:r>
              <a:rPr lang="ar-SA" dirty="0"/>
              <a:t>في</a:t>
            </a:r>
            <a:r>
              <a:rPr lang="ar" dirty="0"/>
              <a:t>ما </a:t>
            </a:r>
            <a:r>
              <a:rPr lang="ar-SA" dirty="0"/>
              <a:t>إذا </a:t>
            </a:r>
            <a:r>
              <a:rPr lang="ar" dirty="0"/>
              <a:t>سارت الأمور على ما يرام؛ ب) ما كان ينبغي أن يسير على نحو أفضل؛ </a:t>
            </a:r>
            <a:r>
              <a:rPr lang="ar-SA" dirty="0"/>
              <a:t>اقترح </a:t>
            </a:r>
            <a:r>
              <a:rPr lang="ar" dirty="0"/>
              <a:t>على الأقل ثلاثة إجراءات موصى بها لتحسين جودة هذه المرحلة في المرة القادمة. (40 دقيقة)</a:t>
            </a:r>
          </a:p>
          <a:p>
            <a:pPr marL="285743" indent="-285743" algn="r" rtl="1">
              <a:buFont typeface="Wingdings"/>
              <a:buChar char="Ø"/>
            </a:pPr>
            <a:endParaRPr lang="en-GB" dirty="0">
              <a:cs typeface="Calibri"/>
            </a:endParaRPr>
          </a:p>
        </p:txBody>
      </p:sp>
      <p:sp>
        <p:nvSpPr>
          <p:cNvPr id="5" name="Title 1">
            <a:extLst>
              <a:ext uri="{FF2B5EF4-FFF2-40B4-BE49-F238E27FC236}">
                <a16:creationId xmlns:a16="http://schemas.microsoft.com/office/drawing/2014/main" id="{B4BE6748-86AA-457C-9EF0-A35044A9D143}"/>
              </a:ext>
            </a:extLst>
          </p:cNvPr>
          <p:cNvSpPr>
            <a:spLocks noGrp="1"/>
          </p:cNvSpPr>
          <p:nvPr>
            <p:ph type="title"/>
          </p:nvPr>
        </p:nvSpPr>
        <p:spPr>
          <a:xfrm>
            <a:off x="496614" y="411511"/>
            <a:ext cx="7811814" cy="565175"/>
          </a:xfrm>
        </p:spPr>
        <p:txBody>
          <a:bodyPr lIns="68580" tIns="34290" rIns="68580" bIns="34290"/>
          <a:lstStyle/>
          <a:p>
            <a:pPr algn="r" rtl="1"/>
            <a:r>
              <a:rPr lang="ar" dirty="0"/>
              <a:t>التركيز على </a:t>
            </a:r>
            <a:r>
              <a:rPr lang="ar" dirty="0">
                <a:solidFill>
                  <a:srgbClr val="FF0000"/>
                </a:solidFill>
              </a:rPr>
              <a:t>آليات التسليم</a:t>
            </a:r>
          </a:p>
        </p:txBody>
      </p:sp>
      <p:pic>
        <p:nvPicPr>
          <p:cNvPr id="4" name="Picture 3">
            <a:extLst>
              <a:ext uri="{FF2B5EF4-FFF2-40B4-BE49-F238E27FC236}">
                <a16:creationId xmlns:a16="http://schemas.microsoft.com/office/drawing/2014/main" id="{C48FB198-C7B9-4FD4-8166-53FDDED5E552}"/>
              </a:ext>
            </a:extLst>
          </p:cNvPr>
          <p:cNvPicPr>
            <a:picLocks noChangeAspect="1"/>
          </p:cNvPicPr>
          <p:nvPr/>
        </p:nvPicPr>
        <p:blipFill>
          <a:blip r:embed="rId3"/>
          <a:stretch>
            <a:fillRect/>
          </a:stretch>
        </p:blipFill>
        <p:spPr>
          <a:xfrm>
            <a:off x="348241" y="1973069"/>
            <a:ext cx="2028825" cy="2247900"/>
          </a:xfrm>
          <a:prstGeom prst="rect">
            <a:avLst/>
          </a:prstGeom>
        </p:spPr>
      </p:pic>
    </p:spTree>
    <p:extLst>
      <p:ext uri="{BB962C8B-B14F-4D97-AF65-F5344CB8AC3E}">
        <p14:creationId xmlns:p14="http://schemas.microsoft.com/office/powerpoint/2010/main" val="2249129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AD4367B-6CB5-556F-4D7D-95E176FE451C}"/>
              </a:ext>
            </a:extLst>
          </p:cNvPr>
          <p:cNvPicPr>
            <a:picLocks noChangeAspect="1"/>
          </p:cNvPicPr>
          <p:nvPr/>
        </p:nvPicPr>
        <p:blipFill>
          <a:blip r:embed="rId2"/>
          <a:stretch>
            <a:fillRect/>
          </a:stretch>
        </p:blipFill>
        <p:spPr>
          <a:xfrm>
            <a:off x="602647" y="742950"/>
            <a:ext cx="7484533" cy="3894665"/>
          </a:xfrm>
          <a:prstGeom prst="rect">
            <a:avLst/>
          </a:prstGeom>
        </p:spPr>
      </p:pic>
      <p:sp>
        <p:nvSpPr>
          <p:cNvPr id="3" name="Oval 2">
            <a:extLst>
              <a:ext uri="{FF2B5EF4-FFF2-40B4-BE49-F238E27FC236}">
                <a16:creationId xmlns:a16="http://schemas.microsoft.com/office/drawing/2014/main" id="{E240659C-28E9-4D8D-B779-9CE72225E647}"/>
              </a:ext>
            </a:extLst>
          </p:cNvPr>
          <p:cNvSpPr/>
          <p:nvPr/>
        </p:nvSpPr>
        <p:spPr>
          <a:xfrm>
            <a:off x="406400" y="2918883"/>
            <a:ext cx="1244600" cy="781050"/>
          </a:xfrm>
          <a:prstGeom prst="ellipse">
            <a:avLst/>
          </a:prstGeom>
          <a:noFill/>
          <a:ln>
            <a:solidFill>
              <a:srgbClr val="E41B1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Tree>
    <p:extLst>
      <p:ext uri="{BB962C8B-B14F-4D97-AF65-F5344CB8AC3E}">
        <p14:creationId xmlns:p14="http://schemas.microsoft.com/office/powerpoint/2010/main" val="32575260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B6BD-0C46-45FD-852A-6833633E5A3C}"/>
              </a:ext>
            </a:extLst>
          </p:cNvPr>
          <p:cNvSpPr>
            <a:spLocks noGrp="1"/>
          </p:cNvSpPr>
          <p:nvPr>
            <p:ph type="title"/>
          </p:nvPr>
        </p:nvSpPr>
        <p:spPr>
          <a:xfrm>
            <a:off x="467543" y="411510"/>
            <a:ext cx="7674133" cy="565175"/>
          </a:xfrm>
        </p:spPr>
        <p:txBody>
          <a:bodyPr/>
          <a:lstStyle/>
          <a:p>
            <a:pPr algn="r" rtl="1"/>
            <a:r>
              <a:rPr lang="ar" dirty="0">
                <a:solidFill>
                  <a:srgbClr val="FF0000"/>
                </a:solidFill>
              </a:rPr>
              <a:t>مخطط </a:t>
            </a:r>
            <a:r>
              <a:rPr lang="ar" dirty="0"/>
              <a:t>الجلسة</a:t>
            </a:r>
          </a:p>
        </p:txBody>
      </p:sp>
      <p:sp>
        <p:nvSpPr>
          <p:cNvPr id="3" name="Content Placeholder 2">
            <a:extLst>
              <a:ext uri="{FF2B5EF4-FFF2-40B4-BE49-F238E27FC236}">
                <a16:creationId xmlns:a16="http://schemas.microsoft.com/office/drawing/2014/main" id="{FBA6573A-B737-48EB-ADAA-E44655ADB767}"/>
              </a:ext>
            </a:extLst>
          </p:cNvPr>
          <p:cNvSpPr>
            <a:spLocks noGrp="1"/>
          </p:cNvSpPr>
          <p:nvPr>
            <p:ph sz="half" idx="2"/>
          </p:nvPr>
        </p:nvSpPr>
        <p:spPr>
          <a:xfrm>
            <a:off x="570492" y="1413371"/>
            <a:ext cx="7571184" cy="3318619"/>
          </a:xfrm>
        </p:spPr>
        <p:txBody>
          <a:bodyPr/>
          <a:lstStyle/>
          <a:p>
            <a:pPr algn="r" rtl="1"/>
            <a:r>
              <a:rPr lang="ar" b="1" dirty="0"/>
              <a:t>النتائج:</a:t>
            </a:r>
          </a:p>
          <a:p>
            <a:pPr lvl="1" algn="r" rtl="1"/>
            <a:r>
              <a:rPr lang="ar-SA" dirty="0"/>
              <a:t>ا</a:t>
            </a:r>
            <a:r>
              <a:rPr lang="ar" dirty="0"/>
              <a:t>لتفكير في الأدوات/العمليات المستخدمة لمراقبة الاستجابة وما إذا كانت هذه الأدوات/العمليات ساعدت في تكييف الاستجابة عند الحاجة إليها.</a:t>
            </a:r>
          </a:p>
          <a:p>
            <a:pPr lvl="1" algn="r" rtl="1"/>
            <a:r>
              <a:rPr lang="ar" dirty="0"/>
              <a:t>تحديد الفجوات/الإيجابيات الرئيسية والتعلم واقتراح التوصيات الرئيسية للتدخلات المستقبلية</a:t>
            </a:r>
          </a:p>
          <a:p>
            <a:pPr marL="0" indent="0" algn="r" rtl="1">
              <a:buNone/>
            </a:pPr>
            <a:r>
              <a:rPr lang="ar" dirty="0"/>
              <a:t> </a:t>
            </a:r>
          </a:p>
          <a:p>
            <a:pPr algn="r" rtl="1"/>
            <a:endParaRPr lang="en-GB" dirty="0"/>
          </a:p>
        </p:txBody>
      </p:sp>
    </p:spTree>
    <p:extLst>
      <p:ext uri="{BB962C8B-B14F-4D97-AF65-F5344CB8AC3E}">
        <p14:creationId xmlns:p14="http://schemas.microsoft.com/office/powerpoint/2010/main" val="740893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64A25717-11A0-FCE5-62C1-A6CC5BB3F0A1}"/>
              </a:ext>
            </a:extLst>
          </p:cNvPr>
          <p:cNvPicPr>
            <a:picLocks noChangeAspect="1"/>
          </p:cNvPicPr>
          <p:nvPr/>
        </p:nvPicPr>
        <p:blipFill>
          <a:blip r:embed="rId2"/>
          <a:stretch>
            <a:fillRect/>
          </a:stretch>
        </p:blipFill>
        <p:spPr>
          <a:xfrm>
            <a:off x="313267" y="57710"/>
            <a:ext cx="8664691" cy="4755292"/>
          </a:xfrm>
          <a:prstGeom prst="rect">
            <a:avLst/>
          </a:prstGeom>
        </p:spPr>
      </p:pic>
      <p:sp>
        <p:nvSpPr>
          <p:cNvPr id="4" name="مستطيل 3">
            <a:extLst>
              <a:ext uri="{FF2B5EF4-FFF2-40B4-BE49-F238E27FC236}">
                <a16:creationId xmlns:a16="http://schemas.microsoft.com/office/drawing/2014/main" id="{AF791D7F-9682-F32C-1415-526CD628DB7F}"/>
              </a:ext>
            </a:extLst>
          </p:cNvPr>
          <p:cNvSpPr/>
          <p:nvPr/>
        </p:nvSpPr>
        <p:spPr>
          <a:xfrm rot="21171142">
            <a:off x="4042063" y="1423865"/>
            <a:ext cx="1474738" cy="923330"/>
          </a:xfrm>
          <a:prstGeom prst="rect">
            <a:avLst/>
          </a:prstGeom>
          <a:noFill/>
          <a:scene3d>
            <a:camera prst="isometricLeftDown"/>
            <a:lightRig rig="threePt" dir="t"/>
          </a:scene3d>
        </p:spPr>
        <p:txBody>
          <a:bodyPr wrap="none" lIns="91440" tIns="45720" rIns="91440" bIns="45720">
            <a:prstTxWarp prst="textPlain">
              <a:avLst/>
            </a:prstTxWarp>
            <a:spAutoFit/>
          </a:bodyPr>
          <a:lstStyle/>
          <a:p>
            <a:pPr algn="ctr"/>
            <a:r>
              <a:rPr lang="ar-SA" sz="5400" dirty="0">
                <a:ln w="0"/>
                <a:effectLst>
                  <a:outerShdw blurRad="38100" dist="19050" dir="2700000" algn="tl" rotWithShape="0">
                    <a:schemeClr val="dk1">
                      <a:alpha val="40000"/>
                    </a:schemeClr>
                  </a:outerShdw>
                </a:effectLst>
              </a:rPr>
              <a:t>المشروع</a:t>
            </a:r>
            <a:endParaRPr lang="ar-SA" sz="5400" b="0" cap="none" spc="0" dirty="0">
              <a:ln w="0"/>
              <a:solidFill>
                <a:schemeClr val="tx1"/>
              </a:solidFill>
              <a:effectLst>
                <a:outerShdw blurRad="38100" dist="19050" dir="2700000" algn="tl" rotWithShape="0">
                  <a:schemeClr val="dk1">
                    <a:alpha val="40000"/>
                  </a:schemeClr>
                </a:outerShdw>
              </a:effectLst>
            </a:endParaRPr>
          </a:p>
        </p:txBody>
      </p:sp>
      <p:sp>
        <p:nvSpPr>
          <p:cNvPr id="6" name="مربع نص 5">
            <a:extLst>
              <a:ext uri="{FF2B5EF4-FFF2-40B4-BE49-F238E27FC236}">
                <a16:creationId xmlns:a16="http://schemas.microsoft.com/office/drawing/2014/main" id="{85FF7808-902E-C8A6-E61E-F138340EC83E}"/>
              </a:ext>
            </a:extLst>
          </p:cNvPr>
          <p:cNvSpPr txBox="1"/>
          <p:nvPr/>
        </p:nvSpPr>
        <p:spPr>
          <a:xfrm rot="21080068">
            <a:off x="6415774" y="588277"/>
            <a:ext cx="1989666" cy="1015663"/>
          </a:xfrm>
          <a:prstGeom prst="rect">
            <a:avLst/>
          </a:prstGeom>
          <a:noFill/>
          <a:scene3d>
            <a:camera prst="isometricOffAxis2Left"/>
            <a:lightRig rig="threePt" dir="t"/>
          </a:scene3d>
        </p:spPr>
        <p:txBody>
          <a:bodyPr wrap="square" rtlCol="0">
            <a:spAutoFit/>
          </a:bodyPr>
          <a:lstStyle/>
          <a:p>
            <a:pPr algn="r" rtl="1"/>
            <a:r>
              <a:rPr lang="ar-SA" sz="2000" dirty="0">
                <a:latin typeface="Arabic Typesetting" panose="03020402040406030203" pitchFamily="66" charset="-78"/>
                <a:cs typeface="Arabic Typesetting" panose="03020402040406030203" pitchFamily="66" charset="-78"/>
              </a:rPr>
              <a:t>مراجعة بيانات المراقبة؟ لما نكلف أنفسنا بذلك العناء؟ </a:t>
            </a:r>
          </a:p>
          <a:p>
            <a:pPr algn="r" rtl="1"/>
            <a:r>
              <a:rPr lang="ar-SA" sz="2000" dirty="0">
                <a:latin typeface="Arabic Typesetting" panose="03020402040406030203" pitchFamily="66" charset="-78"/>
                <a:cs typeface="Arabic Typesetting" panose="03020402040406030203" pitchFamily="66" charset="-78"/>
              </a:rPr>
              <a:t>أمورنا تسير على ما يرام!</a:t>
            </a:r>
            <a:endParaRPr lang="en-US" sz="2000" dirty="0">
              <a:latin typeface="Arabic Typesetting" panose="03020402040406030203" pitchFamily="66" charset="-78"/>
              <a:cs typeface="Arabic Typesetting" panose="03020402040406030203" pitchFamily="66" charset="-78"/>
            </a:endParaRPr>
          </a:p>
        </p:txBody>
      </p:sp>
      <p:sp>
        <p:nvSpPr>
          <p:cNvPr id="7" name="مربع نص 6">
            <a:extLst>
              <a:ext uri="{FF2B5EF4-FFF2-40B4-BE49-F238E27FC236}">
                <a16:creationId xmlns:a16="http://schemas.microsoft.com/office/drawing/2014/main" id="{2D94CA4F-3340-F2DC-B523-8358A3301F40}"/>
              </a:ext>
            </a:extLst>
          </p:cNvPr>
          <p:cNvSpPr txBox="1"/>
          <p:nvPr/>
        </p:nvSpPr>
        <p:spPr>
          <a:xfrm>
            <a:off x="2336799" y="4089398"/>
            <a:ext cx="5477933" cy="523220"/>
          </a:xfrm>
          <a:prstGeom prst="rect">
            <a:avLst/>
          </a:prstGeom>
          <a:noFill/>
        </p:spPr>
        <p:txBody>
          <a:bodyPr wrap="square" rtlCol="0">
            <a:spAutoFit/>
          </a:bodyPr>
          <a:lstStyle/>
          <a:p>
            <a:pPr algn="r" rtl="1"/>
            <a:r>
              <a:rPr lang="ar-SA" sz="2800" b="1" dirty="0">
                <a:latin typeface="Arabic Typesetting" panose="03020402040406030203" pitchFamily="66" charset="-78"/>
                <a:cs typeface="Arabic Typesetting" panose="03020402040406030203" pitchFamily="66" charset="-78"/>
              </a:rPr>
              <a:t>تذكر بأن معلومات الرصد والتقييم مجدية فقط إذا تم استخدامها!!!</a:t>
            </a:r>
            <a:endParaRPr lang="en-US" sz="28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662549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6EC2-E5DE-453D-9ACB-24DF9832DBFF}"/>
              </a:ext>
            </a:extLst>
          </p:cNvPr>
          <p:cNvSpPr>
            <a:spLocks noGrp="1"/>
          </p:cNvSpPr>
          <p:nvPr>
            <p:ph type="title"/>
          </p:nvPr>
        </p:nvSpPr>
        <p:spPr/>
        <p:txBody>
          <a:bodyPr>
            <a:normAutofit/>
          </a:bodyPr>
          <a:lstStyle/>
          <a:p>
            <a:r>
              <a:rPr lang="ar-JO" sz="2400" dirty="0">
                <a:latin typeface="Arial" panose="020B0604020202020204" pitchFamily="34" charset="0"/>
                <a:cs typeface="Arial" panose="020B0604020202020204" pitchFamily="34" charset="0"/>
              </a:rPr>
              <a:t>صورة سريعة</a:t>
            </a:r>
            <a:r>
              <a:rPr lang="ar" sz="2400" dirty="0">
                <a:latin typeface="Arial" panose="020B0604020202020204" pitchFamily="34" charset="0"/>
                <a:cs typeface="Arial" panose="020B0604020202020204" pitchFamily="34" charset="0"/>
              </a:rPr>
              <a:t> من </a:t>
            </a:r>
            <a:r>
              <a:rPr lang="ar" sz="2400" dirty="0">
                <a:solidFill>
                  <a:srgbClr val="FF0000"/>
                </a:solidFill>
                <a:latin typeface="Arial" panose="020B0604020202020204" pitchFamily="34" charset="0"/>
                <a:cs typeface="Arial" panose="020B0604020202020204" pitchFamily="34" charset="0"/>
              </a:rPr>
              <a:t>المراقبة </a:t>
            </a:r>
            <a:r>
              <a:rPr lang="ar" sz="2400" dirty="0">
                <a:latin typeface="Arial" panose="020B0604020202020204" pitchFamily="34" charset="0"/>
                <a:cs typeface="Arial" panose="020B0604020202020204" pitchFamily="34" charset="0"/>
              </a:rPr>
              <a:t>أثناء الاستجابة</a:t>
            </a:r>
          </a:p>
        </p:txBody>
      </p:sp>
      <p:pic>
        <p:nvPicPr>
          <p:cNvPr id="4" name="Picture 3">
            <a:extLst>
              <a:ext uri="{FF2B5EF4-FFF2-40B4-BE49-F238E27FC236}">
                <a16:creationId xmlns:a16="http://schemas.microsoft.com/office/drawing/2014/main" id="{7941A174-7CC8-4901-8BFD-E9A74F38FD18}"/>
              </a:ext>
            </a:extLst>
          </p:cNvPr>
          <p:cNvPicPr>
            <a:picLocks noChangeAspect="1"/>
          </p:cNvPicPr>
          <p:nvPr/>
        </p:nvPicPr>
        <p:blipFill>
          <a:blip r:embed="rId3"/>
          <a:stretch>
            <a:fillRect/>
          </a:stretch>
        </p:blipFill>
        <p:spPr>
          <a:xfrm>
            <a:off x="2757345" y="1395529"/>
            <a:ext cx="3029093" cy="3474128"/>
          </a:xfrm>
          <a:prstGeom prst="rect">
            <a:avLst/>
          </a:prstGeom>
        </p:spPr>
      </p:pic>
    </p:spTree>
    <p:extLst>
      <p:ext uri="{BB962C8B-B14F-4D97-AF65-F5344CB8AC3E}">
        <p14:creationId xmlns:p14="http://schemas.microsoft.com/office/powerpoint/2010/main" val="3458507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8481A7-159D-47FF-B8F0-569F1CDE8253}"/>
              </a:ext>
            </a:extLst>
          </p:cNvPr>
          <p:cNvSpPr txBox="1"/>
          <p:nvPr/>
        </p:nvSpPr>
        <p:spPr>
          <a:xfrm>
            <a:off x="3436884" y="1347614"/>
            <a:ext cx="4871544" cy="2562240"/>
          </a:xfrm>
          <a:prstGeom prst="rect">
            <a:avLst/>
          </a:prstGeom>
          <a:noFill/>
        </p:spPr>
        <p:txBody>
          <a:bodyPr wrap="square" lIns="68580" tIns="34290" rIns="68580" bIns="34290" rtlCol="0" anchor="t">
            <a:spAutoFit/>
          </a:bodyPr>
          <a:lstStyle/>
          <a:p>
            <a:pPr algn="r" rtl="1"/>
            <a:r>
              <a:rPr lang="ar" dirty="0"/>
              <a:t>باستخدام المعلومات السابقة:</a:t>
            </a:r>
          </a:p>
          <a:p>
            <a:pPr algn="r" rtl="1"/>
            <a:endParaRPr lang="en-GB" dirty="0"/>
          </a:p>
          <a:p>
            <a:pPr algn="r" rtl="1"/>
            <a:r>
              <a:rPr lang="ar" dirty="0"/>
              <a:t>نشاط جماعي: تناقش كل مجموعة مدى فعالية نظام المراقبة لهذه الاستجابة</a:t>
            </a:r>
          </a:p>
          <a:p>
            <a:pPr algn="r" rtl="1"/>
            <a:endParaRPr lang="en-GB" dirty="0"/>
          </a:p>
          <a:p>
            <a:pPr algn="r" rtl="1"/>
            <a:r>
              <a:rPr lang="ar" dirty="0"/>
              <a:t>حدد أ) تحديد المواقف التي أدى فيها رصد المشروع إلى تعديلات في الاستجابة، ب) ما الذي سارعلى ما يرام وما هي التحديات التي واجهت نظام الرصد (أدوات جمع البيانات وما إلى ذلك)، ج) التوصيات الرئيسية.</a:t>
            </a:r>
            <a:endParaRPr lang="en-GB" dirty="0">
              <a:cs typeface="Calibri"/>
            </a:endParaRPr>
          </a:p>
        </p:txBody>
      </p:sp>
      <p:sp>
        <p:nvSpPr>
          <p:cNvPr id="5" name="Title 1">
            <a:extLst>
              <a:ext uri="{FF2B5EF4-FFF2-40B4-BE49-F238E27FC236}">
                <a16:creationId xmlns:a16="http://schemas.microsoft.com/office/drawing/2014/main" id="{B4BE6748-86AA-457C-9EF0-A35044A9D143}"/>
              </a:ext>
            </a:extLst>
          </p:cNvPr>
          <p:cNvSpPr>
            <a:spLocks noGrp="1"/>
          </p:cNvSpPr>
          <p:nvPr>
            <p:ph type="title"/>
          </p:nvPr>
        </p:nvSpPr>
        <p:spPr>
          <a:xfrm>
            <a:off x="496614" y="411511"/>
            <a:ext cx="7811814" cy="565175"/>
          </a:xfrm>
        </p:spPr>
        <p:txBody>
          <a:bodyPr lIns="68580" tIns="34290" rIns="68580" bIns="34290"/>
          <a:lstStyle/>
          <a:p>
            <a:pPr algn="r" rtl="1"/>
            <a:r>
              <a:rPr lang="ar" dirty="0"/>
              <a:t>التركيز على </a:t>
            </a:r>
            <a:r>
              <a:rPr lang="ar" dirty="0">
                <a:solidFill>
                  <a:srgbClr val="FF0000"/>
                </a:solidFill>
              </a:rPr>
              <a:t>نظام مراقبة الاستجابة</a:t>
            </a:r>
          </a:p>
        </p:txBody>
      </p:sp>
      <p:pic>
        <p:nvPicPr>
          <p:cNvPr id="4" name="Picture 3">
            <a:extLst>
              <a:ext uri="{FF2B5EF4-FFF2-40B4-BE49-F238E27FC236}">
                <a16:creationId xmlns:a16="http://schemas.microsoft.com/office/drawing/2014/main" id="{C48FB198-C7B9-4FD4-8166-53FDDED5E552}"/>
              </a:ext>
            </a:extLst>
          </p:cNvPr>
          <p:cNvPicPr>
            <a:picLocks noChangeAspect="1"/>
          </p:cNvPicPr>
          <p:nvPr/>
        </p:nvPicPr>
        <p:blipFill>
          <a:blip r:embed="rId3"/>
          <a:stretch>
            <a:fillRect/>
          </a:stretch>
        </p:blipFill>
        <p:spPr>
          <a:xfrm>
            <a:off x="348241" y="1973069"/>
            <a:ext cx="2028825" cy="2247900"/>
          </a:xfrm>
          <a:prstGeom prst="rect">
            <a:avLst/>
          </a:prstGeom>
        </p:spPr>
      </p:pic>
    </p:spTree>
    <p:extLst>
      <p:ext uri="{BB962C8B-B14F-4D97-AF65-F5344CB8AC3E}">
        <p14:creationId xmlns:p14="http://schemas.microsoft.com/office/powerpoint/2010/main" val="25112378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EE2A24"/>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004973-641F-8D4A-9566-4C9FEE4BD386}"/>
              </a:ext>
            </a:extLst>
          </p:cNvPr>
          <p:cNvSpPr txBox="1"/>
          <p:nvPr/>
        </p:nvSpPr>
        <p:spPr>
          <a:xfrm>
            <a:off x="395536" y="335548"/>
            <a:ext cx="8496944" cy="2308324"/>
          </a:xfrm>
          <a:prstGeom prst="rect">
            <a:avLst/>
          </a:prstGeom>
          <a:noFill/>
        </p:spPr>
        <p:txBody>
          <a:bodyPr wrap="square" rtlCol="0" anchor="t">
            <a:spAutoFit/>
          </a:bodyPr>
          <a:lstStyle/>
          <a:p>
            <a:pPr marL="9525" indent="-9525"/>
            <a:r>
              <a:rPr lang="ar" sz="7200" b="1" dirty="0">
                <a:solidFill>
                  <a:schemeClr val="bg1"/>
                </a:solidFill>
                <a:latin typeface="Arial"/>
                <a:cs typeface="Arial"/>
              </a:rPr>
              <a:t>توصيات</a:t>
            </a:r>
            <a:r>
              <a:rPr lang="ar-SA" sz="7200" b="1" dirty="0">
                <a:solidFill>
                  <a:schemeClr val="bg1"/>
                </a:solidFill>
                <a:latin typeface="Arial"/>
                <a:cs typeface="Arial"/>
              </a:rPr>
              <a:t> مستقبلية</a:t>
            </a:r>
            <a:r>
              <a:rPr lang="ar" sz="7200" b="1" dirty="0">
                <a:solidFill>
                  <a:schemeClr val="bg1"/>
                </a:solidFill>
                <a:latin typeface="Arial"/>
                <a:cs typeface="Arial"/>
              </a:rPr>
              <a:t> لبر</a:t>
            </a:r>
            <a:r>
              <a:rPr lang="ar-SA" sz="7200" b="1" dirty="0" err="1">
                <a:solidFill>
                  <a:schemeClr val="bg1"/>
                </a:solidFill>
                <a:latin typeface="Arial"/>
                <a:cs typeface="Arial"/>
              </a:rPr>
              <a:t>نامج</a:t>
            </a:r>
            <a:r>
              <a:rPr lang="ar-SA" sz="7200" b="1" dirty="0">
                <a:solidFill>
                  <a:schemeClr val="bg1"/>
                </a:solidFill>
                <a:latin typeface="Arial"/>
                <a:cs typeface="Arial"/>
              </a:rPr>
              <a:t> المساعدات النقدية والقسائم</a:t>
            </a:r>
            <a:endParaRPr lang="en-US" sz="7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68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B6BD-0C46-45FD-852A-6833633E5A3C}"/>
              </a:ext>
            </a:extLst>
          </p:cNvPr>
          <p:cNvSpPr>
            <a:spLocks noGrp="1"/>
          </p:cNvSpPr>
          <p:nvPr>
            <p:ph type="title"/>
          </p:nvPr>
        </p:nvSpPr>
        <p:spPr>
          <a:xfrm>
            <a:off x="467543" y="411510"/>
            <a:ext cx="7674133" cy="565175"/>
          </a:xfrm>
        </p:spPr>
        <p:txBody>
          <a:bodyPr/>
          <a:lstStyle/>
          <a:p>
            <a:pPr algn="r" rtl="1"/>
            <a:r>
              <a:rPr lang="ar" dirty="0">
                <a:solidFill>
                  <a:srgbClr val="FF0000"/>
                </a:solidFill>
              </a:rPr>
              <a:t>مخطط </a:t>
            </a:r>
            <a:r>
              <a:rPr lang="ar" dirty="0"/>
              <a:t>الجلسة</a:t>
            </a:r>
          </a:p>
        </p:txBody>
      </p:sp>
      <p:sp>
        <p:nvSpPr>
          <p:cNvPr id="3" name="Content Placeholder 2">
            <a:extLst>
              <a:ext uri="{FF2B5EF4-FFF2-40B4-BE49-F238E27FC236}">
                <a16:creationId xmlns:a16="http://schemas.microsoft.com/office/drawing/2014/main" id="{FBA6573A-B737-48EB-ADAA-E44655ADB767}"/>
              </a:ext>
            </a:extLst>
          </p:cNvPr>
          <p:cNvSpPr>
            <a:spLocks noGrp="1"/>
          </p:cNvSpPr>
          <p:nvPr>
            <p:ph sz="half" idx="2"/>
          </p:nvPr>
        </p:nvSpPr>
        <p:spPr>
          <a:xfrm>
            <a:off x="396240" y="976685"/>
            <a:ext cx="7571184" cy="3318619"/>
          </a:xfrm>
        </p:spPr>
        <p:txBody>
          <a:bodyPr lIns="91440" tIns="45720" rIns="91440" bIns="45720" anchor="t"/>
          <a:lstStyle/>
          <a:p>
            <a:pPr marL="0" indent="0" algn="r" rtl="1">
              <a:buNone/>
            </a:pPr>
            <a:r>
              <a:rPr lang="ar" b="1" dirty="0"/>
              <a:t> </a:t>
            </a:r>
          </a:p>
          <a:p>
            <a:pPr lvl="1" algn="r" rtl="1"/>
            <a:r>
              <a:rPr lang="ar" dirty="0"/>
              <a:t>تلخيص ومراجعة أهم التوصيات التي تم تحديدها في ورشة العمل</a:t>
            </a:r>
          </a:p>
          <a:p>
            <a:pPr lvl="1" algn="r" rtl="1"/>
            <a:r>
              <a:rPr lang="ar-SA" dirty="0"/>
              <a:t>مناقشة</a:t>
            </a:r>
            <a:r>
              <a:rPr lang="ar" dirty="0"/>
              <a:t> مدى جودة إدراجها في خطة عمل </a:t>
            </a:r>
            <a:endParaRPr lang="en-GB" dirty="0">
              <a:cs typeface="Calibri"/>
            </a:endParaRPr>
          </a:p>
          <a:p>
            <a:pPr lvl="1" algn="r" rtl="1"/>
            <a:r>
              <a:rPr lang="ar" dirty="0"/>
              <a:t>مراجعة النتائج بما يتماشى مع تقييم القدرة الذاتية للمساعدات النقدية </a:t>
            </a:r>
            <a:r>
              <a:rPr lang="ar-SA" dirty="0"/>
              <a:t>والقسائم</a:t>
            </a:r>
            <a:endParaRPr lang="ar" dirty="0"/>
          </a:p>
          <a:p>
            <a:pPr lvl="1" algn="r" rtl="1"/>
            <a:r>
              <a:rPr lang="ar" dirty="0"/>
              <a:t>تصنيف التوصيات وتحديد أولوياتها وتنقيحها</a:t>
            </a:r>
          </a:p>
          <a:p>
            <a:pPr lvl="1" algn="r" rtl="1"/>
            <a:r>
              <a:rPr lang="ar" dirty="0"/>
              <a:t>اختتام </a:t>
            </a:r>
            <a:r>
              <a:rPr lang="ar-SA" dirty="0"/>
              <a:t>الجلسة ب</a:t>
            </a:r>
            <a:r>
              <a:rPr lang="ar" dirty="0"/>
              <a:t>كلمة ختامية.</a:t>
            </a:r>
          </a:p>
          <a:p>
            <a:pPr marL="0" indent="0" algn="r" rtl="1">
              <a:buNone/>
            </a:pPr>
            <a:r>
              <a:rPr lang="ar" dirty="0"/>
              <a:t> </a:t>
            </a:r>
          </a:p>
          <a:p>
            <a:pPr algn="r" rtl="1"/>
            <a:endParaRPr lang="en-GB" dirty="0"/>
          </a:p>
        </p:txBody>
      </p:sp>
    </p:spTree>
    <p:extLst>
      <p:ext uri="{BB962C8B-B14F-4D97-AF65-F5344CB8AC3E}">
        <p14:creationId xmlns:p14="http://schemas.microsoft.com/office/powerpoint/2010/main" val="21478997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8481A7-159D-47FF-B8F0-569F1CDE8253}"/>
              </a:ext>
            </a:extLst>
          </p:cNvPr>
          <p:cNvSpPr txBox="1"/>
          <p:nvPr/>
        </p:nvSpPr>
        <p:spPr>
          <a:xfrm>
            <a:off x="3386084" y="1360315"/>
            <a:ext cx="4871544" cy="2562240"/>
          </a:xfrm>
          <a:prstGeom prst="rect">
            <a:avLst/>
          </a:prstGeom>
          <a:noFill/>
        </p:spPr>
        <p:txBody>
          <a:bodyPr wrap="square" lIns="68580" tIns="34290" rIns="68580" bIns="34290" rtlCol="0" anchor="t">
            <a:spAutoFit/>
          </a:bodyPr>
          <a:lstStyle/>
          <a:p>
            <a:pPr algn="r" rtl="1"/>
            <a:r>
              <a:rPr lang="ar" dirty="0"/>
              <a:t>في الجلسة العامة:</a:t>
            </a:r>
          </a:p>
          <a:p>
            <a:pPr algn="r" rtl="1"/>
            <a:endParaRPr lang="en-GB" dirty="0"/>
          </a:p>
          <a:p>
            <a:pPr algn="r" rtl="1"/>
            <a:r>
              <a:rPr lang="ar" dirty="0"/>
              <a:t>، قم بالتصويت على التوصية التي يجب أن تكون ذات أولوية</a:t>
            </a:r>
          </a:p>
          <a:p>
            <a:pPr algn="r" rtl="1"/>
            <a:r>
              <a:rPr lang="ar-SA" dirty="0"/>
              <a:t>في </a:t>
            </a:r>
            <a:r>
              <a:rPr lang="ar" dirty="0"/>
              <a:t>كل خطوة من خطوات دورة المشروع</a:t>
            </a:r>
            <a:endParaRPr lang="en-GB" dirty="0"/>
          </a:p>
          <a:p>
            <a:pPr algn="r" rtl="1"/>
            <a:r>
              <a:rPr lang="ar" dirty="0"/>
              <a:t>سج</a:t>
            </a:r>
            <a:r>
              <a:rPr lang="ar-SA" dirty="0"/>
              <a:t>ّ</a:t>
            </a:r>
            <a:r>
              <a:rPr lang="ar" dirty="0"/>
              <a:t>ل أفضل 3 خطوات لكل مشروع</a:t>
            </a:r>
          </a:p>
          <a:p>
            <a:pPr algn="r" rtl="1"/>
            <a:endParaRPr lang="en-GB" dirty="0"/>
          </a:p>
          <a:p>
            <a:pPr algn="r" rtl="1"/>
            <a:endParaRPr lang="en-GB" dirty="0"/>
          </a:p>
          <a:p>
            <a:pPr algn="r" rtl="1"/>
            <a:endParaRPr lang="en-GB" dirty="0"/>
          </a:p>
          <a:p>
            <a:pPr marL="285743" indent="-285743" algn="r" rtl="1">
              <a:buFont typeface="Wingdings"/>
              <a:buChar char="Ø"/>
            </a:pPr>
            <a:endParaRPr lang="en-GB" dirty="0">
              <a:cs typeface="Calibri"/>
            </a:endParaRPr>
          </a:p>
        </p:txBody>
      </p:sp>
      <p:sp>
        <p:nvSpPr>
          <p:cNvPr id="5" name="Title 1">
            <a:extLst>
              <a:ext uri="{FF2B5EF4-FFF2-40B4-BE49-F238E27FC236}">
                <a16:creationId xmlns:a16="http://schemas.microsoft.com/office/drawing/2014/main" id="{B4BE6748-86AA-457C-9EF0-A35044A9D143}"/>
              </a:ext>
            </a:extLst>
          </p:cNvPr>
          <p:cNvSpPr>
            <a:spLocks noGrp="1"/>
          </p:cNvSpPr>
          <p:nvPr>
            <p:ph type="title"/>
          </p:nvPr>
        </p:nvSpPr>
        <p:spPr>
          <a:xfrm>
            <a:off x="496614" y="411511"/>
            <a:ext cx="7811814" cy="565175"/>
          </a:xfrm>
        </p:spPr>
        <p:txBody>
          <a:bodyPr lIns="68580" tIns="34290" rIns="68580" bIns="34290"/>
          <a:lstStyle/>
          <a:p>
            <a:pPr algn="r" rtl="1"/>
            <a:r>
              <a:rPr lang="ar" dirty="0"/>
              <a:t>التركيز على </a:t>
            </a:r>
            <a:r>
              <a:rPr lang="ar" dirty="0">
                <a:solidFill>
                  <a:srgbClr val="FF0000"/>
                </a:solidFill>
              </a:rPr>
              <a:t>التوصيات</a:t>
            </a:r>
          </a:p>
        </p:txBody>
      </p:sp>
      <p:pic>
        <p:nvPicPr>
          <p:cNvPr id="4" name="Picture 3">
            <a:extLst>
              <a:ext uri="{FF2B5EF4-FFF2-40B4-BE49-F238E27FC236}">
                <a16:creationId xmlns:a16="http://schemas.microsoft.com/office/drawing/2014/main" id="{C48FB198-C7B9-4FD4-8166-53FDDED5E552}"/>
              </a:ext>
            </a:extLst>
          </p:cNvPr>
          <p:cNvPicPr>
            <a:picLocks noChangeAspect="1"/>
          </p:cNvPicPr>
          <p:nvPr/>
        </p:nvPicPr>
        <p:blipFill>
          <a:blip r:embed="rId3"/>
          <a:stretch>
            <a:fillRect/>
          </a:stretch>
        </p:blipFill>
        <p:spPr>
          <a:xfrm>
            <a:off x="348241" y="1973069"/>
            <a:ext cx="2028825" cy="2247900"/>
          </a:xfrm>
          <a:prstGeom prst="rect">
            <a:avLst/>
          </a:prstGeom>
        </p:spPr>
      </p:pic>
    </p:spTree>
    <p:extLst>
      <p:ext uri="{BB962C8B-B14F-4D97-AF65-F5344CB8AC3E}">
        <p14:creationId xmlns:p14="http://schemas.microsoft.com/office/powerpoint/2010/main" val="386310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D53B-449F-40EA-8B29-D3CEF27FC382}"/>
              </a:ext>
            </a:extLst>
          </p:cNvPr>
          <p:cNvSpPr>
            <a:spLocks noGrp="1"/>
          </p:cNvSpPr>
          <p:nvPr>
            <p:ph type="title"/>
          </p:nvPr>
        </p:nvSpPr>
        <p:spPr>
          <a:xfrm>
            <a:off x="-36512" y="411510"/>
            <a:ext cx="9433048" cy="565175"/>
          </a:xfrm>
        </p:spPr>
        <p:txBody>
          <a:bodyPr/>
          <a:lstStyle/>
          <a:p>
            <a:r>
              <a:rPr lang="ar" dirty="0"/>
              <a:t>الأدلة ال</a:t>
            </a:r>
            <a:r>
              <a:rPr lang="ar-SA" dirty="0"/>
              <a:t>مستخدمة لتحضير </a:t>
            </a:r>
            <a:r>
              <a:rPr lang="ar" dirty="0"/>
              <a:t>دروسنا</a:t>
            </a:r>
          </a:p>
        </p:txBody>
      </p:sp>
      <p:sp>
        <p:nvSpPr>
          <p:cNvPr id="3" name="TextBox 2">
            <a:extLst>
              <a:ext uri="{FF2B5EF4-FFF2-40B4-BE49-F238E27FC236}">
                <a16:creationId xmlns:a16="http://schemas.microsoft.com/office/drawing/2014/main" id="{B32B7A92-6A86-43E4-9191-2BB95501B451}"/>
              </a:ext>
            </a:extLst>
          </p:cNvPr>
          <p:cNvSpPr txBox="1"/>
          <p:nvPr/>
        </p:nvSpPr>
        <p:spPr>
          <a:xfrm>
            <a:off x="899592" y="2211710"/>
            <a:ext cx="3827834" cy="1477328"/>
          </a:xfrm>
          <a:prstGeom prst="rect">
            <a:avLst/>
          </a:prstGeom>
          <a:noFill/>
        </p:spPr>
        <p:txBody>
          <a:bodyPr wrap="square" rtlCol="0">
            <a:spAutoFit/>
          </a:bodyPr>
          <a:lstStyle/>
          <a:p>
            <a:pPr marL="285750" indent="-285750" algn="r" rtl="1">
              <a:buFont typeface="Wingdings" panose="05000000000000000000" pitchFamily="2" charset="2"/>
              <a:buChar char="ü"/>
            </a:pPr>
            <a:r>
              <a:rPr lang="ar" dirty="0"/>
              <a:t>تجارب المشاركين</a:t>
            </a:r>
          </a:p>
          <a:p>
            <a:pPr algn="r" rtl="1"/>
            <a:endParaRPr lang="en-GB" dirty="0"/>
          </a:p>
          <a:p>
            <a:pPr marL="285750" indent="-285750" algn="r" rtl="1">
              <a:buFont typeface="Wingdings" panose="05000000000000000000" pitchFamily="2" charset="2"/>
              <a:buChar char="ü"/>
            </a:pPr>
            <a:r>
              <a:rPr lang="ar" dirty="0"/>
              <a:t>البيانات النوعية من المجتمعات</a:t>
            </a:r>
          </a:p>
          <a:p>
            <a:pPr marL="285750" indent="-285750" algn="r" rtl="1">
              <a:buFont typeface="Wingdings" panose="05000000000000000000" pitchFamily="2" charset="2"/>
              <a:buChar char="ü"/>
            </a:pPr>
            <a:endParaRPr lang="en-GB" dirty="0"/>
          </a:p>
          <a:p>
            <a:pPr marL="285750" indent="-285750" algn="r" rtl="1">
              <a:buFont typeface="Wingdings" panose="05000000000000000000" pitchFamily="2" charset="2"/>
              <a:buChar char="ü"/>
            </a:pPr>
            <a:r>
              <a:rPr lang="ar" dirty="0"/>
              <a:t>تقارير ما بعد التوزيع ( PDM).</a:t>
            </a:r>
          </a:p>
        </p:txBody>
      </p:sp>
      <p:pic>
        <p:nvPicPr>
          <p:cNvPr id="5" name="Content Placeholder 12" descr="A group of people sitting at a table&#10;&#10;Description generated with very high confidence">
            <a:extLst>
              <a:ext uri="{FF2B5EF4-FFF2-40B4-BE49-F238E27FC236}">
                <a16:creationId xmlns:a16="http://schemas.microsoft.com/office/drawing/2014/main" id="{4123F77E-44AA-4B4E-851C-968A715838B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80012" y="2497680"/>
            <a:ext cx="3176954" cy="238271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2" descr="Image result for evidence based cartoon">
            <a:extLst>
              <a:ext uri="{FF2B5EF4-FFF2-40B4-BE49-F238E27FC236}">
                <a16:creationId xmlns:a16="http://schemas.microsoft.com/office/drawing/2014/main" id="{07588DA9-20FA-48AD-8700-87E81BF26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441" y="1628356"/>
            <a:ext cx="2083405" cy="11667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96524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D53B-449F-40EA-8B29-D3CEF27FC382}"/>
              </a:ext>
            </a:extLst>
          </p:cNvPr>
          <p:cNvSpPr>
            <a:spLocks noGrp="1"/>
          </p:cNvSpPr>
          <p:nvPr>
            <p:ph type="title"/>
          </p:nvPr>
        </p:nvSpPr>
        <p:spPr>
          <a:xfrm>
            <a:off x="-36512" y="411510"/>
            <a:ext cx="9433048" cy="565175"/>
          </a:xfrm>
        </p:spPr>
        <p:txBody>
          <a:bodyPr/>
          <a:lstStyle/>
          <a:p>
            <a:r>
              <a:rPr lang="ar"/>
              <a:t>طرق العمل</a:t>
            </a:r>
          </a:p>
        </p:txBody>
      </p:sp>
      <p:pic>
        <p:nvPicPr>
          <p:cNvPr id="5" name="Picture 4">
            <a:extLst>
              <a:ext uri="{FF2B5EF4-FFF2-40B4-BE49-F238E27FC236}">
                <a16:creationId xmlns:a16="http://schemas.microsoft.com/office/drawing/2014/main" id="{B6AEC308-7620-49B1-8951-3830B8A53912}"/>
              </a:ext>
            </a:extLst>
          </p:cNvPr>
          <p:cNvPicPr>
            <a:picLocks noChangeAspect="1"/>
          </p:cNvPicPr>
          <p:nvPr/>
        </p:nvPicPr>
        <p:blipFill>
          <a:blip r:embed="rId3"/>
          <a:stretch>
            <a:fillRect/>
          </a:stretch>
        </p:blipFill>
        <p:spPr>
          <a:xfrm>
            <a:off x="611560" y="1059582"/>
            <a:ext cx="2143125" cy="2143125"/>
          </a:xfrm>
          <a:prstGeom prst="rect">
            <a:avLst/>
          </a:prstGeom>
        </p:spPr>
      </p:pic>
      <p:pic>
        <p:nvPicPr>
          <p:cNvPr id="4102" name="Picture 6" descr="Image result for listening to others">
            <a:extLst>
              <a:ext uri="{FF2B5EF4-FFF2-40B4-BE49-F238E27FC236}">
                <a16:creationId xmlns:a16="http://schemas.microsoft.com/office/drawing/2014/main" id="{21859AD0-1E61-4474-8E3D-D30BF6B77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3181350"/>
            <a:ext cx="2333625" cy="196215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A close up of a sign&#10;&#10;Description generated with very high confidence">
            <a:extLst>
              <a:ext uri="{FF2B5EF4-FFF2-40B4-BE49-F238E27FC236}">
                <a16:creationId xmlns:a16="http://schemas.microsoft.com/office/drawing/2014/main" id="{3CF64C9E-3FB0-4D5D-BC76-E42D2E7A70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1900" y="1910495"/>
            <a:ext cx="2143125" cy="2143125"/>
          </a:xfrm>
          <a:prstGeom prst="rect">
            <a:avLst/>
          </a:prstGeom>
        </p:spPr>
      </p:pic>
    </p:spTree>
    <p:extLst>
      <p:ext uri="{BB962C8B-B14F-4D97-AF65-F5344CB8AC3E}">
        <p14:creationId xmlns:p14="http://schemas.microsoft.com/office/powerpoint/2010/main" val="379812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D99D-1EE9-4B5A-9380-531C37F9C19E}"/>
              </a:ext>
            </a:extLst>
          </p:cNvPr>
          <p:cNvSpPr>
            <a:spLocks noGrp="1"/>
          </p:cNvSpPr>
          <p:nvPr>
            <p:ph type="title"/>
          </p:nvPr>
        </p:nvSpPr>
        <p:spPr>
          <a:xfrm>
            <a:off x="467544" y="411511"/>
            <a:ext cx="2197527" cy="565175"/>
          </a:xfrm>
        </p:spPr>
        <p:txBody>
          <a:bodyPr lIns="68580" tIns="34290" rIns="68580" bIns="34290">
            <a:normAutofit/>
          </a:bodyPr>
          <a:lstStyle/>
          <a:p>
            <a:r>
              <a:rPr lang="ar" dirty="0"/>
              <a:t>فيديو</a:t>
            </a:r>
          </a:p>
        </p:txBody>
      </p:sp>
    </p:spTree>
    <p:extLst>
      <p:ext uri="{BB962C8B-B14F-4D97-AF65-F5344CB8AC3E}">
        <p14:creationId xmlns:p14="http://schemas.microsoft.com/office/powerpoint/2010/main" val="3455022237"/>
      </p:ext>
    </p:extLst>
  </p:cSld>
  <p:clrMapOvr>
    <a:masterClrMapping/>
  </p:clrMapOvr>
</p:sld>
</file>

<file path=ppt/theme/theme1.xml><?xml version="1.0" encoding="utf-8"?>
<a:theme xmlns:a="http://schemas.openxmlformats.org/drawingml/2006/main" name="Powerpoint template 16 to 9 ratio - most up to date">
  <a:themeElements>
    <a:clrScheme name="British Red Cross">
      <a:dk1>
        <a:srgbClr val="000000"/>
      </a:dk1>
      <a:lt1>
        <a:srgbClr val="FFFFFF"/>
      </a:lt1>
      <a:dk2>
        <a:srgbClr val="EE2A24"/>
      </a:dk2>
      <a:lt2>
        <a:srgbClr val="9D1F21"/>
      </a:lt2>
      <a:accent1>
        <a:srgbClr val="65181B"/>
      </a:accent1>
      <a:accent2>
        <a:srgbClr val="1D1B1D"/>
      </a:accent2>
      <a:accent3>
        <a:srgbClr val="627B80"/>
      </a:accent3>
      <a:accent4>
        <a:srgbClr val="1A3351"/>
      </a:accent4>
      <a:accent5>
        <a:srgbClr val="F1B13B"/>
      </a:accent5>
      <a:accent6>
        <a:srgbClr val="43A92C"/>
      </a:accent6>
      <a:hlink>
        <a:srgbClr val="EE2A24"/>
      </a:hlink>
      <a:folHlink>
        <a:srgbClr val="EE2A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022f264-a01a-479c-9a1f-db50914a6761" xsi:nil="true"/>
    <lcf76f155ced4ddcb4097134ff3c332f xmlns="1f0e0d46-bfc3-4fcf-89a2-86947319308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41CBEE5444AC4294686EA8E7761EF7" ma:contentTypeVersion="14" ma:contentTypeDescription="Create a new document." ma:contentTypeScope="" ma:versionID="604a6a96af103908af6777cdd2526e0d">
  <xsd:schema xmlns:xsd="http://www.w3.org/2001/XMLSchema" xmlns:xs="http://www.w3.org/2001/XMLSchema" xmlns:p="http://schemas.microsoft.com/office/2006/metadata/properties" xmlns:ns2="1f0e0d46-bfc3-4fcf-89a2-869473193083" xmlns:ns3="2022f264-a01a-479c-9a1f-db50914a6761" targetNamespace="http://schemas.microsoft.com/office/2006/metadata/properties" ma:root="true" ma:fieldsID="c2e176ba61fa24234a2357b9a6519e7d" ns2:_="" ns3:_="">
    <xsd:import namespace="1f0e0d46-bfc3-4fcf-89a2-869473193083"/>
    <xsd:import namespace="2022f264-a01a-479c-9a1f-db50914a67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e0d46-bfc3-4fcf-89a2-869473193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22f264-a01a-479c-9a1f-db50914a676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fb4525b-e024-493e-b786-78cbbff08576}" ma:internalName="TaxCatchAll" ma:showField="CatchAllData" ma:web="2022f264-a01a-479c-9a1f-db50914a676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D2A263-294A-4CFD-BFEE-3368011FF3C2}">
  <ds:schemaRefs>
    <ds:schemaRef ds:uri="http://schemas.microsoft.com/sharepoint/v3/contenttype/forms"/>
  </ds:schemaRefs>
</ds:datastoreItem>
</file>

<file path=customXml/itemProps2.xml><?xml version="1.0" encoding="utf-8"?>
<ds:datastoreItem xmlns:ds="http://schemas.openxmlformats.org/officeDocument/2006/customXml" ds:itemID="{119D0D82-500E-4EA2-A468-7210B77EB4FE}">
  <ds:schemaRefs>
    <ds:schemaRef ds:uri="http://purl.org/dc/elements/1.1/"/>
    <ds:schemaRef ds:uri="http://schemas.microsoft.com/office/2006/metadata/properties"/>
    <ds:schemaRef ds:uri="58e0fc35-dc57-4fd8-a3b8-d1b2ec81cf10"/>
    <ds:schemaRef ds:uri="101db39e-ed8a-45a7-a855-0c117725dd98"/>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 ds:uri="2022f264-a01a-479c-9a1f-db50914a6761"/>
    <ds:schemaRef ds:uri="1f0e0d46-bfc3-4fcf-89a2-869473193083"/>
  </ds:schemaRefs>
</ds:datastoreItem>
</file>

<file path=customXml/itemProps3.xml><?xml version="1.0" encoding="utf-8"?>
<ds:datastoreItem xmlns:ds="http://schemas.openxmlformats.org/officeDocument/2006/customXml" ds:itemID="{97F26C8A-10D3-4AB2-B658-775A13E4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0e0d46-bfc3-4fcf-89a2-869473193083"/>
    <ds:schemaRef ds:uri="2022f264-a01a-479c-9a1f-db50914a67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6372483_British Red Cross PowerPoint template (ratio 16 to 9)</Template>
  <TotalTime>2300</TotalTime>
  <Words>3121</Words>
  <Application>Microsoft Office PowerPoint</Application>
  <PresentationFormat>عرض على الشاشة (16:9)</PresentationFormat>
  <Paragraphs>406</Paragraphs>
  <Slides>69</Slides>
  <Notes>46</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69</vt:i4>
      </vt:variant>
    </vt:vector>
  </HeadingPairs>
  <TitlesOfParts>
    <vt:vector size="75" baseType="lpstr">
      <vt:lpstr>ＭＳ Ｐゴシック</vt:lpstr>
      <vt:lpstr>Arabic Typesetting</vt:lpstr>
      <vt:lpstr>Arial</vt:lpstr>
      <vt:lpstr>Calibri</vt:lpstr>
      <vt:lpstr>Wingdings</vt:lpstr>
      <vt:lpstr>Powerpoint template 16 to 9 ratio - most up to date</vt:lpstr>
      <vt:lpstr>عرض تقديمي في PowerPoint</vt:lpstr>
      <vt:lpstr>جدول الأعمال – اليوم الأول</vt:lpstr>
      <vt:lpstr>جدول الأعمال – اليوم الثاني</vt:lpstr>
      <vt:lpstr>عرض تقديمي في PowerPoint</vt:lpstr>
      <vt:lpstr>نظرة موجزة على المنهجية:كيف؟ </vt:lpstr>
      <vt:lpstr>العملية مقابل التأثير</vt:lpstr>
      <vt:lpstr>الأدلة المستخدمة لتحضير دروسنا</vt:lpstr>
      <vt:lpstr>طرق العمل</vt:lpstr>
      <vt:lpstr>فيديو</vt:lpstr>
      <vt:lpstr>عرض تقديمي في PowerPoint</vt:lpstr>
      <vt:lpstr>بناء الجدول الزمني للاستجابة</vt:lpstr>
      <vt:lpstr>الوقت المناسب ؟</vt:lpstr>
      <vt:lpstr>الوقت المناسب ؟ ما بعد التوزيع ( PDM) ومجموعة المناقشة المركزة ( FGDs)</vt:lpstr>
      <vt:lpstr>الوقت المناسب ؟</vt:lpstr>
      <vt:lpstr>عرض تقديمي في PowerPoint</vt:lpstr>
      <vt:lpstr>عرض تقديمي في PowerPoint</vt:lpstr>
      <vt:lpstr>مخطط الجلسة</vt:lpstr>
      <vt:lpstr>المساعدات المناسبة؟ (الطريقة)</vt:lpstr>
      <vt:lpstr>الطريقة المناسبة ؟</vt:lpstr>
      <vt:lpstr>معلومات من مجموعة النقاش المركز– هل المساعدات النقدية والقسائم هي الطريقة المفضلة؟</vt:lpstr>
      <vt:lpstr>عملية التقييم وتحليل الاستجابة في xxx</vt:lpstr>
      <vt:lpstr>التركيز على التقييم وتحليل الاستجابة</vt:lpstr>
      <vt:lpstr>هل كانت المساعدات النقدية والقسائم هي الطريقة المناسبة؟</vt:lpstr>
      <vt:lpstr>عرض تقديمي في PowerPoint</vt:lpstr>
      <vt:lpstr>عرض تقديمي في PowerPoint</vt:lpstr>
      <vt:lpstr>مخطط الجلسة</vt:lpstr>
      <vt:lpstr>المساعدة المناسبة ؟ (المبالغ)</vt:lpstr>
      <vt:lpstr>المبلغ المناسب ؟ – كيف تم إنفاق الأموال؟</vt:lpstr>
      <vt:lpstr>المبالغ المناسبة ؟ – التأثير – استراتيجيات التكيف ؟</vt:lpstr>
      <vt:lpstr>المبالغ المناسبة ؟ - عدد الوجبات</vt:lpstr>
      <vt:lpstr>معلومات من مجموعة المناقشة المركزة - هل كان المبلغ المقدم كافيا لتلبية احتياجات الغذاء ؟</vt:lpstr>
      <vt:lpstr>حساب مبلغ التحويل في الإستجابة xxx</vt:lpstr>
      <vt:lpstr>التركيز على التقييم وتحليل الاستجابة</vt:lpstr>
      <vt:lpstr>التركيز على مرحلة التحليل (نقل القيمة/المبلغ)</vt:lpstr>
      <vt:lpstr>عرض تقديمي في PowerPoint</vt:lpstr>
      <vt:lpstr>المخاطر</vt:lpstr>
      <vt:lpstr>المخاطر</vt:lpstr>
      <vt:lpstr>مصفوفة المخاطر</vt:lpstr>
      <vt:lpstr>تمرين المخاطر</vt:lpstr>
      <vt:lpstr>عرض تقديمي في PowerPoint</vt:lpstr>
      <vt:lpstr>عرض تقديمي في PowerPoint</vt:lpstr>
      <vt:lpstr>مخطط الجلسة</vt:lpstr>
      <vt:lpstr>لمحة موجزة عن أساليب وآليات الاستهداف</vt:lpstr>
      <vt:lpstr>كيف تم ذلك أثناء الاستجابة؟</vt:lpstr>
      <vt:lpstr>التركيز على الاستهداف والتسجيل</vt:lpstr>
      <vt:lpstr>الأفراد المناسبون ؟ (الاستهداف)</vt:lpstr>
      <vt:lpstr>معلومات من مجموعة المناقشة المركزة ( FGDs) - الاستهداف</vt:lpstr>
      <vt:lpstr>معلومات من مجموعة المناقشة المركزة ( FGDs) - التسجيل</vt:lpstr>
      <vt:lpstr>التركيز على  المشاركة المجتمعية والمساءلة</vt:lpstr>
      <vt:lpstr>فيديو عن  المشاركة المجتمعية والمساءلة</vt:lpstr>
      <vt:lpstr>عرض تقديمي في PowerPoint</vt:lpstr>
      <vt:lpstr>مراقبة ما بعد التوزيع ( PDM) على المشاركة المجتمعية والمساءلة </vt:lpstr>
      <vt:lpstr>التركيز على المشاركة المجتمعية والمساءلة CEA</vt:lpstr>
      <vt:lpstr>عرض تقديمي في PowerPoint</vt:lpstr>
      <vt:lpstr>عرض تقديمي في PowerPoint</vt:lpstr>
      <vt:lpstr>مخطط الجلسة</vt:lpstr>
      <vt:lpstr>الطريقة المناسب ؟ (التسليم)</vt:lpstr>
      <vt:lpstr>الطريقة المناسب ؟ (التسليم)</vt:lpstr>
      <vt:lpstr>مجموعة المناقشة المركزة ( FGDs)</vt:lpstr>
      <vt:lpstr>آلية التسليم المحددة/مقدم الخدمات المالية في استجابة xxx</vt:lpstr>
      <vt:lpstr>التركيز على آليات التسليم</vt:lpstr>
      <vt:lpstr>عرض تقديمي في PowerPoint</vt:lpstr>
      <vt:lpstr>مخطط الجلسة</vt:lpstr>
      <vt:lpstr>عرض تقديمي في PowerPoint</vt:lpstr>
      <vt:lpstr>صورة سريعة من المراقبة أثناء الاستجابة</vt:lpstr>
      <vt:lpstr>التركيز على نظام مراقبة الاستجابة</vt:lpstr>
      <vt:lpstr>عرض تقديمي في PowerPoint</vt:lpstr>
      <vt:lpstr>مخطط الجلسة</vt:lpstr>
      <vt:lpstr>التركيز على التوصيات</vt:lpstr>
    </vt:vector>
  </TitlesOfParts>
  <Company>British Red Cross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Skelton</dc:creator>
  <cp:lastModifiedBy>Reem</cp:lastModifiedBy>
  <cp:revision>134</cp:revision>
  <dcterms:created xsi:type="dcterms:W3CDTF">2019-11-01T17:53:06Z</dcterms:created>
  <dcterms:modified xsi:type="dcterms:W3CDTF">2024-12-27T18:47:01Z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0x010100E041CBEE5444AC4294686EA8E7761EF7</vt:lpwstr>
  </property>
  <property fmtid="{D5CDD505-2E9C-101B-9397-08002B2CF9AE}" pid="3" name="MediaServiceImageTags">
    <vt:lpwstr/>
  </property>
</Properties>
</file>