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1_37183939.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57" r:id="rId6"/>
  </p:sldIdLst>
  <p:sldSz cx="6858000" cy="9906000" type="A4"/>
  <p:notesSz cx="6858000" cy="9144000"/>
  <p:defaultTextStyle>
    <a:defPPr>
      <a:defRPr lang="a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67F218-98FA-7BF3-934A-BF5B097321A9}" name="Michelle Dextre" initials="MD" userId="S::michelle.dextre@ifrc.org::1d7cb267-e9c2-43dd-bb66-b3ca610f1614" providerId="AD"/>
  <p188:author id="{B1A6745A-2F14-F967-8565-978CC7A1512F}" name="Ben Chadwick" initials="BC" userId="S::BenChadwick@redcross.org.uk::c2be5e47-1bd0-4c2c-b339-e69aa73ac7d2" providerId="AD"/>
  <p188:author id="{0917276A-8192-6BE7-6A69-70B4CD816DD9}" name="Marta Alejano" initials="" userId="S::MAlejano@redcross.org.uk::eb6a8385-176a-4022-980a-6bb1cee2a661" providerId="AD"/>
  <p188:author id="{A11863D6-FB7C-AE30-31C4-ED2A0EE535F2}" name="Ines Dalmau Gutsens" initials="IG" userId="S::idalmau_redcross.org.uk#ext#@ifrcorg.onmicrosoft.com::3a99f684-13f8-423c-9e76-e1ac88ffc4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1F1B"/>
    <a:srgbClr val="EE5D59"/>
    <a:srgbClr val="59777D"/>
    <a:srgbClr val="F5333F"/>
    <a:srgbClr val="C8D9E9"/>
    <a:srgbClr val="BED8BE"/>
    <a:srgbClr val="FBCBBF"/>
    <a:srgbClr val="F3BAA9"/>
    <a:srgbClr val="FEF2EF"/>
    <a:srgbClr val="F0F5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6" autoAdjust="0"/>
    <p:restoredTop sz="94660"/>
  </p:normalViewPr>
  <p:slideViewPr>
    <p:cSldViewPr snapToGrid="0">
      <p:cViewPr varScale="1">
        <p:scale>
          <a:sx n="77" d="100"/>
          <a:sy n="77" d="100"/>
        </p:scale>
        <p:origin x="3018"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omments/modernComment_101_37183939.xml><?xml version="1.0" encoding="utf-8"?>
<p188:cmLst xmlns:a="http://schemas.openxmlformats.org/drawingml/2006/main" xmlns:r="http://schemas.openxmlformats.org/officeDocument/2006/relationships" xmlns:p188="http://schemas.microsoft.com/office/powerpoint/2018/8/main">
  <p188:cm id="{5B756FF4-2A1E-4609-B05F-32AA7C508BF4}" authorId="{B1A6745A-2F14-F967-8565-978CC7A1512F}" created="2023-12-04T15:59:52.154">
    <pc:sldMkLst xmlns:pc="http://schemas.microsoft.com/office/powerpoint/2013/main/command">
      <pc:docMk/>
      <pc:sldMk cId="924334393" sldId="257"/>
    </pc:sldMkLst>
    <p188:txBody>
      <a:bodyPr/>
      <a:lstStyle/>
      <a:p>
        <a:r>
          <a:rPr lang="ar"/>
          <a:t>انسخ الرسم البياني مباشرة من مستندات MTR، لإظهار النتائج الثلاث في كل منطقة: الأساس، منتصف المدة، الهدف</a:t>
        </a:r>
      </a:p>
    </p188:txBody>
  </p188:cm>
  <p188:cm id="{1E120098-F55B-46DD-AE95-784C9F863000}" authorId="{B1A6745A-2F14-F967-8565-978CC7A1512F}" created="2023-12-04T16:01:10.834">
    <ac:txMkLst xmlns:ac="http://schemas.microsoft.com/office/drawing/2013/main/command">
      <pc:docMk xmlns:pc="http://schemas.microsoft.com/office/powerpoint/2013/main/command"/>
      <pc:sldMk xmlns:pc="http://schemas.microsoft.com/office/powerpoint/2013/main/command" cId="924334393" sldId="257"/>
      <ac:spMk id="42" creationId="{1D4E0C86-44AB-F95A-BF30-72F82D1DDFAD}"/>
      <ac:txMk cp="8">
        <ac:context len="22" hash="3818316718"/>
      </ac:txMk>
    </ac:txMkLst>
    <p188:pos x="2670497" y="225523"/>
    <p188:txBody>
      <a:bodyPr/>
      <a:lstStyle/>
      <a:p>
        <a:r>
          <a:rPr lang="ar"/>
          <a:t>أضف نقطتين أو ثلاث نقاط أساسية تحت كل مجال من مجالات التركيز لبعض الأنشطة المحددة المتبقية التي لم يتم إكمالها بعد. ويمكن الحصول على هذه النقاط مباشرة من أحدث نسخة من خطة العمل.</a:t>
        </a:r>
      </a:p>
    </p188:txBody>
  </p188:cm>
  <p188:cm id="{6B2C9ABF-79F3-458C-B57C-C4F8BBCC02FC}" authorId="{B1A6745A-2F14-F967-8565-978CC7A1512F}" created="2023-12-04T16:02:49.480">
    <ac:txMkLst xmlns:ac="http://schemas.microsoft.com/office/drawing/2013/main/command">
      <pc:docMk xmlns:pc="http://schemas.microsoft.com/office/powerpoint/2013/main/command"/>
      <pc:sldMk xmlns:pc="http://schemas.microsoft.com/office/powerpoint/2013/main/command" cId="924334393" sldId="257"/>
      <ac:spMk id="70" creationId="{C9E64D63-D589-CE59-AE38-EA4B3B08E8B3}"/>
      <ac:txMk cp="20">
        <ac:context len="52" hash="4052528139"/>
      </ac:txMk>
    </ac:txMkLst>
    <p188:pos x="3905693" y="228213"/>
    <p188:txBody>
      <a:bodyPr/>
      <a:lstStyle/>
      <a:p>
        <a:r>
          <a:rPr lang="ar"/>
          <a:t>أضف 5-6 نقاط أساسية للتوصيات الرئيسية والخطوات التالية، كما تم تحديدها في ورشة عمل مراجعة منتصف المدة. وقد يكون ذلك مرتبطًا بالتوجيه، وتطوير الإجراءات التشغيلية القياسية، وتوظيف الموظفين الرئيسيين وما إلى ذلك.</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022A1B-1ECE-4D64-A596-C6ACC657CE32}"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23450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022A1B-1ECE-4D64-A596-C6ACC657CE32}"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2631869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022A1B-1ECE-4D64-A596-C6ACC657CE32}"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1124010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022A1B-1ECE-4D64-A596-C6ACC657CE32}"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226058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022A1B-1ECE-4D64-A596-C6ACC657CE32}"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365292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022A1B-1ECE-4D64-A596-C6ACC657CE32}"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3578806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022A1B-1ECE-4D64-A596-C6ACC657CE32}"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423602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022A1B-1ECE-4D64-A596-C6ACC657CE32}"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3468808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22A1B-1ECE-4D64-A596-C6ACC657CE32}"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70096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D022A1B-1ECE-4D64-A596-C6ACC657CE32}"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400995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D022A1B-1ECE-4D64-A596-C6ACC657CE32}"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915D3-049F-4B03-8197-77E32642CA22}" type="slidenum">
              <a:rPr lang="en-US" smtClean="0"/>
              <a:t>‹#›</a:t>
            </a:fld>
            <a:endParaRPr lang="en-US"/>
          </a:p>
        </p:txBody>
      </p:sp>
    </p:spTree>
    <p:extLst>
      <p:ext uri="{BB962C8B-B14F-4D97-AF65-F5344CB8AC3E}">
        <p14:creationId xmlns:p14="http://schemas.microsoft.com/office/powerpoint/2010/main" val="198521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D022A1B-1ECE-4D64-A596-C6ACC657CE32}" type="datetimeFigureOut">
              <a:rPr lang="en-US" smtClean="0"/>
              <a:t>11/17/2025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09915D3-049F-4B03-8197-77E32642CA22}" type="slidenum">
              <a:rPr lang="en-US" smtClean="0"/>
              <a:t>‹#›</a:t>
            </a:fld>
            <a:endParaRPr lang="en-US"/>
          </a:p>
        </p:txBody>
      </p:sp>
      <p:sp>
        <p:nvSpPr>
          <p:cNvPr id="8" name="TextBox 7">
            <a:extLst>
              <a:ext uri="{FF2B5EF4-FFF2-40B4-BE49-F238E27FC236}">
                <a16:creationId xmlns:a16="http://schemas.microsoft.com/office/drawing/2014/main" id="{4212774F-18BA-C307-8B8A-3E0E0942A0A8}"/>
              </a:ext>
            </a:extLst>
          </p:cNvPr>
          <p:cNvSpPr txBox="1"/>
          <p:nvPr>
            <p:extLst>
              <p:ext uri="{1162E1C5-73C7-4A58-AE30-91384D911F3F}">
                <p184:classification xmlns:p184="http://schemas.microsoft.com/office/powerpoint/2018/4/main" val="ftr"/>
              </p:ext>
            </p:extLst>
          </p:nvPr>
        </p:nvSpPr>
        <p:spPr>
          <a:xfrm>
            <a:off x="63500" y="9690100"/>
            <a:ext cx="43338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ea typeface="Calibri" panose="020F0502020204030204" pitchFamily="34" charset="0"/>
                <a:cs typeface="Calibri" panose="020F0502020204030204" pitchFamily="34" charset="0"/>
              </a:rPr>
              <a:t>Internal</a:t>
            </a:r>
          </a:p>
        </p:txBody>
      </p:sp>
    </p:spTree>
    <p:extLst>
      <p:ext uri="{BB962C8B-B14F-4D97-AF65-F5344CB8AC3E}">
        <p14:creationId xmlns:p14="http://schemas.microsoft.com/office/powerpoint/2010/main" val="35008226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microsoft.com/office/2018/10/relationships/comments" Target="../comments/modernComment_101_37183939.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مجموعة 4">
            <a:extLst>
              <a:ext uri="{FF2B5EF4-FFF2-40B4-BE49-F238E27FC236}">
                <a16:creationId xmlns:a16="http://schemas.microsoft.com/office/drawing/2014/main" id="{2FF9F25A-92B7-B900-5943-471F81D5DBBB}"/>
              </a:ext>
            </a:extLst>
          </p:cNvPr>
          <p:cNvGrpSpPr/>
          <p:nvPr/>
        </p:nvGrpSpPr>
        <p:grpSpPr>
          <a:xfrm>
            <a:off x="91745" y="153570"/>
            <a:ext cx="7081719" cy="9789275"/>
            <a:chOff x="-7315" y="63384"/>
            <a:chExt cx="7081719" cy="9789275"/>
          </a:xfrm>
        </p:grpSpPr>
        <p:sp>
          <p:nvSpPr>
            <p:cNvPr id="4" name="TextBox 3">
              <a:extLst>
                <a:ext uri="{FF2B5EF4-FFF2-40B4-BE49-F238E27FC236}">
                  <a16:creationId xmlns:a16="http://schemas.microsoft.com/office/drawing/2014/main" id="{7DDBE758-409D-86C7-C254-BA857E9153DB}"/>
                </a:ext>
              </a:extLst>
            </p:cNvPr>
            <p:cNvSpPr txBox="1"/>
            <p:nvPr/>
          </p:nvSpPr>
          <p:spPr>
            <a:xfrm>
              <a:off x="127465" y="115804"/>
              <a:ext cx="5564144" cy="400110"/>
            </a:xfrm>
            <a:prstGeom prst="rect">
              <a:avLst/>
            </a:prstGeom>
            <a:solidFill>
              <a:srgbClr val="002060"/>
            </a:solidFill>
          </p:spPr>
          <p:txBody>
            <a:bodyPr wrap="square" lIns="91440" tIns="45720" rIns="91440" bIns="45720" rtlCol="0" anchor="t">
              <a:spAutoFit/>
            </a:bodyPr>
            <a:lstStyle/>
            <a:p>
              <a:pPr algn="r" rtl="1"/>
              <a:r>
                <a:rPr lang="ar" sz="2000" b="1" dirty="0">
                  <a:solidFill>
                    <a:schemeClr val="bg1"/>
                  </a:solidFill>
                  <a:effectLst>
                    <a:outerShdw blurRad="38100" dist="38100" dir="2700000" algn="tl">
                      <a:srgbClr val="000000">
                        <a:alpha val="43137"/>
                      </a:srgbClr>
                    </a:outerShdw>
                  </a:effectLst>
                </a:rPr>
                <a:t>مراجعة منتصف المدة للاستعداد </a:t>
              </a:r>
              <a:r>
                <a:rPr lang="ar-SA" sz="2000" b="1" dirty="0">
                  <a:solidFill>
                    <a:schemeClr val="bg1"/>
                  </a:solidFill>
                  <a:effectLst>
                    <a:outerShdw blurRad="38100" dist="38100" dir="2700000" algn="tl">
                      <a:srgbClr val="000000">
                        <a:alpha val="43137"/>
                      </a:srgbClr>
                    </a:outerShdw>
                  </a:effectLst>
                </a:rPr>
                <a:t>ل</a:t>
              </a:r>
              <a:r>
                <a:rPr lang="ar" sz="2000" b="1" dirty="0">
                  <a:solidFill>
                    <a:schemeClr val="bg1"/>
                  </a:solidFill>
                  <a:effectLst>
                    <a:outerShdw blurRad="38100" dist="38100" dir="2700000" algn="tl">
                      <a:srgbClr val="000000">
                        <a:alpha val="43137"/>
                      </a:srgbClr>
                    </a:outerShdw>
                  </a:effectLst>
                </a:rPr>
                <a:t>ل</a:t>
              </a:r>
              <a:r>
                <a:rPr lang="ar-SA" sz="2000" b="1" dirty="0">
                  <a:solidFill>
                    <a:schemeClr val="bg1"/>
                  </a:solidFill>
                  <a:effectLst>
                    <a:outerShdw blurRad="38100" dist="38100" dir="2700000" algn="tl">
                      <a:srgbClr val="000000">
                        <a:alpha val="43137"/>
                      </a:srgbClr>
                    </a:outerShdw>
                  </a:effectLst>
                </a:rPr>
                <a:t>مساعدات النقدية والقسائم</a:t>
              </a:r>
              <a:endParaRPr lang="en-US" sz="2000" b="1" dirty="0">
                <a:solidFill>
                  <a:schemeClr val="bg1"/>
                </a:solidFill>
                <a:effectLst>
                  <a:outerShdw blurRad="38100" dist="38100" dir="2700000" algn="tl">
                    <a:srgbClr val="000000">
                      <a:alpha val="43137"/>
                    </a:srgbClr>
                  </a:outerShdw>
                </a:effectLst>
              </a:endParaRPr>
            </a:p>
          </p:txBody>
        </p:sp>
        <p:sp>
          <p:nvSpPr>
            <p:cNvPr id="24" name="Google Shape;389;p23">
              <a:extLst>
                <a:ext uri="{FF2B5EF4-FFF2-40B4-BE49-F238E27FC236}">
                  <a16:creationId xmlns:a16="http://schemas.microsoft.com/office/drawing/2014/main" id="{5EE8CA33-1B22-21DF-1A6F-C850C019DE31}"/>
                </a:ext>
              </a:extLst>
            </p:cNvPr>
            <p:cNvSpPr/>
            <p:nvPr/>
          </p:nvSpPr>
          <p:spPr>
            <a:xfrm rot="21444392" flipH="1">
              <a:off x="426436" y="1600493"/>
              <a:ext cx="6058896" cy="1734007"/>
            </a:xfrm>
            <a:custGeom>
              <a:avLst/>
              <a:gdLst/>
              <a:ahLst/>
              <a:cxnLst/>
              <a:rect l="l" t="t" r="r" b="b"/>
              <a:pathLst>
                <a:path w="28648" h="12839" extrusionOk="0">
                  <a:moveTo>
                    <a:pt x="28429" y="1"/>
                  </a:moveTo>
                  <a:cubicBezTo>
                    <a:pt x="22404" y="231"/>
                    <a:pt x="12415" y="253"/>
                    <a:pt x="4852" y="253"/>
                  </a:cubicBezTo>
                  <a:cubicBezTo>
                    <a:pt x="3073" y="253"/>
                    <a:pt x="1428" y="252"/>
                    <a:pt x="1" y="252"/>
                  </a:cubicBezTo>
                  <a:lnTo>
                    <a:pt x="76" y="12839"/>
                  </a:lnTo>
                  <a:cubicBezTo>
                    <a:pt x="3407" y="12780"/>
                    <a:pt x="28647" y="12729"/>
                    <a:pt x="28647" y="12729"/>
                  </a:cubicBezTo>
                  <a:lnTo>
                    <a:pt x="28429"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390;p23">
              <a:extLst>
                <a:ext uri="{FF2B5EF4-FFF2-40B4-BE49-F238E27FC236}">
                  <a16:creationId xmlns:a16="http://schemas.microsoft.com/office/drawing/2014/main" id="{BFA3BD28-A132-19A2-179E-9A4E4C4B2EA7}"/>
                </a:ext>
              </a:extLst>
            </p:cNvPr>
            <p:cNvSpPr/>
            <p:nvPr/>
          </p:nvSpPr>
          <p:spPr>
            <a:xfrm flipH="1">
              <a:off x="430185" y="1598945"/>
              <a:ext cx="6082164" cy="1735811"/>
            </a:xfrm>
            <a:custGeom>
              <a:avLst/>
              <a:gdLst/>
              <a:ahLst/>
              <a:cxnLst/>
              <a:rect l="l" t="t" r="r" b="b"/>
              <a:pathLst>
                <a:path w="28648" h="12839" extrusionOk="0">
                  <a:moveTo>
                    <a:pt x="28429" y="1"/>
                  </a:moveTo>
                  <a:cubicBezTo>
                    <a:pt x="22404" y="231"/>
                    <a:pt x="12415" y="253"/>
                    <a:pt x="4852" y="253"/>
                  </a:cubicBezTo>
                  <a:cubicBezTo>
                    <a:pt x="3073" y="253"/>
                    <a:pt x="1428" y="252"/>
                    <a:pt x="1" y="252"/>
                  </a:cubicBezTo>
                  <a:lnTo>
                    <a:pt x="76" y="12839"/>
                  </a:lnTo>
                  <a:cubicBezTo>
                    <a:pt x="3407" y="12780"/>
                    <a:pt x="28647" y="12729"/>
                    <a:pt x="28647" y="12729"/>
                  </a:cubicBezTo>
                  <a:lnTo>
                    <a:pt x="28429" y="1"/>
                  </a:lnTo>
                  <a:close/>
                </a:path>
              </a:pathLst>
            </a:custGeom>
            <a:noFill/>
            <a:ln w="12700" cap="flat" cmpd="sng">
              <a:solidFill>
                <a:srgbClr val="00206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Oval 28">
              <a:extLst>
                <a:ext uri="{FF2B5EF4-FFF2-40B4-BE49-F238E27FC236}">
                  <a16:creationId xmlns:a16="http://schemas.microsoft.com/office/drawing/2014/main" id="{044F0FB8-6ACE-10B0-D899-0037940F9EAF}"/>
                </a:ext>
              </a:extLst>
            </p:cNvPr>
            <p:cNvSpPr/>
            <p:nvPr/>
          </p:nvSpPr>
          <p:spPr>
            <a:xfrm>
              <a:off x="1258096" y="1015545"/>
              <a:ext cx="365760" cy="365580"/>
            </a:xfrm>
            <a:prstGeom prst="ellipse">
              <a:avLst/>
            </a:prstGeom>
            <a:solidFill>
              <a:srgbClr val="002060"/>
            </a:solidFill>
            <a:ln w="127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020B4E1-4C72-DD72-9879-118BE49A3626}"/>
                </a:ext>
              </a:extLst>
            </p:cNvPr>
            <p:cNvSpPr/>
            <p:nvPr/>
          </p:nvSpPr>
          <p:spPr>
            <a:xfrm>
              <a:off x="-7315" y="1016191"/>
              <a:ext cx="1455725" cy="365580"/>
            </a:xfrm>
            <a:prstGeom prst="rect">
              <a:avLst/>
            </a:prstGeom>
            <a:solidFill>
              <a:srgbClr val="002060"/>
            </a:solidFill>
            <a:ln w="127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r" sz="1600" b="1" dirty="0">
                  <a:latin typeface="Montserrat" pitchFamily="2" charset="0"/>
                </a:rPr>
                <a:t>الرؤية</a:t>
              </a:r>
            </a:p>
          </p:txBody>
        </p:sp>
        <p:sp>
          <p:nvSpPr>
            <p:cNvPr id="33" name="Oval 32">
              <a:extLst>
                <a:ext uri="{FF2B5EF4-FFF2-40B4-BE49-F238E27FC236}">
                  <a16:creationId xmlns:a16="http://schemas.microsoft.com/office/drawing/2014/main" id="{DFA8F290-32C0-6CF6-7205-45372B007B59}"/>
                </a:ext>
              </a:extLst>
            </p:cNvPr>
            <p:cNvSpPr/>
            <p:nvPr/>
          </p:nvSpPr>
          <p:spPr>
            <a:xfrm>
              <a:off x="2301821" y="5938034"/>
              <a:ext cx="365760" cy="365760"/>
            </a:xfrm>
            <a:prstGeom prst="ellipse">
              <a:avLst/>
            </a:prstGeom>
            <a:solidFill>
              <a:srgbClr val="002060"/>
            </a:solidFill>
            <a:ln w="127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8" name="Google Shape;28;p6">
              <a:extLst>
                <a:ext uri="{FF2B5EF4-FFF2-40B4-BE49-F238E27FC236}">
                  <a16:creationId xmlns:a16="http://schemas.microsoft.com/office/drawing/2014/main" id="{FA5D9C48-52ED-0272-8BA5-1D13B0753F1D}"/>
                </a:ext>
              </a:extLst>
            </p:cNvPr>
            <p:cNvGrpSpPr/>
            <p:nvPr/>
          </p:nvGrpSpPr>
          <p:grpSpPr>
            <a:xfrm rot="5400000">
              <a:off x="5806619" y="2319122"/>
              <a:ext cx="673700" cy="905299"/>
              <a:chOff x="7336409" y="105825"/>
              <a:chExt cx="1685019" cy="2405475"/>
            </a:xfrm>
            <a:solidFill>
              <a:schemeClr val="bg1">
                <a:lumMod val="85000"/>
              </a:schemeClr>
            </a:solidFill>
          </p:grpSpPr>
          <p:sp>
            <p:nvSpPr>
              <p:cNvPr id="1039" name="Google Shape;29;p6">
                <a:extLst>
                  <a:ext uri="{FF2B5EF4-FFF2-40B4-BE49-F238E27FC236}">
                    <a16:creationId xmlns:a16="http://schemas.microsoft.com/office/drawing/2014/main" id="{40EC0297-48A1-14AE-8EB4-25F656B669B4}"/>
                  </a:ext>
                </a:extLst>
              </p:cNvPr>
              <p:cNvSpPr/>
              <p:nvPr/>
            </p:nvSpPr>
            <p:spPr>
              <a:xfrm>
                <a:off x="7336409" y="161701"/>
                <a:ext cx="264710" cy="134652"/>
              </a:xfrm>
              <a:custGeom>
                <a:avLst/>
                <a:gdLst/>
                <a:ahLst/>
                <a:cxnLst/>
                <a:rect l="l" t="t" r="r" b="b"/>
                <a:pathLst>
                  <a:path w="3861" h="1964" extrusionOk="0">
                    <a:moveTo>
                      <a:pt x="1883" y="0"/>
                    </a:moveTo>
                    <a:cubicBezTo>
                      <a:pt x="1816" y="0"/>
                      <a:pt x="1745" y="27"/>
                      <a:pt x="1680" y="88"/>
                    </a:cubicBezTo>
                    <a:cubicBezTo>
                      <a:pt x="1560" y="184"/>
                      <a:pt x="1488" y="329"/>
                      <a:pt x="1440" y="485"/>
                    </a:cubicBezTo>
                    <a:cubicBezTo>
                      <a:pt x="1043" y="449"/>
                      <a:pt x="658" y="425"/>
                      <a:pt x="262" y="413"/>
                    </a:cubicBezTo>
                    <a:cubicBezTo>
                      <a:pt x="258" y="413"/>
                      <a:pt x="255" y="413"/>
                      <a:pt x="251" y="413"/>
                    </a:cubicBezTo>
                    <a:cubicBezTo>
                      <a:pt x="55" y="413"/>
                      <a:pt x="1" y="750"/>
                      <a:pt x="213" y="786"/>
                    </a:cubicBezTo>
                    <a:cubicBezTo>
                      <a:pt x="598" y="846"/>
                      <a:pt x="971" y="882"/>
                      <a:pt x="1355" y="930"/>
                    </a:cubicBezTo>
                    <a:cubicBezTo>
                      <a:pt x="1355" y="978"/>
                      <a:pt x="1343" y="1026"/>
                      <a:pt x="1343" y="1074"/>
                    </a:cubicBezTo>
                    <a:cubicBezTo>
                      <a:pt x="1343" y="1326"/>
                      <a:pt x="1367" y="1687"/>
                      <a:pt x="1584" y="1831"/>
                    </a:cubicBezTo>
                    <a:lnTo>
                      <a:pt x="1584" y="1843"/>
                    </a:lnTo>
                    <a:cubicBezTo>
                      <a:pt x="1623" y="1926"/>
                      <a:pt x="1697" y="1964"/>
                      <a:pt x="1768" y="1964"/>
                    </a:cubicBezTo>
                    <a:cubicBezTo>
                      <a:pt x="1872" y="1964"/>
                      <a:pt x="1968" y="1883"/>
                      <a:pt x="1932" y="1747"/>
                    </a:cubicBezTo>
                    <a:cubicBezTo>
                      <a:pt x="1932" y="1747"/>
                      <a:pt x="1932" y="1735"/>
                      <a:pt x="1920" y="1735"/>
                    </a:cubicBezTo>
                    <a:cubicBezTo>
                      <a:pt x="2005" y="1567"/>
                      <a:pt x="1944" y="1375"/>
                      <a:pt x="1957" y="1170"/>
                    </a:cubicBezTo>
                    <a:cubicBezTo>
                      <a:pt x="1957" y="1110"/>
                      <a:pt x="1969" y="1062"/>
                      <a:pt x="1981" y="1002"/>
                    </a:cubicBezTo>
                    <a:cubicBezTo>
                      <a:pt x="2449" y="1050"/>
                      <a:pt x="2918" y="1098"/>
                      <a:pt x="3387" y="1182"/>
                    </a:cubicBezTo>
                    <a:cubicBezTo>
                      <a:pt x="3406" y="1185"/>
                      <a:pt x="3424" y="1186"/>
                      <a:pt x="3442" y="1186"/>
                    </a:cubicBezTo>
                    <a:cubicBezTo>
                      <a:pt x="3802" y="1186"/>
                      <a:pt x="3860" y="629"/>
                      <a:pt x="3459" y="617"/>
                    </a:cubicBezTo>
                    <a:cubicBezTo>
                      <a:pt x="3014" y="605"/>
                      <a:pt x="2570" y="569"/>
                      <a:pt x="2125" y="533"/>
                    </a:cubicBezTo>
                    <a:cubicBezTo>
                      <a:pt x="2137" y="485"/>
                      <a:pt x="2149" y="425"/>
                      <a:pt x="2161" y="365"/>
                    </a:cubicBezTo>
                    <a:cubicBezTo>
                      <a:pt x="2195" y="167"/>
                      <a:pt x="2051" y="0"/>
                      <a:pt x="188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30;p6">
                <a:extLst>
                  <a:ext uri="{FF2B5EF4-FFF2-40B4-BE49-F238E27FC236}">
                    <a16:creationId xmlns:a16="http://schemas.microsoft.com/office/drawing/2014/main" id="{8B14AA65-720D-394F-6038-9AED851857F6}"/>
                  </a:ext>
                </a:extLst>
              </p:cNvPr>
              <p:cNvSpPr/>
              <p:nvPr/>
            </p:nvSpPr>
            <p:spPr>
              <a:xfrm>
                <a:off x="8022989" y="105825"/>
                <a:ext cx="220695" cy="178667"/>
              </a:xfrm>
              <a:custGeom>
                <a:avLst/>
                <a:gdLst/>
                <a:ahLst/>
                <a:cxnLst/>
                <a:rect l="l" t="t" r="r" b="b"/>
                <a:pathLst>
                  <a:path w="3219" h="2606" extrusionOk="0">
                    <a:moveTo>
                      <a:pt x="1661" y="0"/>
                    </a:moveTo>
                    <a:cubicBezTo>
                      <a:pt x="1570" y="0"/>
                      <a:pt x="1478" y="41"/>
                      <a:pt x="1419" y="134"/>
                    </a:cubicBezTo>
                    <a:cubicBezTo>
                      <a:pt x="1251" y="374"/>
                      <a:pt x="1155" y="651"/>
                      <a:pt x="1095" y="951"/>
                    </a:cubicBezTo>
                    <a:cubicBezTo>
                      <a:pt x="818" y="951"/>
                      <a:pt x="542" y="963"/>
                      <a:pt x="265" y="975"/>
                    </a:cubicBezTo>
                    <a:cubicBezTo>
                      <a:pt x="1" y="987"/>
                      <a:pt x="1" y="1360"/>
                      <a:pt x="265" y="1372"/>
                    </a:cubicBezTo>
                    <a:cubicBezTo>
                      <a:pt x="530" y="1384"/>
                      <a:pt x="794" y="1396"/>
                      <a:pt x="1071" y="1396"/>
                    </a:cubicBezTo>
                    <a:cubicBezTo>
                      <a:pt x="1059" y="1745"/>
                      <a:pt x="1107" y="2093"/>
                      <a:pt x="1191" y="2406"/>
                    </a:cubicBezTo>
                    <a:cubicBezTo>
                      <a:pt x="1224" y="2545"/>
                      <a:pt x="1328" y="2605"/>
                      <a:pt x="1437" y="2605"/>
                    </a:cubicBezTo>
                    <a:cubicBezTo>
                      <a:pt x="1601" y="2605"/>
                      <a:pt x="1775" y="2467"/>
                      <a:pt x="1732" y="2250"/>
                    </a:cubicBezTo>
                    <a:cubicBezTo>
                      <a:pt x="1672" y="1949"/>
                      <a:pt x="1672" y="1685"/>
                      <a:pt x="1696" y="1408"/>
                    </a:cubicBezTo>
                    <a:lnTo>
                      <a:pt x="1696" y="1408"/>
                    </a:lnTo>
                    <a:cubicBezTo>
                      <a:pt x="2092" y="1420"/>
                      <a:pt x="2489" y="1420"/>
                      <a:pt x="2886" y="1432"/>
                    </a:cubicBezTo>
                    <a:cubicBezTo>
                      <a:pt x="2889" y="1432"/>
                      <a:pt x="2893" y="1432"/>
                      <a:pt x="2897" y="1432"/>
                    </a:cubicBezTo>
                    <a:cubicBezTo>
                      <a:pt x="3215" y="1432"/>
                      <a:pt x="3219" y="915"/>
                      <a:pt x="2907" y="915"/>
                    </a:cubicBezTo>
                    <a:cubicBezTo>
                      <a:pt x="2900" y="915"/>
                      <a:pt x="2893" y="915"/>
                      <a:pt x="2886" y="915"/>
                    </a:cubicBezTo>
                    <a:cubicBezTo>
                      <a:pt x="2513" y="927"/>
                      <a:pt x="2153" y="927"/>
                      <a:pt x="1780" y="939"/>
                    </a:cubicBezTo>
                    <a:cubicBezTo>
                      <a:pt x="1828" y="747"/>
                      <a:pt x="1876" y="555"/>
                      <a:pt x="1936" y="350"/>
                    </a:cubicBezTo>
                    <a:cubicBezTo>
                      <a:pt x="1991" y="140"/>
                      <a:pt x="1828" y="0"/>
                      <a:pt x="166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31;p6">
                <a:extLst>
                  <a:ext uri="{FF2B5EF4-FFF2-40B4-BE49-F238E27FC236}">
                    <a16:creationId xmlns:a16="http://schemas.microsoft.com/office/drawing/2014/main" id="{22EA2253-7520-F7F8-FEA3-C5ECE9432956}"/>
                  </a:ext>
                </a:extLst>
              </p:cNvPr>
              <p:cNvSpPr/>
              <p:nvPr/>
            </p:nvSpPr>
            <p:spPr>
              <a:xfrm>
                <a:off x="8442508" y="127147"/>
                <a:ext cx="206708" cy="175376"/>
              </a:xfrm>
              <a:custGeom>
                <a:avLst/>
                <a:gdLst/>
                <a:ahLst/>
                <a:cxnLst/>
                <a:rect l="l" t="t" r="r" b="b"/>
                <a:pathLst>
                  <a:path w="3015" h="2558" extrusionOk="0">
                    <a:moveTo>
                      <a:pt x="1413" y="0"/>
                    </a:moveTo>
                    <a:cubicBezTo>
                      <a:pt x="1278" y="0"/>
                      <a:pt x="1142" y="93"/>
                      <a:pt x="1118" y="280"/>
                    </a:cubicBezTo>
                    <a:cubicBezTo>
                      <a:pt x="1094" y="496"/>
                      <a:pt x="1094" y="712"/>
                      <a:pt x="1094" y="929"/>
                    </a:cubicBezTo>
                    <a:cubicBezTo>
                      <a:pt x="806" y="929"/>
                      <a:pt x="529" y="941"/>
                      <a:pt x="253" y="953"/>
                    </a:cubicBezTo>
                    <a:cubicBezTo>
                      <a:pt x="0" y="965"/>
                      <a:pt x="0" y="1338"/>
                      <a:pt x="253" y="1350"/>
                    </a:cubicBezTo>
                    <a:cubicBezTo>
                      <a:pt x="541" y="1374"/>
                      <a:pt x="818" y="1374"/>
                      <a:pt x="1106" y="1386"/>
                    </a:cubicBezTo>
                    <a:cubicBezTo>
                      <a:pt x="1118" y="1698"/>
                      <a:pt x="1154" y="2011"/>
                      <a:pt x="1166" y="2323"/>
                    </a:cubicBezTo>
                    <a:cubicBezTo>
                      <a:pt x="1179" y="2480"/>
                      <a:pt x="1296" y="2558"/>
                      <a:pt x="1413" y="2558"/>
                    </a:cubicBezTo>
                    <a:cubicBezTo>
                      <a:pt x="1530" y="2558"/>
                      <a:pt x="1647" y="2480"/>
                      <a:pt x="1659" y="2323"/>
                    </a:cubicBezTo>
                    <a:cubicBezTo>
                      <a:pt x="1683" y="2023"/>
                      <a:pt x="1707" y="1710"/>
                      <a:pt x="1731" y="1398"/>
                    </a:cubicBezTo>
                    <a:cubicBezTo>
                      <a:pt x="2044" y="1410"/>
                      <a:pt x="2369" y="1410"/>
                      <a:pt x="2693" y="1410"/>
                    </a:cubicBezTo>
                    <a:cubicBezTo>
                      <a:pt x="2697" y="1410"/>
                      <a:pt x="2700" y="1410"/>
                      <a:pt x="2704" y="1410"/>
                    </a:cubicBezTo>
                    <a:cubicBezTo>
                      <a:pt x="3014" y="1410"/>
                      <a:pt x="3014" y="893"/>
                      <a:pt x="2704" y="893"/>
                    </a:cubicBezTo>
                    <a:cubicBezTo>
                      <a:pt x="2700" y="893"/>
                      <a:pt x="2697" y="893"/>
                      <a:pt x="2693" y="893"/>
                    </a:cubicBezTo>
                    <a:lnTo>
                      <a:pt x="1743" y="905"/>
                    </a:lnTo>
                    <a:cubicBezTo>
                      <a:pt x="1743" y="700"/>
                      <a:pt x="1731" y="484"/>
                      <a:pt x="1707" y="280"/>
                    </a:cubicBezTo>
                    <a:cubicBezTo>
                      <a:pt x="1683" y="93"/>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32;p6">
                <a:extLst>
                  <a:ext uri="{FF2B5EF4-FFF2-40B4-BE49-F238E27FC236}">
                    <a16:creationId xmlns:a16="http://schemas.microsoft.com/office/drawing/2014/main" id="{937F20DF-EE74-5A81-5F03-F28A22ECD0BA}"/>
                  </a:ext>
                </a:extLst>
              </p:cNvPr>
              <p:cNvSpPr/>
              <p:nvPr/>
            </p:nvSpPr>
            <p:spPr>
              <a:xfrm>
                <a:off x="8800665" y="128107"/>
                <a:ext cx="220763" cy="194985"/>
              </a:xfrm>
              <a:custGeom>
                <a:avLst/>
                <a:gdLst/>
                <a:ahLst/>
                <a:cxnLst/>
                <a:rect l="l" t="t" r="r" b="b"/>
                <a:pathLst>
                  <a:path w="3220" h="2844" extrusionOk="0">
                    <a:moveTo>
                      <a:pt x="1782" y="1"/>
                    </a:moveTo>
                    <a:cubicBezTo>
                      <a:pt x="1668" y="1"/>
                      <a:pt x="1558" y="63"/>
                      <a:pt x="1520" y="206"/>
                    </a:cubicBezTo>
                    <a:cubicBezTo>
                      <a:pt x="1436" y="482"/>
                      <a:pt x="1376" y="759"/>
                      <a:pt x="1316" y="1035"/>
                    </a:cubicBezTo>
                    <a:cubicBezTo>
                      <a:pt x="967" y="987"/>
                      <a:pt x="619" y="951"/>
                      <a:pt x="270" y="903"/>
                    </a:cubicBezTo>
                    <a:cubicBezTo>
                      <a:pt x="263" y="902"/>
                      <a:pt x="257" y="902"/>
                      <a:pt x="250" y="902"/>
                    </a:cubicBezTo>
                    <a:cubicBezTo>
                      <a:pt x="50" y="902"/>
                      <a:pt x="1" y="1253"/>
                      <a:pt x="222" y="1288"/>
                    </a:cubicBezTo>
                    <a:cubicBezTo>
                      <a:pt x="559" y="1348"/>
                      <a:pt x="895" y="1396"/>
                      <a:pt x="1232" y="1456"/>
                    </a:cubicBezTo>
                    <a:cubicBezTo>
                      <a:pt x="1148" y="1816"/>
                      <a:pt x="1075" y="2189"/>
                      <a:pt x="1003" y="2550"/>
                    </a:cubicBezTo>
                    <a:cubicBezTo>
                      <a:pt x="967" y="2725"/>
                      <a:pt x="1109" y="2843"/>
                      <a:pt x="1244" y="2843"/>
                    </a:cubicBezTo>
                    <a:cubicBezTo>
                      <a:pt x="1331" y="2843"/>
                      <a:pt x="1415" y="2795"/>
                      <a:pt x="1448" y="2682"/>
                    </a:cubicBezTo>
                    <a:cubicBezTo>
                      <a:pt x="1556" y="2297"/>
                      <a:pt x="1677" y="1925"/>
                      <a:pt x="1785" y="1540"/>
                    </a:cubicBezTo>
                    <a:cubicBezTo>
                      <a:pt x="2121" y="1588"/>
                      <a:pt x="2470" y="1648"/>
                      <a:pt x="2806" y="1708"/>
                    </a:cubicBezTo>
                    <a:cubicBezTo>
                      <a:pt x="2826" y="1712"/>
                      <a:pt x="2845" y="1713"/>
                      <a:pt x="2863" y="1713"/>
                    </a:cubicBezTo>
                    <a:cubicBezTo>
                      <a:pt x="3174" y="1713"/>
                      <a:pt x="3219" y="1249"/>
                      <a:pt x="2879" y="1215"/>
                    </a:cubicBezTo>
                    <a:cubicBezTo>
                      <a:pt x="2554" y="1179"/>
                      <a:pt x="2229" y="1143"/>
                      <a:pt x="1905" y="1095"/>
                    </a:cubicBezTo>
                    <a:cubicBezTo>
                      <a:pt x="1965" y="855"/>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33;p6">
                <a:extLst>
                  <a:ext uri="{FF2B5EF4-FFF2-40B4-BE49-F238E27FC236}">
                    <a16:creationId xmlns:a16="http://schemas.microsoft.com/office/drawing/2014/main" id="{D223FC89-338B-67C7-3689-55CAD84EEFB2}"/>
                  </a:ext>
                </a:extLst>
              </p:cNvPr>
              <p:cNvSpPr/>
              <p:nvPr/>
            </p:nvSpPr>
            <p:spPr>
              <a:xfrm>
                <a:off x="8564476" y="369848"/>
                <a:ext cx="234955" cy="169206"/>
              </a:xfrm>
              <a:custGeom>
                <a:avLst/>
                <a:gdLst/>
                <a:ahLst/>
                <a:cxnLst/>
                <a:rect l="l" t="t" r="r" b="b"/>
                <a:pathLst>
                  <a:path w="3427" h="2468" extrusionOk="0">
                    <a:moveTo>
                      <a:pt x="1387" y="0"/>
                    </a:moveTo>
                    <a:cubicBezTo>
                      <a:pt x="1278" y="0"/>
                      <a:pt x="1167" y="76"/>
                      <a:pt x="1143" y="226"/>
                    </a:cubicBezTo>
                    <a:cubicBezTo>
                      <a:pt x="1119" y="454"/>
                      <a:pt x="1106" y="683"/>
                      <a:pt x="1119" y="911"/>
                    </a:cubicBezTo>
                    <a:cubicBezTo>
                      <a:pt x="818" y="911"/>
                      <a:pt x="517" y="923"/>
                      <a:pt x="217" y="935"/>
                    </a:cubicBezTo>
                    <a:cubicBezTo>
                      <a:pt x="1" y="935"/>
                      <a:pt x="1" y="1272"/>
                      <a:pt x="217" y="1272"/>
                    </a:cubicBezTo>
                    <a:cubicBezTo>
                      <a:pt x="517" y="1284"/>
                      <a:pt x="830" y="1296"/>
                      <a:pt x="1131" y="1296"/>
                    </a:cubicBezTo>
                    <a:cubicBezTo>
                      <a:pt x="1143" y="1620"/>
                      <a:pt x="1167" y="1957"/>
                      <a:pt x="1179" y="2269"/>
                    </a:cubicBezTo>
                    <a:cubicBezTo>
                      <a:pt x="1185" y="2402"/>
                      <a:pt x="1287" y="2468"/>
                      <a:pt x="1387" y="2468"/>
                    </a:cubicBezTo>
                    <a:cubicBezTo>
                      <a:pt x="1488" y="2468"/>
                      <a:pt x="1587" y="2402"/>
                      <a:pt x="1587" y="2269"/>
                    </a:cubicBezTo>
                    <a:cubicBezTo>
                      <a:pt x="1599" y="1957"/>
                      <a:pt x="1623" y="1632"/>
                      <a:pt x="1647" y="1308"/>
                    </a:cubicBezTo>
                    <a:cubicBezTo>
                      <a:pt x="2140" y="1320"/>
                      <a:pt x="2633" y="1332"/>
                      <a:pt x="3126" y="1344"/>
                    </a:cubicBezTo>
                    <a:cubicBezTo>
                      <a:pt x="3427" y="1344"/>
                      <a:pt x="3427" y="863"/>
                      <a:pt x="3126" y="863"/>
                    </a:cubicBezTo>
                    <a:cubicBezTo>
                      <a:pt x="2633" y="875"/>
                      <a:pt x="2152" y="887"/>
                      <a:pt x="1659" y="899"/>
                    </a:cubicBezTo>
                    <a:cubicBezTo>
                      <a:pt x="1659" y="671"/>
                      <a:pt x="1647" y="442"/>
                      <a:pt x="1623" y="226"/>
                    </a:cubicBezTo>
                    <a:cubicBezTo>
                      <a:pt x="1605" y="76"/>
                      <a:pt x="1497" y="0"/>
                      <a:pt x="138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34;p6">
                <a:extLst>
                  <a:ext uri="{FF2B5EF4-FFF2-40B4-BE49-F238E27FC236}">
                    <a16:creationId xmlns:a16="http://schemas.microsoft.com/office/drawing/2014/main" id="{6DACE507-BFF2-EA09-233F-9F1762937995}"/>
                  </a:ext>
                </a:extLst>
              </p:cNvPr>
              <p:cNvSpPr/>
              <p:nvPr/>
            </p:nvSpPr>
            <p:spPr>
              <a:xfrm>
                <a:off x="8442508" y="591365"/>
                <a:ext cx="206914" cy="175171"/>
              </a:xfrm>
              <a:custGeom>
                <a:avLst/>
                <a:gdLst/>
                <a:ahLst/>
                <a:cxnLst/>
                <a:rect l="l" t="t" r="r" b="b"/>
                <a:pathLst>
                  <a:path w="3018" h="2555" extrusionOk="0">
                    <a:moveTo>
                      <a:pt x="1413" y="0"/>
                    </a:moveTo>
                    <a:cubicBezTo>
                      <a:pt x="1278" y="0"/>
                      <a:pt x="1142" y="96"/>
                      <a:pt x="1118" y="289"/>
                    </a:cubicBezTo>
                    <a:cubicBezTo>
                      <a:pt x="1094" y="493"/>
                      <a:pt x="1094" y="709"/>
                      <a:pt x="1094" y="926"/>
                    </a:cubicBezTo>
                    <a:cubicBezTo>
                      <a:pt x="806" y="938"/>
                      <a:pt x="529" y="938"/>
                      <a:pt x="253" y="962"/>
                    </a:cubicBezTo>
                    <a:cubicBezTo>
                      <a:pt x="0" y="974"/>
                      <a:pt x="0" y="1346"/>
                      <a:pt x="253" y="1358"/>
                    </a:cubicBezTo>
                    <a:cubicBezTo>
                      <a:pt x="541" y="1370"/>
                      <a:pt x="818" y="1382"/>
                      <a:pt x="1106" y="1382"/>
                    </a:cubicBezTo>
                    <a:cubicBezTo>
                      <a:pt x="1118" y="1707"/>
                      <a:pt x="1154" y="2020"/>
                      <a:pt x="1166" y="2320"/>
                    </a:cubicBezTo>
                    <a:cubicBezTo>
                      <a:pt x="1179" y="2476"/>
                      <a:pt x="1296" y="2555"/>
                      <a:pt x="1413" y="2555"/>
                    </a:cubicBezTo>
                    <a:cubicBezTo>
                      <a:pt x="1530" y="2555"/>
                      <a:pt x="1647" y="2476"/>
                      <a:pt x="1659" y="2320"/>
                    </a:cubicBezTo>
                    <a:cubicBezTo>
                      <a:pt x="1683" y="2020"/>
                      <a:pt x="1707" y="1719"/>
                      <a:pt x="1731" y="1407"/>
                    </a:cubicBezTo>
                    <a:cubicBezTo>
                      <a:pt x="2044" y="1407"/>
                      <a:pt x="2369" y="1407"/>
                      <a:pt x="2693" y="1419"/>
                    </a:cubicBezTo>
                    <a:cubicBezTo>
                      <a:pt x="3014" y="1419"/>
                      <a:pt x="3018" y="901"/>
                      <a:pt x="2704" y="901"/>
                    </a:cubicBezTo>
                    <a:cubicBezTo>
                      <a:pt x="2700" y="901"/>
                      <a:pt x="2697" y="902"/>
                      <a:pt x="2693" y="902"/>
                    </a:cubicBezTo>
                    <a:lnTo>
                      <a:pt x="1743" y="914"/>
                    </a:lnTo>
                    <a:cubicBezTo>
                      <a:pt x="1743" y="697"/>
                      <a:pt x="1731" y="493"/>
                      <a:pt x="1707" y="289"/>
                    </a:cubicBezTo>
                    <a:cubicBezTo>
                      <a:pt x="1683" y="96"/>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35;p6">
                <a:extLst>
                  <a:ext uri="{FF2B5EF4-FFF2-40B4-BE49-F238E27FC236}">
                    <a16:creationId xmlns:a16="http://schemas.microsoft.com/office/drawing/2014/main" id="{1F8138A4-4906-07EA-AC34-23DAC5172AC6}"/>
                  </a:ext>
                </a:extLst>
              </p:cNvPr>
              <p:cNvSpPr/>
              <p:nvPr/>
            </p:nvSpPr>
            <p:spPr>
              <a:xfrm>
                <a:off x="8800665" y="592393"/>
                <a:ext cx="220763" cy="194985"/>
              </a:xfrm>
              <a:custGeom>
                <a:avLst/>
                <a:gdLst/>
                <a:ahLst/>
                <a:cxnLst/>
                <a:rect l="l" t="t" r="r" b="b"/>
                <a:pathLst>
                  <a:path w="3220" h="2844" extrusionOk="0">
                    <a:moveTo>
                      <a:pt x="1784" y="0"/>
                    </a:moveTo>
                    <a:cubicBezTo>
                      <a:pt x="1670" y="0"/>
                      <a:pt x="1559" y="65"/>
                      <a:pt x="1520" y="213"/>
                    </a:cubicBezTo>
                    <a:cubicBezTo>
                      <a:pt x="1436" y="478"/>
                      <a:pt x="1376" y="754"/>
                      <a:pt x="1316" y="1031"/>
                    </a:cubicBezTo>
                    <a:cubicBezTo>
                      <a:pt x="967" y="995"/>
                      <a:pt x="619" y="947"/>
                      <a:pt x="270" y="911"/>
                    </a:cubicBezTo>
                    <a:cubicBezTo>
                      <a:pt x="263" y="910"/>
                      <a:pt x="257" y="910"/>
                      <a:pt x="250" y="910"/>
                    </a:cubicBezTo>
                    <a:cubicBezTo>
                      <a:pt x="50" y="910"/>
                      <a:pt x="1" y="1260"/>
                      <a:pt x="222" y="1295"/>
                    </a:cubicBezTo>
                    <a:cubicBezTo>
                      <a:pt x="559" y="1343"/>
                      <a:pt x="895" y="1404"/>
                      <a:pt x="1232" y="1452"/>
                    </a:cubicBezTo>
                    <a:cubicBezTo>
                      <a:pt x="1148" y="1824"/>
                      <a:pt x="1075" y="2185"/>
                      <a:pt x="1003" y="2558"/>
                    </a:cubicBezTo>
                    <a:cubicBezTo>
                      <a:pt x="967" y="2731"/>
                      <a:pt x="1104" y="2843"/>
                      <a:pt x="1238" y="2843"/>
                    </a:cubicBezTo>
                    <a:cubicBezTo>
                      <a:pt x="1327" y="2843"/>
                      <a:pt x="1414" y="2793"/>
                      <a:pt x="1448" y="2678"/>
                    </a:cubicBezTo>
                    <a:cubicBezTo>
                      <a:pt x="1556" y="2305"/>
                      <a:pt x="1677" y="1920"/>
                      <a:pt x="1785" y="1548"/>
                    </a:cubicBezTo>
                    <a:cubicBezTo>
                      <a:pt x="2121" y="1596"/>
                      <a:pt x="2470" y="1656"/>
                      <a:pt x="2806" y="1704"/>
                    </a:cubicBezTo>
                    <a:cubicBezTo>
                      <a:pt x="2826" y="1707"/>
                      <a:pt x="2845" y="1709"/>
                      <a:pt x="2863" y="1709"/>
                    </a:cubicBezTo>
                    <a:cubicBezTo>
                      <a:pt x="3174" y="1709"/>
                      <a:pt x="3219" y="1245"/>
                      <a:pt x="2879" y="1211"/>
                    </a:cubicBezTo>
                    <a:cubicBezTo>
                      <a:pt x="2554" y="1175"/>
                      <a:pt x="2229" y="1139"/>
                      <a:pt x="1905" y="1103"/>
                    </a:cubicBezTo>
                    <a:cubicBezTo>
                      <a:pt x="1965" y="851"/>
                      <a:pt x="2025" y="610"/>
                      <a:pt x="2085" y="370"/>
                    </a:cubicBezTo>
                    <a:cubicBezTo>
                      <a:pt x="2136" y="146"/>
                      <a:pt x="1956" y="0"/>
                      <a:pt x="178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36;p6">
                <a:extLst>
                  <a:ext uri="{FF2B5EF4-FFF2-40B4-BE49-F238E27FC236}">
                    <a16:creationId xmlns:a16="http://schemas.microsoft.com/office/drawing/2014/main" id="{28A39E6E-F544-379A-DC49-7C6776A49998}"/>
                  </a:ext>
                </a:extLst>
              </p:cNvPr>
              <p:cNvSpPr/>
              <p:nvPr/>
            </p:nvSpPr>
            <p:spPr>
              <a:xfrm>
                <a:off x="8186162" y="811784"/>
                <a:ext cx="256414" cy="191899"/>
              </a:xfrm>
              <a:custGeom>
                <a:avLst/>
                <a:gdLst/>
                <a:ahLst/>
                <a:cxnLst/>
                <a:rect l="l" t="t" r="r" b="b"/>
                <a:pathLst>
                  <a:path w="3740" h="2799" extrusionOk="0">
                    <a:moveTo>
                      <a:pt x="1666" y="1"/>
                    </a:moveTo>
                    <a:cubicBezTo>
                      <a:pt x="1534" y="1"/>
                      <a:pt x="1401" y="91"/>
                      <a:pt x="1395" y="271"/>
                    </a:cubicBezTo>
                    <a:cubicBezTo>
                      <a:pt x="1383" y="379"/>
                      <a:pt x="1383" y="488"/>
                      <a:pt x="1383" y="596"/>
                    </a:cubicBezTo>
                    <a:cubicBezTo>
                      <a:pt x="987" y="608"/>
                      <a:pt x="590" y="632"/>
                      <a:pt x="217" y="680"/>
                    </a:cubicBezTo>
                    <a:cubicBezTo>
                      <a:pt x="1" y="716"/>
                      <a:pt x="1" y="980"/>
                      <a:pt x="217" y="1016"/>
                    </a:cubicBezTo>
                    <a:cubicBezTo>
                      <a:pt x="590" y="1065"/>
                      <a:pt x="987" y="1089"/>
                      <a:pt x="1383" y="1101"/>
                    </a:cubicBezTo>
                    <a:cubicBezTo>
                      <a:pt x="1395" y="1593"/>
                      <a:pt x="1431" y="2098"/>
                      <a:pt x="1455" y="2591"/>
                    </a:cubicBezTo>
                    <a:cubicBezTo>
                      <a:pt x="1461" y="2729"/>
                      <a:pt x="1564" y="2799"/>
                      <a:pt x="1666" y="2799"/>
                    </a:cubicBezTo>
                    <a:cubicBezTo>
                      <a:pt x="1768" y="2799"/>
                      <a:pt x="1870" y="2729"/>
                      <a:pt x="1876" y="2591"/>
                    </a:cubicBezTo>
                    <a:cubicBezTo>
                      <a:pt x="1900" y="2098"/>
                      <a:pt x="1936" y="1605"/>
                      <a:pt x="1948" y="1113"/>
                    </a:cubicBezTo>
                    <a:cubicBezTo>
                      <a:pt x="2441" y="1113"/>
                      <a:pt x="2934" y="1101"/>
                      <a:pt x="3415" y="1101"/>
                    </a:cubicBezTo>
                    <a:cubicBezTo>
                      <a:pt x="3739" y="1101"/>
                      <a:pt x="3739" y="596"/>
                      <a:pt x="3415" y="596"/>
                    </a:cubicBezTo>
                    <a:cubicBezTo>
                      <a:pt x="2934" y="596"/>
                      <a:pt x="2441" y="584"/>
                      <a:pt x="1948" y="584"/>
                    </a:cubicBezTo>
                    <a:cubicBezTo>
                      <a:pt x="1948" y="476"/>
                      <a:pt x="1948" y="367"/>
                      <a:pt x="1936" y="271"/>
                    </a:cubicBezTo>
                    <a:cubicBezTo>
                      <a:pt x="1930" y="91"/>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37;p6">
                <a:extLst>
                  <a:ext uri="{FF2B5EF4-FFF2-40B4-BE49-F238E27FC236}">
                    <a16:creationId xmlns:a16="http://schemas.microsoft.com/office/drawing/2014/main" id="{ABAD7158-5E3E-2F6B-F4D6-364C457C67D6}"/>
                  </a:ext>
                </a:extLst>
              </p:cNvPr>
              <p:cNvSpPr/>
              <p:nvPr/>
            </p:nvSpPr>
            <p:spPr>
              <a:xfrm>
                <a:off x="8564476" y="834066"/>
                <a:ext cx="234955" cy="169000"/>
              </a:xfrm>
              <a:custGeom>
                <a:avLst/>
                <a:gdLst/>
                <a:ahLst/>
                <a:cxnLst/>
                <a:rect l="l" t="t" r="r" b="b"/>
                <a:pathLst>
                  <a:path w="3427" h="2465" extrusionOk="0">
                    <a:moveTo>
                      <a:pt x="1387" y="0"/>
                    </a:moveTo>
                    <a:cubicBezTo>
                      <a:pt x="1278" y="0"/>
                      <a:pt x="1167" y="78"/>
                      <a:pt x="1143" y="235"/>
                    </a:cubicBezTo>
                    <a:cubicBezTo>
                      <a:pt x="1119" y="451"/>
                      <a:pt x="1106" y="679"/>
                      <a:pt x="1119" y="908"/>
                    </a:cubicBezTo>
                    <a:cubicBezTo>
                      <a:pt x="818" y="920"/>
                      <a:pt x="517" y="920"/>
                      <a:pt x="217" y="932"/>
                    </a:cubicBezTo>
                    <a:cubicBezTo>
                      <a:pt x="1" y="944"/>
                      <a:pt x="1" y="1268"/>
                      <a:pt x="217" y="1280"/>
                    </a:cubicBezTo>
                    <a:cubicBezTo>
                      <a:pt x="517" y="1293"/>
                      <a:pt x="830" y="1293"/>
                      <a:pt x="1131" y="1305"/>
                    </a:cubicBezTo>
                    <a:cubicBezTo>
                      <a:pt x="1143" y="1629"/>
                      <a:pt x="1167" y="1954"/>
                      <a:pt x="1179" y="2266"/>
                    </a:cubicBezTo>
                    <a:cubicBezTo>
                      <a:pt x="1185" y="2398"/>
                      <a:pt x="1287" y="2465"/>
                      <a:pt x="1387" y="2465"/>
                    </a:cubicBezTo>
                    <a:cubicBezTo>
                      <a:pt x="1488" y="2465"/>
                      <a:pt x="1587" y="2398"/>
                      <a:pt x="1587" y="2266"/>
                    </a:cubicBezTo>
                    <a:cubicBezTo>
                      <a:pt x="1599" y="1954"/>
                      <a:pt x="1623" y="1641"/>
                      <a:pt x="1647" y="1317"/>
                    </a:cubicBezTo>
                    <a:cubicBezTo>
                      <a:pt x="2140" y="1329"/>
                      <a:pt x="2633" y="1329"/>
                      <a:pt x="3126" y="1341"/>
                    </a:cubicBezTo>
                    <a:cubicBezTo>
                      <a:pt x="3427" y="1341"/>
                      <a:pt x="3427" y="872"/>
                      <a:pt x="3126" y="872"/>
                    </a:cubicBezTo>
                    <a:cubicBezTo>
                      <a:pt x="2633" y="872"/>
                      <a:pt x="2152" y="884"/>
                      <a:pt x="1659" y="896"/>
                    </a:cubicBezTo>
                    <a:cubicBezTo>
                      <a:pt x="1659" y="667"/>
                      <a:pt x="1647" y="451"/>
                      <a:pt x="1623" y="235"/>
                    </a:cubicBezTo>
                    <a:cubicBezTo>
                      <a:pt x="1605" y="78"/>
                      <a:pt x="1497" y="0"/>
                      <a:pt x="138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38;p6">
                <a:extLst>
                  <a:ext uri="{FF2B5EF4-FFF2-40B4-BE49-F238E27FC236}">
                    <a16:creationId xmlns:a16="http://schemas.microsoft.com/office/drawing/2014/main" id="{EF448C36-DCD6-08D5-5048-89DB13A70C04}"/>
                  </a:ext>
                </a:extLst>
              </p:cNvPr>
              <p:cNvSpPr/>
              <p:nvPr/>
            </p:nvSpPr>
            <p:spPr>
              <a:xfrm>
                <a:off x="8716878" y="2375963"/>
                <a:ext cx="264847" cy="135337"/>
              </a:xfrm>
              <a:custGeom>
                <a:avLst/>
                <a:gdLst/>
                <a:ahLst/>
                <a:cxnLst/>
                <a:rect l="l" t="t" r="r" b="b"/>
                <a:pathLst>
                  <a:path w="3863" h="1974" extrusionOk="0">
                    <a:moveTo>
                      <a:pt x="1881" y="0"/>
                    </a:moveTo>
                    <a:cubicBezTo>
                      <a:pt x="1815" y="0"/>
                      <a:pt x="1746" y="26"/>
                      <a:pt x="1683" y="86"/>
                    </a:cubicBezTo>
                    <a:cubicBezTo>
                      <a:pt x="1563" y="194"/>
                      <a:pt x="1491" y="339"/>
                      <a:pt x="1443" y="483"/>
                    </a:cubicBezTo>
                    <a:cubicBezTo>
                      <a:pt x="1046" y="459"/>
                      <a:pt x="661" y="423"/>
                      <a:pt x="265" y="411"/>
                    </a:cubicBezTo>
                    <a:cubicBezTo>
                      <a:pt x="60" y="411"/>
                      <a:pt x="0" y="747"/>
                      <a:pt x="216" y="783"/>
                    </a:cubicBezTo>
                    <a:cubicBezTo>
                      <a:pt x="601" y="843"/>
                      <a:pt x="974" y="892"/>
                      <a:pt x="1358" y="928"/>
                    </a:cubicBezTo>
                    <a:cubicBezTo>
                      <a:pt x="1358" y="988"/>
                      <a:pt x="1346" y="1036"/>
                      <a:pt x="1346" y="1084"/>
                    </a:cubicBezTo>
                    <a:cubicBezTo>
                      <a:pt x="1346" y="1336"/>
                      <a:pt x="1370" y="1685"/>
                      <a:pt x="1587" y="1841"/>
                    </a:cubicBezTo>
                    <a:lnTo>
                      <a:pt x="1587" y="1853"/>
                    </a:lnTo>
                    <a:cubicBezTo>
                      <a:pt x="1626" y="1936"/>
                      <a:pt x="1700" y="1973"/>
                      <a:pt x="1771" y="1973"/>
                    </a:cubicBezTo>
                    <a:cubicBezTo>
                      <a:pt x="1875" y="1973"/>
                      <a:pt x="1971" y="1893"/>
                      <a:pt x="1935" y="1757"/>
                    </a:cubicBezTo>
                    <a:cubicBezTo>
                      <a:pt x="1935" y="1745"/>
                      <a:pt x="1935" y="1745"/>
                      <a:pt x="1923" y="1733"/>
                    </a:cubicBezTo>
                    <a:cubicBezTo>
                      <a:pt x="2008" y="1565"/>
                      <a:pt x="1947" y="1372"/>
                      <a:pt x="1960" y="1180"/>
                    </a:cubicBezTo>
                    <a:cubicBezTo>
                      <a:pt x="1960" y="1120"/>
                      <a:pt x="1972" y="1060"/>
                      <a:pt x="1984" y="1000"/>
                    </a:cubicBezTo>
                    <a:cubicBezTo>
                      <a:pt x="2452" y="1060"/>
                      <a:pt x="2921" y="1108"/>
                      <a:pt x="3390" y="1180"/>
                    </a:cubicBezTo>
                    <a:cubicBezTo>
                      <a:pt x="3409" y="1183"/>
                      <a:pt x="3428" y="1184"/>
                      <a:pt x="3446" y="1184"/>
                    </a:cubicBezTo>
                    <a:cubicBezTo>
                      <a:pt x="3806" y="1184"/>
                      <a:pt x="3863" y="638"/>
                      <a:pt x="3462" y="627"/>
                    </a:cubicBezTo>
                    <a:cubicBezTo>
                      <a:pt x="3017" y="603"/>
                      <a:pt x="2573" y="579"/>
                      <a:pt x="2128" y="543"/>
                    </a:cubicBezTo>
                    <a:cubicBezTo>
                      <a:pt x="2140" y="483"/>
                      <a:pt x="2152" y="423"/>
                      <a:pt x="2164" y="375"/>
                    </a:cubicBezTo>
                    <a:cubicBezTo>
                      <a:pt x="2199" y="175"/>
                      <a:pt x="2051" y="0"/>
                      <a:pt x="188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39;p6">
                <a:extLst>
                  <a:ext uri="{FF2B5EF4-FFF2-40B4-BE49-F238E27FC236}">
                    <a16:creationId xmlns:a16="http://schemas.microsoft.com/office/drawing/2014/main" id="{F748A961-3FF6-B6C6-6A0F-43E4E9E3C660}"/>
                  </a:ext>
                </a:extLst>
              </p:cNvPr>
              <p:cNvSpPr/>
              <p:nvPr/>
            </p:nvSpPr>
            <p:spPr>
              <a:xfrm>
                <a:off x="7965464" y="458661"/>
                <a:ext cx="220695" cy="178942"/>
              </a:xfrm>
              <a:custGeom>
                <a:avLst/>
                <a:gdLst/>
                <a:ahLst/>
                <a:cxnLst/>
                <a:rect l="l" t="t" r="r" b="b"/>
                <a:pathLst>
                  <a:path w="3219" h="2610" extrusionOk="0">
                    <a:moveTo>
                      <a:pt x="1656" y="1"/>
                    </a:moveTo>
                    <a:cubicBezTo>
                      <a:pt x="1567" y="1"/>
                      <a:pt x="1477" y="40"/>
                      <a:pt x="1419" y="132"/>
                    </a:cubicBezTo>
                    <a:cubicBezTo>
                      <a:pt x="1251" y="372"/>
                      <a:pt x="1155" y="661"/>
                      <a:pt x="1095" y="949"/>
                    </a:cubicBezTo>
                    <a:cubicBezTo>
                      <a:pt x="818" y="961"/>
                      <a:pt x="542" y="961"/>
                      <a:pt x="265" y="973"/>
                    </a:cubicBezTo>
                    <a:cubicBezTo>
                      <a:pt x="1" y="985"/>
                      <a:pt x="1" y="1370"/>
                      <a:pt x="265" y="1382"/>
                    </a:cubicBezTo>
                    <a:cubicBezTo>
                      <a:pt x="530" y="1394"/>
                      <a:pt x="794" y="1394"/>
                      <a:pt x="1071" y="1406"/>
                    </a:cubicBezTo>
                    <a:cubicBezTo>
                      <a:pt x="1059" y="1755"/>
                      <a:pt x="1107" y="2091"/>
                      <a:pt x="1191" y="2404"/>
                    </a:cubicBezTo>
                    <a:cubicBezTo>
                      <a:pt x="1224" y="2548"/>
                      <a:pt x="1329" y="2609"/>
                      <a:pt x="1437" y="2609"/>
                    </a:cubicBezTo>
                    <a:cubicBezTo>
                      <a:pt x="1601" y="2609"/>
                      <a:pt x="1775" y="2469"/>
                      <a:pt x="1732" y="2259"/>
                    </a:cubicBezTo>
                    <a:cubicBezTo>
                      <a:pt x="1672" y="1959"/>
                      <a:pt x="1672" y="1682"/>
                      <a:pt x="1696" y="1418"/>
                    </a:cubicBezTo>
                    <a:cubicBezTo>
                      <a:pt x="2092" y="1418"/>
                      <a:pt x="2489" y="1430"/>
                      <a:pt x="2886" y="1442"/>
                    </a:cubicBezTo>
                    <a:cubicBezTo>
                      <a:pt x="2889" y="1442"/>
                      <a:pt x="2893" y="1442"/>
                      <a:pt x="2897" y="1442"/>
                    </a:cubicBezTo>
                    <a:cubicBezTo>
                      <a:pt x="3219" y="1442"/>
                      <a:pt x="3219" y="913"/>
                      <a:pt x="2897" y="913"/>
                    </a:cubicBezTo>
                    <a:cubicBezTo>
                      <a:pt x="2893" y="913"/>
                      <a:pt x="2889" y="913"/>
                      <a:pt x="2886" y="913"/>
                    </a:cubicBezTo>
                    <a:cubicBezTo>
                      <a:pt x="2513" y="925"/>
                      <a:pt x="2153" y="937"/>
                      <a:pt x="1780" y="937"/>
                    </a:cubicBezTo>
                    <a:cubicBezTo>
                      <a:pt x="1828" y="745"/>
                      <a:pt x="1876" y="552"/>
                      <a:pt x="1936" y="348"/>
                    </a:cubicBezTo>
                    <a:cubicBezTo>
                      <a:pt x="1991" y="144"/>
                      <a:pt x="1825" y="1"/>
                      <a:pt x="165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40;p6">
                <a:extLst>
                  <a:ext uri="{FF2B5EF4-FFF2-40B4-BE49-F238E27FC236}">
                    <a16:creationId xmlns:a16="http://schemas.microsoft.com/office/drawing/2014/main" id="{F81B6ED5-2E56-406C-BBEE-43C53139139B}"/>
                  </a:ext>
                </a:extLst>
              </p:cNvPr>
              <p:cNvSpPr/>
              <p:nvPr/>
            </p:nvSpPr>
            <p:spPr>
              <a:xfrm>
                <a:off x="8442508" y="591365"/>
                <a:ext cx="206914" cy="175171"/>
              </a:xfrm>
              <a:custGeom>
                <a:avLst/>
                <a:gdLst/>
                <a:ahLst/>
                <a:cxnLst/>
                <a:rect l="l" t="t" r="r" b="b"/>
                <a:pathLst>
                  <a:path w="3018" h="2555" extrusionOk="0">
                    <a:moveTo>
                      <a:pt x="1413" y="0"/>
                    </a:moveTo>
                    <a:cubicBezTo>
                      <a:pt x="1278" y="0"/>
                      <a:pt x="1142" y="96"/>
                      <a:pt x="1118" y="289"/>
                    </a:cubicBezTo>
                    <a:cubicBezTo>
                      <a:pt x="1094" y="493"/>
                      <a:pt x="1094" y="709"/>
                      <a:pt x="1094" y="926"/>
                    </a:cubicBezTo>
                    <a:cubicBezTo>
                      <a:pt x="806" y="938"/>
                      <a:pt x="529" y="938"/>
                      <a:pt x="253" y="962"/>
                    </a:cubicBezTo>
                    <a:cubicBezTo>
                      <a:pt x="0" y="974"/>
                      <a:pt x="0" y="1346"/>
                      <a:pt x="253" y="1358"/>
                    </a:cubicBezTo>
                    <a:cubicBezTo>
                      <a:pt x="541" y="1370"/>
                      <a:pt x="818" y="1382"/>
                      <a:pt x="1106" y="1382"/>
                    </a:cubicBezTo>
                    <a:cubicBezTo>
                      <a:pt x="1118" y="1707"/>
                      <a:pt x="1154" y="2020"/>
                      <a:pt x="1166" y="2320"/>
                    </a:cubicBezTo>
                    <a:cubicBezTo>
                      <a:pt x="1179" y="2476"/>
                      <a:pt x="1296" y="2555"/>
                      <a:pt x="1413" y="2555"/>
                    </a:cubicBezTo>
                    <a:cubicBezTo>
                      <a:pt x="1530" y="2555"/>
                      <a:pt x="1647" y="2476"/>
                      <a:pt x="1659" y="2320"/>
                    </a:cubicBezTo>
                    <a:cubicBezTo>
                      <a:pt x="1683" y="2020"/>
                      <a:pt x="1707" y="1719"/>
                      <a:pt x="1731" y="1407"/>
                    </a:cubicBezTo>
                    <a:cubicBezTo>
                      <a:pt x="2044" y="1407"/>
                      <a:pt x="2369" y="1407"/>
                      <a:pt x="2693" y="1419"/>
                    </a:cubicBezTo>
                    <a:cubicBezTo>
                      <a:pt x="3014" y="1419"/>
                      <a:pt x="3018" y="901"/>
                      <a:pt x="2704" y="901"/>
                    </a:cubicBezTo>
                    <a:cubicBezTo>
                      <a:pt x="2700" y="901"/>
                      <a:pt x="2697" y="902"/>
                      <a:pt x="2693" y="902"/>
                    </a:cubicBezTo>
                    <a:lnTo>
                      <a:pt x="1743" y="914"/>
                    </a:lnTo>
                    <a:cubicBezTo>
                      <a:pt x="1743" y="697"/>
                      <a:pt x="1731" y="493"/>
                      <a:pt x="1707" y="289"/>
                    </a:cubicBezTo>
                    <a:cubicBezTo>
                      <a:pt x="1683" y="96"/>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41;p6">
                <a:extLst>
                  <a:ext uri="{FF2B5EF4-FFF2-40B4-BE49-F238E27FC236}">
                    <a16:creationId xmlns:a16="http://schemas.microsoft.com/office/drawing/2014/main" id="{E2DED655-73DA-0E16-1BE2-ED157ACA6F86}"/>
                  </a:ext>
                </a:extLst>
              </p:cNvPr>
              <p:cNvSpPr/>
              <p:nvPr/>
            </p:nvSpPr>
            <p:spPr>
              <a:xfrm>
                <a:off x="8800665" y="592393"/>
                <a:ext cx="220763" cy="194985"/>
              </a:xfrm>
              <a:custGeom>
                <a:avLst/>
                <a:gdLst/>
                <a:ahLst/>
                <a:cxnLst/>
                <a:rect l="l" t="t" r="r" b="b"/>
                <a:pathLst>
                  <a:path w="3220" h="2844" extrusionOk="0">
                    <a:moveTo>
                      <a:pt x="1784" y="0"/>
                    </a:moveTo>
                    <a:cubicBezTo>
                      <a:pt x="1670" y="0"/>
                      <a:pt x="1559" y="65"/>
                      <a:pt x="1520" y="213"/>
                    </a:cubicBezTo>
                    <a:cubicBezTo>
                      <a:pt x="1436" y="478"/>
                      <a:pt x="1376" y="754"/>
                      <a:pt x="1316" y="1031"/>
                    </a:cubicBezTo>
                    <a:cubicBezTo>
                      <a:pt x="967" y="995"/>
                      <a:pt x="619" y="947"/>
                      <a:pt x="270" y="911"/>
                    </a:cubicBezTo>
                    <a:cubicBezTo>
                      <a:pt x="263" y="910"/>
                      <a:pt x="257" y="910"/>
                      <a:pt x="250" y="910"/>
                    </a:cubicBezTo>
                    <a:cubicBezTo>
                      <a:pt x="50" y="910"/>
                      <a:pt x="1" y="1260"/>
                      <a:pt x="222" y="1295"/>
                    </a:cubicBezTo>
                    <a:cubicBezTo>
                      <a:pt x="559" y="1343"/>
                      <a:pt x="895" y="1404"/>
                      <a:pt x="1232" y="1452"/>
                    </a:cubicBezTo>
                    <a:cubicBezTo>
                      <a:pt x="1148" y="1824"/>
                      <a:pt x="1075" y="2185"/>
                      <a:pt x="1003" y="2558"/>
                    </a:cubicBezTo>
                    <a:cubicBezTo>
                      <a:pt x="967" y="2731"/>
                      <a:pt x="1104" y="2843"/>
                      <a:pt x="1238" y="2843"/>
                    </a:cubicBezTo>
                    <a:cubicBezTo>
                      <a:pt x="1327" y="2843"/>
                      <a:pt x="1414" y="2793"/>
                      <a:pt x="1448" y="2678"/>
                    </a:cubicBezTo>
                    <a:cubicBezTo>
                      <a:pt x="1556" y="2305"/>
                      <a:pt x="1677" y="1920"/>
                      <a:pt x="1785" y="1548"/>
                    </a:cubicBezTo>
                    <a:cubicBezTo>
                      <a:pt x="2121" y="1596"/>
                      <a:pt x="2470" y="1656"/>
                      <a:pt x="2806" y="1704"/>
                    </a:cubicBezTo>
                    <a:cubicBezTo>
                      <a:pt x="2826" y="1707"/>
                      <a:pt x="2845" y="1709"/>
                      <a:pt x="2863" y="1709"/>
                    </a:cubicBezTo>
                    <a:cubicBezTo>
                      <a:pt x="3174" y="1709"/>
                      <a:pt x="3219" y="1245"/>
                      <a:pt x="2879" y="1211"/>
                    </a:cubicBezTo>
                    <a:cubicBezTo>
                      <a:pt x="2554" y="1175"/>
                      <a:pt x="2229" y="1139"/>
                      <a:pt x="1905" y="1103"/>
                    </a:cubicBezTo>
                    <a:cubicBezTo>
                      <a:pt x="1965" y="851"/>
                      <a:pt x="2025" y="610"/>
                      <a:pt x="2085" y="370"/>
                    </a:cubicBezTo>
                    <a:cubicBezTo>
                      <a:pt x="2136" y="146"/>
                      <a:pt x="1956" y="0"/>
                      <a:pt x="178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42;p6">
                <a:extLst>
                  <a:ext uri="{FF2B5EF4-FFF2-40B4-BE49-F238E27FC236}">
                    <a16:creationId xmlns:a16="http://schemas.microsoft.com/office/drawing/2014/main" id="{C4011F5F-F07A-6D68-F3A6-85DCC2FFD8FE}"/>
                  </a:ext>
                </a:extLst>
              </p:cNvPr>
              <p:cNvSpPr/>
              <p:nvPr/>
            </p:nvSpPr>
            <p:spPr>
              <a:xfrm>
                <a:off x="8186162" y="811784"/>
                <a:ext cx="256414" cy="191899"/>
              </a:xfrm>
              <a:custGeom>
                <a:avLst/>
                <a:gdLst/>
                <a:ahLst/>
                <a:cxnLst/>
                <a:rect l="l" t="t" r="r" b="b"/>
                <a:pathLst>
                  <a:path w="3740" h="2799" extrusionOk="0">
                    <a:moveTo>
                      <a:pt x="1666" y="1"/>
                    </a:moveTo>
                    <a:cubicBezTo>
                      <a:pt x="1534" y="1"/>
                      <a:pt x="1401" y="91"/>
                      <a:pt x="1395" y="271"/>
                    </a:cubicBezTo>
                    <a:cubicBezTo>
                      <a:pt x="1383" y="379"/>
                      <a:pt x="1383" y="488"/>
                      <a:pt x="1383" y="596"/>
                    </a:cubicBezTo>
                    <a:cubicBezTo>
                      <a:pt x="987" y="608"/>
                      <a:pt x="590" y="632"/>
                      <a:pt x="217" y="680"/>
                    </a:cubicBezTo>
                    <a:cubicBezTo>
                      <a:pt x="1" y="716"/>
                      <a:pt x="1" y="980"/>
                      <a:pt x="217" y="1016"/>
                    </a:cubicBezTo>
                    <a:cubicBezTo>
                      <a:pt x="590" y="1065"/>
                      <a:pt x="987" y="1089"/>
                      <a:pt x="1383" y="1101"/>
                    </a:cubicBezTo>
                    <a:cubicBezTo>
                      <a:pt x="1395" y="1593"/>
                      <a:pt x="1431" y="2098"/>
                      <a:pt x="1455" y="2591"/>
                    </a:cubicBezTo>
                    <a:cubicBezTo>
                      <a:pt x="1461" y="2729"/>
                      <a:pt x="1564" y="2799"/>
                      <a:pt x="1666" y="2799"/>
                    </a:cubicBezTo>
                    <a:cubicBezTo>
                      <a:pt x="1768" y="2799"/>
                      <a:pt x="1870" y="2729"/>
                      <a:pt x="1876" y="2591"/>
                    </a:cubicBezTo>
                    <a:cubicBezTo>
                      <a:pt x="1900" y="2098"/>
                      <a:pt x="1936" y="1605"/>
                      <a:pt x="1948" y="1113"/>
                    </a:cubicBezTo>
                    <a:cubicBezTo>
                      <a:pt x="2441" y="1113"/>
                      <a:pt x="2934" y="1101"/>
                      <a:pt x="3415" y="1101"/>
                    </a:cubicBezTo>
                    <a:cubicBezTo>
                      <a:pt x="3739" y="1101"/>
                      <a:pt x="3739" y="596"/>
                      <a:pt x="3415" y="596"/>
                    </a:cubicBezTo>
                    <a:cubicBezTo>
                      <a:pt x="2934" y="596"/>
                      <a:pt x="2441" y="584"/>
                      <a:pt x="1948" y="584"/>
                    </a:cubicBezTo>
                    <a:cubicBezTo>
                      <a:pt x="1948" y="476"/>
                      <a:pt x="1948" y="367"/>
                      <a:pt x="1936" y="271"/>
                    </a:cubicBezTo>
                    <a:cubicBezTo>
                      <a:pt x="1930" y="91"/>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43;p6">
                <a:extLst>
                  <a:ext uri="{FF2B5EF4-FFF2-40B4-BE49-F238E27FC236}">
                    <a16:creationId xmlns:a16="http://schemas.microsoft.com/office/drawing/2014/main" id="{91B710EB-5179-6CC3-087F-C5E462B1A851}"/>
                  </a:ext>
                </a:extLst>
              </p:cNvPr>
              <p:cNvSpPr/>
              <p:nvPr/>
            </p:nvSpPr>
            <p:spPr>
              <a:xfrm>
                <a:off x="8800665" y="1056953"/>
                <a:ext cx="220763" cy="195190"/>
              </a:xfrm>
              <a:custGeom>
                <a:avLst/>
                <a:gdLst/>
                <a:ahLst/>
                <a:cxnLst/>
                <a:rect l="l" t="t" r="r" b="b"/>
                <a:pathLst>
                  <a:path w="3220" h="2847" extrusionOk="0">
                    <a:moveTo>
                      <a:pt x="1782" y="1"/>
                    </a:moveTo>
                    <a:cubicBezTo>
                      <a:pt x="1668" y="1"/>
                      <a:pt x="1558" y="62"/>
                      <a:pt x="1520" y="205"/>
                    </a:cubicBezTo>
                    <a:cubicBezTo>
                      <a:pt x="1436" y="482"/>
                      <a:pt x="1376" y="758"/>
                      <a:pt x="1316" y="1035"/>
                    </a:cubicBezTo>
                    <a:cubicBezTo>
                      <a:pt x="967" y="987"/>
                      <a:pt x="619" y="951"/>
                      <a:pt x="270" y="903"/>
                    </a:cubicBezTo>
                    <a:cubicBezTo>
                      <a:pt x="263" y="902"/>
                      <a:pt x="257" y="901"/>
                      <a:pt x="250" y="901"/>
                    </a:cubicBezTo>
                    <a:cubicBezTo>
                      <a:pt x="50" y="901"/>
                      <a:pt x="1" y="1252"/>
                      <a:pt x="222" y="1287"/>
                    </a:cubicBezTo>
                    <a:cubicBezTo>
                      <a:pt x="559" y="1347"/>
                      <a:pt x="895" y="1395"/>
                      <a:pt x="1232" y="1455"/>
                    </a:cubicBezTo>
                    <a:cubicBezTo>
                      <a:pt x="1148" y="1816"/>
                      <a:pt x="1075" y="2189"/>
                      <a:pt x="1003" y="2549"/>
                    </a:cubicBezTo>
                    <a:cubicBezTo>
                      <a:pt x="967" y="2731"/>
                      <a:pt x="1106" y="2846"/>
                      <a:pt x="1240" y="2846"/>
                    </a:cubicBezTo>
                    <a:cubicBezTo>
                      <a:pt x="1328" y="2846"/>
                      <a:pt x="1415" y="2796"/>
                      <a:pt x="1448" y="2682"/>
                    </a:cubicBezTo>
                    <a:cubicBezTo>
                      <a:pt x="1556" y="2297"/>
                      <a:pt x="1677" y="1924"/>
                      <a:pt x="1785" y="1540"/>
                    </a:cubicBezTo>
                    <a:cubicBezTo>
                      <a:pt x="2121" y="1600"/>
                      <a:pt x="2470" y="1648"/>
                      <a:pt x="2806" y="1708"/>
                    </a:cubicBezTo>
                    <a:cubicBezTo>
                      <a:pt x="2826" y="1711"/>
                      <a:pt x="2845" y="1713"/>
                      <a:pt x="2863" y="1713"/>
                    </a:cubicBezTo>
                    <a:cubicBezTo>
                      <a:pt x="3174" y="1713"/>
                      <a:pt x="3219" y="1249"/>
                      <a:pt x="2879" y="1215"/>
                    </a:cubicBezTo>
                    <a:cubicBezTo>
                      <a:pt x="2554" y="1179"/>
                      <a:pt x="2229" y="1143"/>
                      <a:pt x="1905" y="1095"/>
                    </a:cubicBezTo>
                    <a:cubicBezTo>
                      <a:pt x="1965" y="854"/>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44;p6">
                <a:extLst>
                  <a:ext uri="{FF2B5EF4-FFF2-40B4-BE49-F238E27FC236}">
                    <a16:creationId xmlns:a16="http://schemas.microsoft.com/office/drawing/2014/main" id="{5BF834F4-02F7-81AC-9044-C223ED92C486}"/>
                  </a:ext>
                </a:extLst>
              </p:cNvPr>
              <p:cNvSpPr/>
              <p:nvPr/>
            </p:nvSpPr>
            <p:spPr>
              <a:xfrm>
                <a:off x="8262362" y="1124013"/>
                <a:ext cx="256414" cy="191282"/>
              </a:xfrm>
              <a:custGeom>
                <a:avLst/>
                <a:gdLst/>
                <a:ahLst/>
                <a:cxnLst/>
                <a:rect l="l" t="t" r="r" b="b"/>
                <a:pathLst>
                  <a:path w="3740" h="2790" extrusionOk="0">
                    <a:moveTo>
                      <a:pt x="1666" y="1"/>
                    </a:moveTo>
                    <a:cubicBezTo>
                      <a:pt x="1534" y="1"/>
                      <a:pt x="1401" y="88"/>
                      <a:pt x="1395" y="262"/>
                    </a:cubicBezTo>
                    <a:cubicBezTo>
                      <a:pt x="1383" y="370"/>
                      <a:pt x="1383" y="478"/>
                      <a:pt x="1383" y="587"/>
                    </a:cubicBezTo>
                    <a:cubicBezTo>
                      <a:pt x="987" y="599"/>
                      <a:pt x="590" y="623"/>
                      <a:pt x="217" y="683"/>
                    </a:cubicBezTo>
                    <a:cubicBezTo>
                      <a:pt x="1" y="707"/>
                      <a:pt x="1" y="983"/>
                      <a:pt x="217" y="1007"/>
                    </a:cubicBezTo>
                    <a:cubicBezTo>
                      <a:pt x="590" y="1055"/>
                      <a:pt x="987" y="1079"/>
                      <a:pt x="1383" y="1091"/>
                    </a:cubicBezTo>
                    <a:cubicBezTo>
                      <a:pt x="1395" y="1596"/>
                      <a:pt x="1431" y="2089"/>
                      <a:pt x="1455" y="2582"/>
                    </a:cubicBezTo>
                    <a:cubicBezTo>
                      <a:pt x="1461" y="2720"/>
                      <a:pt x="1564" y="2789"/>
                      <a:pt x="1666" y="2789"/>
                    </a:cubicBezTo>
                    <a:cubicBezTo>
                      <a:pt x="1768" y="2789"/>
                      <a:pt x="1870" y="2720"/>
                      <a:pt x="1876" y="2582"/>
                    </a:cubicBezTo>
                    <a:cubicBezTo>
                      <a:pt x="1900" y="2101"/>
                      <a:pt x="1936" y="1596"/>
                      <a:pt x="1948" y="1103"/>
                    </a:cubicBezTo>
                    <a:cubicBezTo>
                      <a:pt x="2441" y="1103"/>
                      <a:pt x="2934" y="1091"/>
                      <a:pt x="3415" y="1091"/>
                    </a:cubicBezTo>
                    <a:cubicBezTo>
                      <a:pt x="3419" y="1092"/>
                      <a:pt x="3422" y="1092"/>
                      <a:pt x="3426" y="1092"/>
                    </a:cubicBezTo>
                    <a:cubicBezTo>
                      <a:pt x="3739" y="1092"/>
                      <a:pt x="3736" y="587"/>
                      <a:pt x="3415" y="587"/>
                    </a:cubicBezTo>
                    <a:lnTo>
                      <a:pt x="1948" y="587"/>
                    </a:lnTo>
                    <a:cubicBezTo>
                      <a:pt x="1948" y="478"/>
                      <a:pt x="1948" y="370"/>
                      <a:pt x="1936" y="262"/>
                    </a:cubicBezTo>
                    <a:cubicBezTo>
                      <a:pt x="1930" y="88"/>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45;p6">
                <a:extLst>
                  <a:ext uri="{FF2B5EF4-FFF2-40B4-BE49-F238E27FC236}">
                    <a16:creationId xmlns:a16="http://schemas.microsoft.com/office/drawing/2014/main" id="{A9470598-F382-0089-CC05-ED53AB5DFFC4}"/>
                  </a:ext>
                </a:extLst>
              </p:cNvPr>
              <p:cNvSpPr/>
              <p:nvPr/>
            </p:nvSpPr>
            <p:spPr>
              <a:xfrm rot="-5564026">
                <a:off x="8740852" y="1665828"/>
                <a:ext cx="264644" cy="134996"/>
              </a:xfrm>
              <a:custGeom>
                <a:avLst/>
                <a:gdLst/>
                <a:ahLst/>
                <a:cxnLst/>
                <a:rect l="l" t="t" r="r" b="b"/>
                <a:pathLst>
                  <a:path w="3860" h="1969" extrusionOk="0">
                    <a:moveTo>
                      <a:pt x="1879" y="0"/>
                    </a:moveTo>
                    <a:cubicBezTo>
                      <a:pt x="1814" y="0"/>
                      <a:pt x="1746" y="25"/>
                      <a:pt x="1683" y="81"/>
                    </a:cubicBezTo>
                    <a:cubicBezTo>
                      <a:pt x="1563" y="189"/>
                      <a:pt x="1491" y="333"/>
                      <a:pt x="1443" y="478"/>
                    </a:cubicBezTo>
                    <a:cubicBezTo>
                      <a:pt x="1046" y="454"/>
                      <a:pt x="661" y="430"/>
                      <a:pt x="265" y="405"/>
                    </a:cubicBezTo>
                    <a:cubicBezTo>
                      <a:pt x="60" y="405"/>
                      <a:pt x="0" y="754"/>
                      <a:pt x="216" y="778"/>
                    </a:cubicBezTo>
                    <a:cubicBezTo>
                      <a:pt x="601" y="838"/>
                      <a:pt x="974" y="886"/>
                      <a:pt x="1358" y="934"/>
                    </a:cubicBezTo>
                    <a:cubicBezTo>
                      <a:pt x="1358" y="983"/>
                      <a:pt x="1346" y="1031"/>
                      <a:pt x="1346" y="1079"/>
                    </a:cubicBezTo>
                    <a:cubicBezTo>
                      <a:pt x="1346" y="1331"/>
                      <a:pt x="1370" y="1692"/>
                      <a:pt x="1587" y="1836"/>
                    </a:cubicBezTo>
                    <a:lnTo>
                      <a:pt x="1587" y="1848"/>
                    </a:lnTo>
                    <a:cubicBezTo>
                      <a:pt x="1626" y="1931"/>
                      <a:pt x="1700" y="1968"/>
                      <a:pt x="1771" y="1968"/>
                    </a:cubicBezTo>
                    <a:cubicBezTo>
                      <a:pt x="1875" y="1968"/>
                      <a:pt x="1971" y="1888"/>
                      <a:pt x="1935" y="1752"/>
                    </a:cubicBezTo>
                    <a:cubicBezTo>
                      <a:pt x="1935" y="1752"/>
                      <a:pt x="1935" y="1740"/>
                      <a:pt x="1923" y="1728"/>
                    </a:cubicBezTo>
                    <a:cubicBezTo>
                      <a:pt x="2008" y="1560"/>
                      <a:pt x="1947" y="1379"/>
                      <a:pt x="1960" y="1175"/>
                    </a:cubicBezTo>
                    <a:cubicBezTo>
                      <a:pt x="1960" y="1115"/>
                      <a:pt x="1972" y="1055"/>
                      <a:pt x="1984" y="1007"/>
                    </a:cubicBezTo>
                    <a:cubicBezTo>
                      <a:pt x="2452" y="1055"/>
                      <a:pt x="2921" y="1103"/>
                      <a:pt x="3390" y="1175"/>
                    </a:cubicBezTo>
                    <a:cubicBezTo>
                      <a:pt x="3413" y="1179"/>
                      <a:pt x="3434" y="1181"/>
                      <a:pt x="3455" y="1181"/>
                    </a:cubicBezTo>
                    <a:cubicBezTo>
                      <a:pt x="3807" y="1181"/>
                      <a:pt x="3860" y="633"/>
                      <a:pt x="3462" y="622"/>
                    </a:cubicBezTo>
                    <a:cubicBezTo>
                      <a:pt x="3017" y="610"/>
                      <a:pt x="2573" y="574"/>
                      <a:pt x="2128" y="538"/>
                    </a:cubicBezTo>
                    <a:cubicBezTo>
                      <a:pt x="2140" y="478"/>
                      <a:pt x="2152" y="430"/>
                      <a:pt x="2164" y="369"/>
                    </a:cubicBezTo>
                    <a:cubicBezTo>
                      <a:pt x="2199" y="169"/>
                      <a:pt x="2050" y="0"/>
                      <a:pt x="187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46;p6">
                <a:extLst>
                  <a:ext uri="{FF2B5EF4-FFF2-40B4-BE49-F238E27FC236}">
                    <a16:creationId xmlns:a16="http://schemas.microsoft.com/office/drawing/2014/main" id="{A74013D5-9985-9C10-367B-0405C32DAA15}"/>
                  </a:ext>
                </a:extLst>
              </p:cNvPr>
              <p:cNvSpPr/>
              <p:nvPr/>
            </p:nvSpPr>
            <p:spPr>
              <a:xfrm>
                <a:off x="8501133" y="1350150"/>
                <a:ext cx="206708" cy="175239"/>
              </a:xfrm>
              <a:custGeom>
                <a:avLst/>
                <a:gdLst/>
                <a:ahLst/>
                <a:cxnLst/>
                <a:rect l="l" t="t" r="r" b="b"/>
                <a:pathLst>
                  <a:path w="3015" h="2556" extrusionOk="0">
                    <a:moveTo>
                      <a:pt x="1413" y="1"/>
                    </a:moveTo>
                    <a:cubicBezTo>
                      <a:pt x="1278" y="1"/>
                      <a:pt x="1142" y="94"/>
                      <a:pt x="1118" y="280"/>
                    </a:cubicBezTo>
                    <a:cubicBezTo>
                      <a:pt x="1094" y="485"/>
                      <a:pt x="1094" y="701"/>
                      <a:pt x="1094" y="930"/>
                    </a:cubicBezTo>
                    <a:cubicBezTo>
                      <a:pt x="806" y="930"/>
                      <a:pt x="529" y="942"/>
                      <a:pt x="253" y="954"/>
                    </a:cubicBezTo>
                    <a:cubicBezTo>
                      <a:pt x="0" y="966"/>
                      <a:pt x="0" y="1338"/>
                      <a:pt x="253" y="1350"/>
                    </a:cubicBezTo>
                    <a:cubicBezTo>
                      <a:pt x="541" y="1362"/>
                      <a:pt x="818" y="1374"/>
                      <a:pt x="1106" y="1386"/>
                    </a:cubicBezTo>
                    <a:cubicBezTo>
                      <a:pt x="1118" y="1699"/>
                      <a:pt x="1154" y="2011"/>
                      <a:pt x="1166" y="2312"/>
                    </a:cubicBezTo>
                    <a:cubicBezTo>
                      <a:pt x="1179" y="2474"/>
                      <a:pt x="1296" y="2555"/>
                      <a:pt x="1413" y="2555"/>
                    </a:cubicBezTo>
                    <a:cubicBezTo>
                      <a:pt x="1530" y="2555"/>
                      <a:pt x="1647" y="2474"/>
                      <a:pt x="1659" y="2312"/>
                    </a:cubicBezTo>
                    <a:cubicBezTo>
                      <a:pt x="1683" y="2023"/>
                      <a:pt x="1707" y="1711"/>
                      <a:pt x="1731" y="1398"/>
                    </a:cubicBezTo>
                    <a:cubicBezTo>
                      <a:pt x="2044" y="1398"/>
                      <a:pt x="2369" y="1410"/>
                      <a:pt x="2693" y="1410"/>
                    </a:cubicBezTo>
                    <a:cubicBezTo>
                      <a:pt x="2697" y="1411"/>
                      <a:pt x="2700" y="1411"/>
                      <a:pt x="2704" y="1411"/>
                    </a:cubicBezTo>
                    <a:cubicBezTo>
                      <a:pt x="3014" y="1411"/>
                      <a:pt x="3014" y="893"/>
                      <a:pt x="2704" y="893"/>
                    </a:cubicBezTo>
                    <a:cubicBezTo>
                      <a:pt x="2700" y="893"/>
                      <a:pt x="2697" y="893"/>
                      <a:pt x="2693" y="893"/>
                    </a:cubicBezTo>
                    <a:lnTo>
                      <a:pt x="1743" y="905"/>
                    </a:lnTo>
                    <a:cubicBezTo>
                      <a:pt x="1743" y="689"/>
                      <a:pt x="1731" y="485"/>
                      <a:pt x="1707" y="280"/>
                    </a:cubicBezTo>
                    <a:cubicBezTo>
                      <a:pt x="1683" y="94"/>
                      <a:pt x="1548" y="1"/>
                      <a:pt x="141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47;p6">
                <a:extLst>
                  <a:ext uri="{FF2B5EF4-FFF2-40B4-BE49-F238E27FC236}">
                    <a16:creationId xmlns:a16="http://schemas.microsoft.com/office/drawing/2014/main" id="{CB1E474A-09E7-4576-2D21-AC299229A539}"/>
                  </a:ext>
                </a:extLst>
              </p:cNvPr>
              <p:cNvSpPr/>
              <p:nvPr/>
            </p:nvSpPr>
            <p:spPr>
              <a:xfrm>
                <a:off x="8800665" y="1056953"/>
                <a:ext cx="220763" cy="195190"/>
              </a:xfrm>
              <a:custGeom>
                <a:avLst/>
                <a:gdLst/>
                <a:ahLst/>
                <a:cxnLst/>
                <a:rect l="l" t="t" r="r" b="b"/>
                <a:pathLst>
                  <a:path w="3220" h="2847" extrusionOk="0">
                    <a:moveTo>
                      <a:pt x="1782" y="1"/>
                    </a:moveTo>
                    <a:cubicBezTo>
                      <a:pt x="1668" y="1"/>
                      <a:pt x="1558" y="62"/>
                      <a:pt x="1520" y="205"/>
                    </a:cubicBezTo>
                    <a:cubicBezTo>
                      <a:pt x="1436" y="482"/>
                      <a:pt x="1376" y="758"/>
                      <a:pt x="1316" y="1035"/>
                    </a:cubicBezTo>
                    <a:cubicBezTo>
                      <a:pt x="967" y="987"/>
                      <a:pt x="619" y="951"/>
                      <a:pt x="270" y="903"/>
                    </a:cubicBezTo>
                    <a:cubicBezTo>
                      <a:pt x="263" y="902"/>
                      <a:pt x="257" y="901"/>
                      <a:pt x="250" y="901"/>
                    </a:cubicBezTo>
                    <a:cubicBezTo>
                      <a:pt x="50" y="901"/>
                      <a:pt x="1" y="1252"/>
                      <a:pt x="222" y="1287"/>
                    </a:cubicBezTo>
                    <a:cubicBezTo>
                      <a:pt x="559" y="1347"/>
                      <a:pt x="895" y="1395"/>
                      <a:pt x="1232" y="1455"/>
                    </a:cubicBezTo>
                    <a:cubicBezTo>
                      <a:pt x="1148" y="1816"/>
                      <a:pt x="1075" y="2189"/>
                      <a:pt x="1003" y="2549"/>
                    </a:cubicBezTo>
                    <a:cubicBezTo>
                      <a:pt x="967" y="2731"/>
                      <a:pt x="1106" y="2846"/>
                      <a:pt x="1240" y="2846"/>
                    </a:cubicBezTo>
                    <a:cubicBezTo>
                      <a:pt x="1328" y="2846"/>
                      <a:pt x="1415" y="2796"/>
                      <a:pt x="1448" y="2682"/>
                    </a:cubicBezTo>
                    <a:cubicBezTo>
                      <a:pt x="1556" y="2297"/>
                      <a:pt x="1677" y="1924"/>
                      <a:pt x="1785" y="1540"/>
                    </a:cubicBezTo>
                    <a:cubicBezTo>
                      <a:pt x="2121" y="1600"/>
                      <a:pt x="2470" y="1648"/>
                      <a:pt x="2806" y="1708"/>
                    </a:cubicBezTo>
                    <a:cubicBezTo>
                      <a:pt x="2826" y="1711"/>
                      <a:pt x="2845" y="1713"/>
                      <a:pt x="2863" y="1713"/>
                    </a:cubicBezTo>
                    <a:cubicBezTo>
                      <a:pt x="3174" y="1713"/>
                      <a:pt x="3219" y="1249"/>
                      <a:pt x="2879" y="1215"/>
                    </a:cubicBezTo>
                    <a:cubicBezTo>
                      <a:pt x="2554" y="1179"/>
                      <a:pt x="2229" y="1143"/>
                      <a:pt x="1905" y="1095"/>
                    </a:cubicBezTo>
                    <a:cubicBezTo>
                      <a:pt x="1965" y="854"/>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48;p6">
                <a:extLst>
                  <a:ext uri="{FF2B5EF4-FFF2-40B4-BE49-F238E27FC236}">
                    <a16:creationId xmlns:a16="http://schemas.microsoft.com/office/drawing/2014/main" id="{F487D38A-5605-A310-8DF5-D2187791940D}"/>
                  </a:ext>
                </a:extLst>
              </p:cNvPr>
              <p:cNvSpPr/>
              <p:nvPr/>
            </p:nvSpPr>
            <p:spPr>
              <a:xfrm>
                <a:off x="8426329" y="1812799"/>
                <a:ext cx="239069" cy="169000"/>
              </a:xfrm>
              <a:custGeom>
                <a:avLst/>
                <a:gdLst/>
                <a:ahLst/>
                <a:cxnLst/>
                <a:rect l="l" t="t" r="r" b="b"/>
                <a:pathLst>
                  <a:path w="3487" h="2465" extrusionOk="0">
                    <a:moveTo>
                      <a:pt x="2219" y="0"/>
                    </a:moveTo>
                    <a:cubicBezTo>
                      <a:pt x="2135" y="0"/>
                      <a:pt x="2050" y="38"/>
                      <a:pt x="1996" y="126"/>
                    </a:cubicBezTo>
                    <a:cubicBezTo>
                      <a:pt x="1839" y="355"/>
                      <a:pt x="1755" y="631"/>
                      <a:pt x="1707" y="920"/>
                    </a:cubicBezTo>
                    <a:cubicBezTo>
                      <a:pt x="1226" y="920"/>
                      <a:pt x="733" y="944"/>
                      <a:pt x="253" y="968"/>
                    </a:cubicBezTo>
                    <a:cubicBezTo>
                      <a:pt x="0" y="980"/>
                      <a:pt x="0" y="1340"/>
                      <a:pt x="253" y="1352"/>
                    </a:cubicBezTo>
                    <a:cubicBezTo>
                      <a:pt x="721" y="1376"/>
                      <a:pt x="1202" y="1388"/>
                      <a:pt x="1683" y="1400"/>
                    </a:cubicBezTo>
                    <a:cubicBezTo>
                      <a:pt x="1695" y="1749"/>
                      <a:pt x="1767" y="2086"/>
                      <a:pt x="1900" y="2386"/>
                    </a:cubicBezTo>
                    <a:cubicBezTo>
                      <a:pt x="1922" y="2441"/>
                      <a:pt x="1968" y="2465"/>
                      <a:pt x="2016" y="2465"/>
                    </a:cubicBezTo>
                    <a:cubicBezTo>
                      <a:pt x="2093" y="2465"/>
                      <a:pt x="2176" y="2403"/>
                      <a:pt x="2176" y="2314"/>
                    </a:cubicBezTo>
                    <a:cubicBezTo>
                      <a:pt x="2164" y="2014"/>
                      <a:pt x="2152" y="1701"/>
                      <a:pt x="2188" y="1412"/>
                    </a:cubicBezTo>
                    <a:lnTo>
                      <a:pt x="3162" y="1412"/>
                    </a:lnTo>
                    <a:cubicBezTo>
                      <a:pt x="3486" y="1412"/>
                      <a:pt x="3486" y="908"/>
                      <a:pt x="3162" y="908"/>
                    </a:cubicBezTo>
                    <a:lnTo>
                      <a:pt x="2296" y="908"/>
                    </a:lnTo>
                    <a:cubicBezTo>
                      <a:pt x="2344" y="715"/>
                      <a:pt x="2416" y="523"/>
                      <a:pt x="2477" y="331"/>
                    </a:cubicBezTo>
                    <a:cubicBezTo>
                      <a:pt x="2531" y="135"/>
                      <a:pt x="2377" y="0"/>
                      <a:pt x="221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9" name="Google Shape;28;p6">
              <a:extLst>
                <a:ext uri="{FF2B5EF4-FFF2-40B4-BE49-F238E27FC236}">
                  <a16:creationId xmlns:a16="http://schemas.microsoft.com/office/drawing/2014/main" id="{00249430-6340-8D69-05B3-F8F7AC3D2056}"/>
                </a:ext>
              </a:extLst>
            </p:cNvPr>
            <p:cNvGrpSpPr/>
            <p:nvPr/>
          </p:nvGrpSpPr>
          <p:grpSpPr>
            <a:xfrm rot="16200000">
              <a:off x="477104" y="1359105"/>
              <a:ext cx="673700" cy="905299"/>
              <a:chOff x="7336409" y="105825"/>
              <a:chExt cx="1685019" cy="2405475"/>
            </a:xfrm>
            <a:solidFill>
              <a:schemeClr val="bg1">
                <a:lumMod val="85000"/>
              </a:schemeClr>
            </a:solidFill>
          </p:grpSpPr>
          <p:sp>
            <p:nvSpPr>
              <p:cNvPr id="1060" name="Google Shape;29;p6">
                <a:extLst>
                  <a:ext uri="{FF2B5EF4-FFF2-40B4-BE49-F238E27FC236}">
                    <a16:creationId xmlns:a16="http://schemas.microsoft.com/office/drawing/2014/main" id="{97D95CF0-953D-4813-435D-195FB6B9B6AB}"/>
                  </a:ext>
                </a:extLst>
              </p:cNvPr>
              <p:cNvSpPr/>
              <p:nvPr/>
            </p:nvSpPr>
            <p:spPr>
              <a:xfrm>
                <a:off x="7336409" y="161701"/>
                <a:ext cx="264710" cy="134652"/>
              </a:xfrm>
              <a:custGeom>
                <a:avLst/>
                <a:gdLst/>
                <a:ahLst/>
                <a:cxnLst/>
                <a:rect l="l" t="t" r="r" b="b"/>
                <a:pathLst>
                  <a:path w="3861" h="1964" extrusionOk="0">
                    <a:moveTo>
                      <a:pt x="1883" y="0"/>
                    </a:moveTo>
                    <a:cubicBezTo>
                      <a:pt x="1816" y="0"/>
                      <a:pt x="1745" y="27"/>
                      <a:pt x="1680" y="88"/>
                    </a:cubicBezTo>
                    <a:cubicBezTo>
                      <a:pt x="1560" y="184"/>
                      <a:pt x="1488" y="329"/>
                      <a:pt x="1440" y="485"/>
                    </a:cubicBezTo>
                    <a:cubicBezTo>
                      <a:pt x="1043" y="449"/>
                      <a:pt x="658" y="425"/>
                      <a:pt x="262" y="413"/>
                    </a:cubicBezTo>
                    <a:cubicBezTo>
                      <a:pt x="258" y="413"/>
                      <a:pt x="255" y="413"/>
                      <a:pt x="251" y="413"/>
                    </a:cubicBezTo>
                    <a:cubicBezTo>
                      <a:pt x="55" y="413"/>
                      <a:pt x="1" y="750"/>
                      <a:pt x="213" y="786"/>
                    </a:cubicBezTo>
                    <a:cubicBezTo>
                      <a:pt x="598" y="846"/>
                      <a:pt x="971" y="882"/>
                      <a:pt x="1355" y="930"/>
                    </a:cubicBezTo>
                    <a:cubicBezTo>
                      <a:pt x="1355" y="978"/>
                      <a:pt x="1343" y="1026"/>
                      <a:pt x="1343" y="1074"/>
                    </a:cubicBezTo>
                    <a:cubicBezTo>
                      <a:pt x="1343" y="1326"/>
                      <a:pt x="1367" y="1687"/>
                      <a:pt x="1584" y="1831"/>
                    </a:cubicBezTo>
                    <a:lnTo>
                      <a:pt x="1584" y="1843"/>
                    </a:lnTo>
                    <a:cubicBezTo>
                      <a:pt x="1623" y="1926"/>
                      <a:pt x="1697" y="1964"/>
                      <a:pt x="1768" y="1964"/>
                    </a:cubicBezTo>
                    <a:cubicBezTo>
                      <a:pt x="1872" y="1964"/>
                      <a:pt x="1968" y="1883"/>
                      <a:pt x="1932" y="1747"/>
                    </a:cubicBezTo>
                    <a:cubicBezTo>
                      <a:pt x="1932" y="1747"/>
                      <a:pt x="1932" y="1735"/>
                      <a:pt x="1920" y="1735"/>
                    </a:cubicBezTo>
                    <a:cubicBezTo>
                      <a:pt x="2005" y="1567"/>
                      <a:pt x="1944" y="1375"/>
                      <a:pt x="1957" y="1170"/>
                    </a:cubicBezTo>
                    <a:cubicBezTo>
                      <a:pt x="1957" y="1110"/>
                      <a:pt x="1969" y="1062"/>
                      <a:pt x="1981" y="1002"/>
                    </a:cubicBezTo>
                    <a:cubicBezTo>
                      <a:pt x="2449" y="1050"/>
                      <a:pt x="2918" y="1098"/>
                      <a:pt x="3387" y="1182"/>
                    </a:cubicBezTo>
                    <a:cubicBezTo>
                      <a:pt x="3406" y="1185"/>
                      <a:pt x="3424" y="1186"/>
                      <a:pt x="3442" y="1186"/>
                    </a:cubicBezTo>
                    <a:cubicBezTo>
                      <a:pt x="3802" y="1186"/>
                      <a:pt x="3860" y="629"/>
                      <a:pt x="3459" y="617"/>
                    </a:cubicBezTo>
                    <a:cubicBezTo>
                      <a:pt x="3014" y="605"/>
                      <a:pt x="2570" y="569"/>
                      <a:pt x="2125" y="533"/>
                    </a:cubicBezTo>
                    <a:cubicBezTo>
                      <a:pt x="2137" y="485"/>
                      <a:pt x="2149" y="425"/>
                      <a:pt x="2161" y="365"/>
                    </a:cubicBezTo>
                    <a:cubicBezTo>
                      <a:pt x="2195" y="167"/>
                      <a:pt x="2051" y="0"/>
                      <a:pt x="188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30;p6">
                <a:extLst>
                  <a:ext uri="{FF2B5EF4-FFF2-40B4-BE49-F238E27FC236}">
                    <a16:creationId xmlns:a16="http://schemas.microsoft.com/office/drawing/2014/main" id="{6FFFEEAC-9A97-E780-4FD2-ECBFAD35C8D9}"/>
                  </a:ext>
                </a:extLst>
              </p:cNvPr>
              <p:cNvSpPr/>
              <p:nvPr/>
            </p:nvSpPr>
            <p:spPr>
              <a:xfrm>
                <a:off x="8022989" y="105825"/>
                <a:ext cx="220695" cy="178667"/>
              </a:xfrm>
              <a:custGeom>
                <a:avLst/>
                <a:gdLst/>
                <a:ahLst/>
                <a:cxnLst/>
                <a:rect l="l" t="t" r="r" b="b"/>
                <a:pathLst>
                  <a:path w="3219" h="2606" extrusionOk="0">
                    <a:moveTo>
                      <a:pt x="1661" y="0"/>
                    </a:moveTo>
                    <a:cubicBezTo>
                      <a:pt x="1570" y="0"/>
                      <a:pt x="1478" y="41"/>
                      <a:pt x="1419" y="134"/>
                    </a:cubicBezTo>
                    <a:cubicBezTo>
                      <a:pt x="1251" y="374"/>
                      <a:pt x="1155" y="651"/>
                      <a:pt x="1095" y="951"/>
                    </a:cubicBezTo>
                    <a:cubicBezTo>
                      <a:pt x="818" y="951"/>
                      <a:pt x="542" y="963"/>
                      <a:pt x="265" y="975"/>
                    </a:cubicBezTo>
                    <a:cubicBezTo>
                      <a:pt x="1" y="987"/>
                      <a:pt x="1" y="1360"/>
                      <a:pt x="265" y="1372"/>
                    </a:cubicBezTo>
                    <a:cubicBezTo>
                      <a:pt x="530" y="1384"/>
                      <a:pt x="794" y="1396"/>
                      <a:pt x="1071" y="1396"/>
                    </a:cubicBezTo>
                    <a:cubicBezTo>
                      <a:pt x="1059" y="1745"/>
                      <a:pt x="1107" y="2093"/>
                      <a:pt x="1191" y="2406"/>
                    </a:cubicBezTo>
                    <a:cubicBezTo>
                      <a:pt x="1224" y="2545"/>
                      <a:pt x="1328" y="2605"/>
                      <a:pt x="1437" y="2605"/>
                    </a:cubicBezTo>
                    <a:cubicBezTo>
                      <a:pt x="1601" y="2605"/>
                      <a:pt x="1775" y="2467"/>
                      <a:pt x="1732" y="2250"/>
                    </a:cubicBezTo>
                    <a:cubicBezTo>
                      <a:pt x="1672" y="1949"/>
                      <a:pt x="1672" y="1685"/>
                      <a:pt x="1696" y="1408"/>
                    </a:cubicBezTo>
                    <a:lnTo>
                      <a:pt x="1696" y="1408"/>
                    </a:lnTo>
                    <a:cubicBezTo>
                      <a:pt x="2092" y="1420"/>
                      <a:pt x="2489" y="1420"/>
                      <a:pt x="2886" y="1432"/>
                    </a:cubicBezTo>
                    <a:cubicBezTo>
                      <a:pt x="2889" y="1432"/>
                      <a:pt x="2893" y="1432"/>
                      <a:pt x="2897" y="1432"/>
                    </a:cubicBezTo>
                    <a:cubicBezTo>
                      <a:pt x="3215" y="1432"/>
                      <a:pt x="3219" y="915"/>
                      <a:pt x="2907" y="915"/>
                    </a:cubicBezTo>
                    <a:cubicBezTo>
                      <a:pt x="2900" y="915"/>
                      <a:pt x="2893" y="915"/>
                      <a:pt x="2886" y="915"/>
                    </a:cubicBezTo>
                    <a:cubicBezTo>
                      <a:pt x="2513" y="927"/>
                      <a:pt x="2153" y="927"/>
                      <a:pt x="1780" y="939"/>
                    </a:cubicBezTo>
                    <a:cubicBezTo>
                      <a:pt x="1828" y="747"/>
                      <a:pt x="1876" y="555"/>
                      <a:pt x="1936" y="350"/>
                    </a:cubicBezTo>
                    <a:cubicBezTo>
                      <a:pt x="1991" y="140"/>
                      <a:pt x="1828" y="0"/>
                      <a:pt x="166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31;p6">
                <a:extLst>
                  <a:ext uri="{FF2B5EF4-FFF2-40B4-BE49-F238E27FC236}">
                    <a16:creationId xmlns:a16="http://schemas.microsoft.com/office/drawing/2014/main" id="{0F2588EF-9563-7582-2DAE-6FC1D023F56B}"/>
                  </a:ext>
                </a:extLst>
              </p:cNvPr>
              <p:cNvSpPr/>
              <p:nvPr/>
            </p:nvSpPr>
            <p:spPr>
              <a:xfrm>
                <a:off x="8442508" y="127147"/>
                <a:ext cx="206708" cy="175376"/>
              </a:xfrm>
              <a:custGeom>
                <a:avLst/>
                <a:gdLst/>
                <a:ahLst/>
                <a:cxnLst/>
                <a:rect l="l" t="t" r="r" b="b"/>
                <a:pathLst>
                  <a:path w="3015" h="2558" extrusionOk="0">
                    <a:moveTo>
                      <a:pt x="1413" y="0"/>
                    </a:moveTo>
                    <a:cubicBezTo>
                      <a:pt x="1278" y="0"/>
                      <a:pt x="1142" y="93"/>
                      <a:pt x="1118" y="280"/>
                    </a:cubicBezTo>
                    <a:cubicBezTo>
                      <a:pt x="1094" y="496"/>
                      <a:pt x="1094" y="712"/>
                      <a:pt x="1094" y="929"/>
                    </a:cubicBezTo>
                    <a:cubicBezTo>
                      <a:pt x="806" y="929"/>
                      <a:pt x="529" y="941"/>
                      <a:pt x="253" y="953"/>
                    </a:cubicBezTo>
                    <a:cubicBezTo>
                      <a:pt x="0" y="965"/>
                      <a:pt x="0" y="1338"/>
                      <a:pt x="253" y="1350"/>
                    </a:cubicBezTo>
                    <a:cubicBezTo>
                      <a:pt x="541" y="1374"/>
                      <a:pt x="818" y="1374"/>
                      <a:pt x="1106" y="1386"/>
                    </a:cubicBezTo>
                    <a:cubicBezTo>
                      <a:pt x="1118" y="1698"/>
                      <a:pt x="1154" y="2011"/>
                      <a:pt x="1166" y="2323"/>
                    </a:cubicBezTo>
                    <a:cubicBezTo>
                      <a:pt x="1179" y="2480"/>
                      <a:pt x="1296" y="2558"/>
                      <a:pt x="1413" y="2558"/>
                    </a:cubicBezTo>
                    <a:cubicBezTo>
                      <a:pt x="1530" y="2558"/>
                      <a:pt x="1647" y="2480"/>
                      <a:pt x="1659" y="2323"/>
                    </a:cubicBezTo>
                    <a:cubicBezTo>
                      <a:pt x="1683" y="2023"/>
                      <a:pt x="1707" y="1710"/>
                      <a:pt x="1731" y="1398"/>
                    </a:cubicBezTo>
                    <a:cubicBezTo>
                      <a:pt x="2044" y="1410"/>
                      <a:pt x="2369" y="1410"/>
                      <a:pt x="2693" y="1410"/>
                    </a:cubicBezTo>
                    <a:cubicBezTo>
                      <a:pt x="2697" y="1410"/>
                      <a:pt x="2700" y="1410"/>
                      <a:pt x="2704" y="1410"/>
                    </a:cubicBezTo>
                    <a:cubicBezTo>
                      <a:pt x="3014" y="1410"/>
                      <a:pt x="3014" y="893"/>
                      <a:pt x="2704" y="893"/>
                    </a:cubicBezTo>
                    <a:cubicBezTo>
                      <a:pt x="2700" y="893"/>
                      <a:pt x="2697" y="893"/>
                      <a:pt x="2693" y="893"/>
                    </a:cubicBezTo>
                    <a:lnTo>
                      <a:pt x="1743" y="905"/>
                    </a:lnTo>
                    <a:cubicBezTo>
                      <a:pt x="1743" y="700"/>
                      <a:pt x="1731" y="484"/>
                      <a:pt x="1707" y="280"/>
                    </a:cubicBezTo>
                    <a:cubicBezTo>
                      <a:pt x="1683" y="93"/>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32;p6">
                <a:extLst>
                  <a:ext uri="{FF2B5EF4-FFF2-40B4-BE49-F238E27FC236}">
                    <a16:creationId xmlns:a16="http://schemas.microsoft.com/office/drawing/2014/main" id="{597A451A-E831-F682-D8CA-3170C212E641}"/>
                  </a:ext>
                </a:extLst>
              </p:cNvPr>
              <p:cNvSpPr/>
              <p:nvPr/>
            </p:nvSpPr>
            <p:spPr>
              <a:xfrm>
                <a:off x="8800665" y="128107"/>
                <a:ext cx="220763" cy="194985"/>
              </a:xfrm>
              <a:custGeom>
                <a:avLst/>
                <a:gdLst/>
                <a:ahLst/>
                <a:cxnLst/>
                <a:rect l="l" t="t" r="r" b="b"/>
                <a:pathLst>
                  <a:path w="3220" h="2844" extrusionOk="0">
                    <a:moveTo>
                      <a:pt x="1782" y="1"/>
                    </a:moveTo>
                    <a:cubicBezTo>
                      <a:pt x="1668" y="1"/>
                      <a:pt x="1558" y="63"/>
                      <a:pt x="1520" y="206"/>
                    </a:cubicBezTo>
                    <a:cubicBezTo>
                      <a:pt x="1436" y="482"/>
                      <a:pt x="1376" y="759"/>
                      <a:pt x="1316" y="1035"/>
                    </a:cubicBezTo>
                    <a:cubicBezTo>
                      <a:pt x="967" y="987"/>
                      <a:pt x="619" y="951"/>
                      <a:pt x="270" y="903"/>
                    </a:cubicBezTo>
                    <a:cubicBezTo>
                      <a:pt x="263" y="902"/>
                      <a:pt x="257" y="902"/>
                      <a:pt x="250" y="902"/>
                    </a:cubicBezTo>
                    <a:cubicBezTo>
                      <a:pt x="50" y="902"/>
                      <a:pt x="1" y="1253"/>
                      <a:pt x="222" y="1288"/>
                    </a:cubicBezTo>
                    <a:cubicBezTo>
                      <a:pt x="559" y="1348"/>
                      <a:pt x="895" y="1396"/>
                      <a:pt x="1232" y="1456"/>
                    </a:cubicBezTo>
                    <a:cubicBezTo>
                      <a:pt x="1148" y="1816"/>
                      <a:pt x="1075" y="2189"/>
                      <a:pt x="1003" y="2550"/>
                    </a:cubicBezTo>
                    <a:cubicBezTo>
                      <a:pt x="967" y="2725"/>
                      <a:pt x="1109" y="2843"/>
                      <a:pt x="1244" y="2843"/>
                    </a:cubicBezTo>
                    <a:cubicBezTo>
                      <a:pt x="1331" y="2843"/>
                      <a:pt x="1415" y="2795"/>
                      <a:pt x="1448" y="2682"/>
                    </a:cubicBezTo>
                    <a:cubicBezTo>
                      <a:pt x="1556" y="2297"/>
                      <a:pt x="1677" y="1925"/>
                      <a:pt x="1785" y="1540"/>
                    </a:cubicBezTo>
                    <a:cubicBezTo>
                      <a:pt x="2121" y="1588"/>
                      <a:pt x="2470" y="1648"/>
                      <a:pt x="2806" y="1708"/>
                    </a:cubicBezTo>
                    <a:cubicBezTo>
                      <a:pt x="2826" y="1712"/>
                      <a:pt x="2845" y="1713"/>
                      <a:pt x="2863" y="1713"/>
                    </a:cubicBezTo>
                    <a:cubicBezTo>
                      <a:pt x="3174" y="1713"/>
                      <a:pt x="3219" y="1249"/>
                      <a:pt x="2879" y="1215"/>
                    </a:cubicBezTo>
                    <a:cubicBezTo>
                      <a:pt x="2554" y="1179"/>
                      <a:pt x="2229" y="1143"/>
                      <a:pt x="1905" y="1095"/>
                    </a:cubicBezTo>
                    <a:cubicBezTo>
                      <a:pt x="1965" y="855"/>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33;p6">
                <a:extLst>
                  <a:ext uri="{FF2B5EF4-FFF2-40B4-BE49-F238E27FC236}">
                    <a16:creationId xmlns:a16="http://schemas.microsoft.com/office/drawing/2014/main" id="{8308D243-C808-5070-5416-98CA306A74B0}"/>
                  </a:ext>
                </a:extLst>
              </p:cNvPr>
              <p:cNvSpPr/>
              <p:nvPr/>
            </p:nvSpPr>
            <p:spPr>
              <a:xfrm>
                <a:off x="8564476" y="369848"/>
                <a:ext cx="234955" cy="169206"/>
              </a:xfrm>
              <a:custGeom>
                <a:avLst/>
                <a:gdLst/>
                <a:ahLst/>
                <a:cxnLst/>
                <a:rect l="l" t="t" r="r" b="b"/>
                <a:pathLst>
                  <a:path w="3427" h="2468" extrusionOk="0">
                    <a:moveTo>
                      <a:pt x="1387" y="0"/>
                    </a:moveTo>
                    <a:cubicBezTo>
                      <a:pt x="1278" y="0"/>
                      <a:pt x="1167" y="76"/>
                      <a:pt x="1143" y="226"/>
                    </a:cubicBezTo>
                    <a:cubicBezTo>
                      <a:pt x="1119" y="454"/>
                      <a:pt x="1106" y="683"/>
                      <a:pt x="1119" y="911"/>
                    </a:cubicBezTo>
                    <a:cubicBezTo>
                      <a:pt x="818" y="911"/>
                      <a:pt x="517" y="923"/>
                      <a:pt x="217" y="935"/>
                    </a:cubicBezTo>
                    <a:cubicBezTo>
                      <a:pt x="1" y="935"/>
                      <a:pt x="1" y="1272"/>
                      <a:pt x="217" y="1272"/>
                    </a:cubicBezTo>
                    <a:cubicBezTo>
                      <a:pt x="517" y="1284"/>
                      <a:pt x="830" y="1296"/>
                      <a:pt x="1131" y="1296"/>
                    </a:cubicBezTo>
                    <a:cubicBezTo>
                      <a:pt x="1143" y="1620"/>
                      <a:pt x="1167" y="1957"/>
                      <a:pt x="1179" y="2269"/>
                    </a:cubicBezTo>
                    <a:cubicBezTo>
                      <a:pt x="1185" y="2402"/>
                      <a:pt x="1287" y="2468"/>
                      <a:pt x="1387" y="2468"/>
                    </a:cubicBezTo>
                    <a:cubicBezTo>
                      <a:pt x="1488" y="2468"/>
                      <a:pt x="1587" y="2402"/>
                      <a:pt x="1587" y="2269"/>
                    </a:cubicBezTo>
                    <a:cubicBezTo>
                      <a:pt x="1599" y="1957"/>
                      <a:pt x="1623" y="1632"/>
                      <a:pt x="1647" y="1308"/>
                    </a:cubicBezTo>
                    <a:cubicBezTo>
                      <a:pt x="2140" y="1320"/>
                      <a:pt x="2633" y="1332"/>
                      <a:pt x="3126" y="1344"/>
                    </a:cubicBezTo>
                    <a:cubicBezTo>
                      <a:pt x="3427" y="1344"/>
                      <a:pt x="3427" y="863"/>
                      <a:pt x="3126" y="863"/>
                    </a:cubicBezTo>
                    <a:cubicBezTo>
                      <a:pt x="2633" y="875"/>
                      <a:pt x="2152" y="887"/>
                      <a:pt x="1659" y="899"/>
                    </a:cubicBezTo>
                    <a:cubicBezTo>
                      <a:pt x="1659" y="671"/>
                      <a:pt x="1647" y="442"/>
                      <a:pt x="1623" y="226"/>
                    </a:cubicBezTo>
                    <a:cubicBezTo>
                      <a:pt x="1605" y="76"/>
                      <a:pt x="1497" y="0"/>
                      <a:pt x="138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34;p6">
                <a:extLst>
                  <a:ext uri="{FF2B5EF4-FFF2-40B4-BE49-F238E27FC236}">
                    <a16:creationId xmlns:a16="http://schemas.microsoft.com/office/drawing/2014/main" id="{FCA2C5E2-D823-010B-2F18-A96F8C69C938}"/>
                  </a:ext>
                </a:extLst>
              </p:cNvPr>
              <p:cNvSpPr/>
              <p:nvPr/>
            </p:nvSpPr>
            <p:spPr>
              <a:xfrm>
                <a:off x="8442508" y="591365"/>
                <a:ext cx="206914" cy="175171"/>
              </a:xfrm>
              <a:custGeom>
                <a:avLst/>
                <a:gdLst/>
                <a:ahLst/>
                <a:cxnLst/>
                <a:rect l="l" t="t" r="r" b="b"/>
                <a:pathLst>
                  <a:path w="3018" h="2555" extrusionOk="0">
                    <a:moveTo>
                      <a:pt x="1413" y="0"/>
                    </a:moveTo>
                    <a:cubicBezTo>
                      <a:pt x="1278" y="0"/>
                      <a:pt x="1142" y="96"/>
                      <a:pt x="1118" y="289"/>
                    </a:cubicBezTo>
                    <a:cubicBezTo>
                      <a:pt x="1094" y="493"/>
                      <a:pt x="1094" y="709"/>
                      <a:pt x="1094" y="926"/>
                    </a:cubicBezTo>
                    <a:cubicBezTo>
                      <a:pt x="806" y="938"/>
                      <a:pt x="529" y="938"/>
                      <a:pt x="253" y="962"/>
                    </a:cubicBezTo>
                    <a:cubicBezTo>
                      <a:pt x="0" y="974"/>
                      <a:pt x="0" y="1346"/>
                      <a:pt x="253" y="1358"/>
                    </a:cubicBezTo>
                    <a:cubicBezTo>
                      <a:pt x="541" y="1370"/>
                      <a:pt x="818" y="1382"/>
                      <a:pt x="1106" y="1382"/>
                    </a:cubicBezTo>
                    <a:cubicBezTo>
                      <a:pt x="1118" y="1707"/>
                      <a:pt x="1154" y="2020"/>
                      <a:pt x="1166" y="2320"/>
                    </a:cubicBezTo>
                    <a:cubicBezTo>
                      <a:pt x="1179" y="2476"/>
                      <a:pt x="1296" y="2555"/>
                      <a:pt x="1413" y="2555"/>
                    </a:cubicBezTo>
                    <a:cubicBezTo>
                      <a:pt x="1530" y="2555"/>
                      <a:pt x="1647" y="2476"/>
                      <a:pt x="1659" y="2320"/>
                    </a:cubicBezTo>
                    <a:cubicBezTo>
                      <a:pt x="1683" y="2020"/>
                      <a:pt x="1707" y="1719"/>
                      <a:pt x="1731" y="1407"/>
                    </a:cubicBezTo>
                    <a:cubicBezTo>
                      <a:pt x="2044" y="1407"/>
                      <a:pt x="2369" y="1407"/>
                      <a:pt x="2693" y="1419"/>
                    </a:cubicBezTo>
                    <a:cubicBezTo>
                      <a:pt x="3014" y="1419"/>
                      <a:pt x="3018" y="901"/>
                      <a:pt x="2704" y="901"/>
                    </a:cubicBezTo>
                    <a:cubicBezTo>
                      <a:pt x="2700" y="901"/>
                      <a:pt x="2697" y="902"/>
                      <a:pt x="2693" y="902"/>
                    </a:cubicBezTo>
                    <a:lnTo>
                      <a:pt x="1743" y="914"/>
                    </a:lnTo>
                    <a:cubicBezTo>
                      <a:pt x="1743" y="697"/>
                      <a:pt x="1731" y="493"/>
                      <a:pt x="1707" y="289"/>
                    </a:cubicBezTo>
                    <a:cubicBezTo>
                      <a:pt x="1683" y="96"/>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35;p6">
                <a:extLst>
                  <a:ext uri="{FF2B5EF4-FFF2-40B4-BE49-F238E27FC236}">
                    <a16:creationId xmlns:a16="http://schemas.microsoft.com/office/drawing/2014/main" id="{BD3312AE-7ACF-551C-7B35-FCE6E7192D5C}"/>
                  </a:ext>
                </a:extLst>
              </p:cNvPr>
              <p:cNvSpPr/>
              <p:nvPr/>
            </p:nvSpPr>
            <p:spPr>
              <a:xfrm>
                <a:off x="8800665" y="592393"/>
                <a:ext cx="220763" cy="194985"/>
              </a:xfrm>
              <a:custGeom>
                <a:avLst/>
                <a:gdLst/>
                <a:ahLst/>
                <a:cxnLst/>
                <a:rect l="l" t="t" r="r" b="b"/>
                <a:pathLst>
                  <a:path w="3220" h="2844" extrusionOk="0">
                    <a:moveTo>
                      <a:pt x="1784" y="0"/>
                    </a:moveTo>
                    <a:cubicBezTo>
                      <a:pt x="1670" y="0"/>
                      <a:pt x="1559" y="65"/>
                      <a:pt x="1520" y="213"/>
                    </a:cubicBezTo>
                    <a:cubicBezTo>
                      <a:pt x="1436" y="478"/>
                      <a:pt x="1376" y="754"/>
                      <a:pt x="1316" y="1031"/>
                    </a:cubicBezTo>
                    <a:cubicBezTo>
                      <a:pt x="967" y="995"/>
                      <a:pt x="619" y="947"/>
                      <a:pt x="270" y="911"/>
                    </a:cubicBezTo>
                    <a:cubicBezTo>
                      <a:pt x="263" y="910"/>
                      <a:pt x="257" y="910"/>
                      <a:pt x="250" y="910"/>
                    </a:cubicBezTo>
                    <a:cubicBezTo>
                      <a:pt x="50" y="910"/>
                      <a:pt x="1" y="1260"/>
                      <a:pt x="222" y="1295"/>
                    </a:cubicBezTo>
                    <a:cubicBezTo>
                      <a:pt x="559" y="1343"/>
                      <a:pt x="895" y="1404"/>
                      <a:pt x="1232" y="1452"/>
                    </a:cubicBezTo>
                    <a:cubicBezTo>
                      <a:pt x="1148" y="1824"/>
                      <a:pt x="1075" y="2185"/>
                      <a:pt x="1003" y="2558"/>
                    </a:cubicBezTo>
                    <a:cubicBezTo>
                      <a:pt x="967" y="2731"/>
                      <a:pt x="1104" y="2843"/>
                      <a:pt x="1238" y="2843"/>
                    </a:cubicBezTo>
                    <a:cubicBezTo>
                      <a:pt x="1327" y="2843"/>
                      <a:pt x="1414" y="2793"/>
                      <a:pt x="1448" y="2678"/>
                    </a:cubicBezTo>
                    <a:cubicBezTo>
                      <a:pt x="1556" y="2305"/>
                      <a:pt x="1677" y="1920"/>
                      <a:pt x="1785" y="1548"/>
                    </a:cubicBezTo>
                    <a:cubicBezTo>
                      <a:pt x="2121" y="1596"/>
                      <a:pt x="2470" y="1656"/>
                      <a:pt x="2806" y="1704"/>
                    </a:cubicBezTo>
                    <a:cubicBezTo>
                      <a:pt x="2826" y="1707"/>
                      <a:pt x="2845" y="1709"/>
                      <a:pt x="2863" y="1709"/>
                    </a:cubicBezTo>
                    <a:cubicBezTo>
                      <a:pt x="3174" y="1709"/>
                      <a:pt x="3219" y="1245"/>
                      <a:pt x="2879" y="1211"/>
                    </a:cubicBezTo>
                    <a:cubicBezTo>
                      <a:pt x="2554" y="1175"/>
                      <a:pt x="2229" y="1139"/>
                      <a:pt x="1905" y="1103"/>
                    </a:cubicBezTo>
                    <a:cubicBezTo>
                      <a:pt x="1965" y="851"/>
                      <a:pt x="2025" y="610"/>
                      <a:pt x="2085" y="370"/>
                    </a:cubicBezTo>
                    <a:cubicBezTo>
                      <a:pt x="2136" y="146"/>
                      <a:pt x="1956" y="0"/>
                      <a:pt x="178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36;p6">
                <a:extLst>
                  <a:ext uri="{FF2B5EF4-FFF2-40B4-BE49-F238E27FC236}">
                    <a16:creationId xmlns:a16="http://schemas.microsoft.com/office/drawing/2014/main" id="{63BB2A28-A492-65FA-A099-8327CB8F4DC7}"/>
                  </a:ext>
                </a:extLst>
              </p:cNvPr>
              <p:cNvSpPr/>
              <p:nvPr/>
            </p:nvSpPr>
            <p:spPr>
              <a:xfrm>
                <a:off x="8186162" y="811784"/>
                <a:ext cx="256414" cy="191899"/>
              </a:xfrm>
              <a:custGeom>
                <a:avLst/>
                <a:gdLst/>
                <a:ahLst/>
                <a:cxnLst/>
                <a:rect l="l" t="t" r="r" b="b"/>
                <a:pathLst>
                  <a:path w="3740" h="2799" extrusionOk="0">
                    <a:moveTo>
                      <a:pt x="1666" y="1"/>
                    </a:moveTo>
                    <a:cubicBezTo>
                      <a:pt x="1534" y="1"/>
                      <a:pt x="1401" y="91"/>
                      <a:pt x="1395" y="271"/>
                    </a:cubicBezTo>
                    <a:cubicBezTo>
                      <a:pt x="1383" y="379"/>
                      <a:pt x="1383" y="488"/>
                      <a:pt x="1383" y="596"/>
                    </a:cubicBezTo>
                    <a:cubicBezTo>
                      <a:pt x="987" y="608"/>
                      <a:pt x="590" y="632"/>
                      <a:pt x="217" y="680"/>
                    </a:cubicBezTo>
                    <a:cubicBezTo>
                      <a:pt x="1" y="716"/>
                      <a:pt x="1" y="980"/>
                      <a:pt x="217" y="1016"/>
                    </a:cubicBezTo>
                    <a:cubicBezTo>
                      <a:pt x="590" y="1065"/>
                      <a:pt x="987" y="1089"/>
                      <a:pt x="1383" y="1101"/>
                    </a:cubicBezTo>
                    <a:cubicBezTo>
                      <a:pt x="1395" y="1593"/>
                      <a:pt x="1431" y="2098"/>
                      <a:pt x="1455" y="2591"/>
                    </a:cubicBezTo>
                    <a:cubicBezTo>
                      <a:pt x="1461" y="2729"/>
                      <a:pt x="1564" y="2799"/>
                      <a:pt x="1666" y="2799"/>
                    </a:cubicBezTo>
                    <a:cubicBezTo>
                      <a:pt x="1768" y="2799"/>
                      <a:pt x="1870" y="2729"/>
                      <a:pt x="1876" y="2591"/>
                    </a:cubicBezTo>
                    <a:cubicBezTo>
                      <a:pt x="1900" y="2098"/>
                      <a:pt x="1936" y="1605"/>
                      <a:pt x="1948" y="1113"/>
                    </a:cubicBezTo>
                    <a:cubicBezTo>
                      <a:pt x="2441" y="1113"/>
                      <a:pt x="2934" y="1101"/>
                      <a:pt x="3415" y="1101"/>
                    </a:cubicBezTo>
                    <a:cubicBezTo>
                      <a:pt x="3739" y="1101"/>
                      <a:pt x="3739" y="596"/>
                      <a:pt x="3415" y="596"/>
                    </a:cubicBezTo>
                    <a:cubicBezTo>
                      <a:pt x="2934" y="596"/>
                      <a:pt x="2441" y="584"/>
                      <a:pt x="1948" y="584"/>
                    </a:cubicBezTo>
                    <a:cubicBezTo>
                      <a:pt x="1948" y="476"/>
                      <a:pt x="1948" y="367"/>
                      <a:pt x="1936" y="271"/>
                    </a:cubicBezTo>
                    <a:cubicBezTo>
                      <a:pt x="1930" y="91"/>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37;p6">
                <a:extLst>
                  <a:ext uri="{FF2B5EF4-FFF2-40B4-BE49-F238E27FC236}">
                    <a16:creationId xmlns:a16="http://schemas.microsoft.com/office/drawing/2014/main" id="{023B5088-C65C-1571-7449-E3FFAD9B9338}"/>
                  </a:ext>
                </a:extLst>
              </p:cNvPr>
              <p:cNvSpPr/>
              <p:nvPr/>
            </p:nvSpPr>
            <p:spPr>
              <a:xfrm>
                <a:off x="8564476" y="834066"/>
                <a:ext cx="234955" cy="169000"/>
              </a:xfrm>
              <a:custGeom>
                <a:avLst/>
                <a:gdLst/>
                <a:ahLst/>
                <a:cxnLst/>
                <a:rect l="l" t="t" r="r" b="b"/>
                <a:pathLst>
                  <a:path w="3427" h="2465" extrusionOk="0">
                    <a:moveTo>
                      <a:pt x="1387" y="0"/>
                    </a:moveTo>
                    <a:cubicBezTo>
                      <a:pt x="1278" y="0"/>
                      <a:pt x="1167" y="78"/>
                      <a:pt x="1143" y="235"/>
                    </a:cubicBezTo>
                    <a:cubicBezTo>
                      <a:pt x="1119" y="451"/>
                      <a:pt x="1106" y="679"/>
                      <a:pt x="1119" y="908"/>
                    </a:cubicBezTo>
                    <a:cubicBezTo>
                      <a:pt x="818" y="920"/>
                      <a:pt x="517" y="920"/>
                      <a:pt x="217" y="932"/>
                    </a:cubicBezTo>
                    <a:cubicBezTo>
                      <a:pt x="1" y="944"/>
                      <a:pt x="1" y="1268"/>
                      <a:pt x="217" y="1280"/>
                    </a:cubicBezTo>
                    <a:cubicBezTo>
                      <a:pt x="517" y="1293"/>
                      <a:pt x="830" y="1293"/>
                      <a:pt x="1131" y="1305"/>
                    </a:cubicBezTo>
                    <a:cubicBezTo>
                      <a:pt x="1143" y="1629"/>
                      <a:pt x="1167" y="1954"/>
                      <a:pt x="1179" y="2266"/>
                    </a:cubicBezTo>
                    <a:cubicBezTo>
                      <a:pt x="1185" y="2398"/>
                      <a:pt x="1287" y="2465"/>
                      <a:pt x="1387" y="2465"/>
                    </a:cubicBezTo>
                    <a:cubicBezTo>
                      <a:pt x="1488" y="2465"/>
                      <a:pt x="1587" y="2398"/>
                      <a:pt x="1587" y="2266"/>
                    </a:cubicBezTo>
                    <a:cubicBezTo>
                      <a:pt x="1599" y="1954"/>
                      <a:pt x="1623" y="1641"/>
                      <a:pt x="1647" y="1317"/>
                    </a:cubicBezTo>
                    <a:cubicBezTo>
                      <a:pt x="2140" y="1329"/>
                      <a:pt x="2633" y="1329"/>
                      <a:pt x="3126" y="1341"/>
                    </a:cubicBezTo>
                    <a:cubicBezTo>
                      <a:pt x="3427" y="1341"/>
                      <a:pt x="3427" y="872"/>
                      <a:pt x="3126" y="872"/>
                    </a:cubicBezTo>
                    <a:cubicBezTo>
                      <a:pt x="2633" y="872"/>
                      <a:pt x="2152" y="884"/>
                      <a:pt x="1659" y="896"/>
                    </a:cubicBezTo>
                    <a:cubicBezTo>
                      <a:pt x="1659" y="667"/>
                      <a:pt x="1647" y="451"/>
                      <a:pt x="1623" y="235"/>
                    </a:cubicBezTo>
                    <a:cubicBezTo>
                      <a:pt x="1605" y="78"/>
                      <a:pt x="1497" y="0"/>
                      <a:pt x="138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38;p6">
                <a:extLst>
                  <a:ext uri="{FF2B5EF4-FFF2-40B4-BE49-F238E27FC236}">
                    <a16:creationId xmlns:a16="http://schemas.microsoft.com/office/drawing/2014/main" id="{7C1CBEB8-33C0-70E6-1669-68E151B79DC8}"/>
                  </a:ext>
                </a:extLst>
              </p:cNvPr>
              <p:cNvSpPr/>
              <p:nvPr/>
            </p:nvSpPr>
            <p:spPr>
              <a:xfrm>
                <a:off x="8716878" y="2375963"/>
                <a:ext cx="264847" cy="135337"/>
              </a:xfrm>
              <a:custGeom>
                <a:avLst/>
                <a:gdLst/>
                <a:ahLst/>
                <a:cxnLst/>
                <a:rect l="l" t="t" r="r" b="b"/>
                <a:pathLst>
                  <a:path w="3863" h="1974" extrusionOk="0">
                    <a:moveTo>
                      <a:pt x="1881" y="0"/>
                    </a:moveTo>
                    <a:cubicBezTo>
                      <a:pt x="1815" y="0"/>
                      <a:pt x="1746" y="26"/>
                      <a:pt x="1683" y="86"/>
                    </a:cubicBezTo>
                    <a:cubicBezTo>
                      <a:pt x="1563" y="194"/>
                      <a:pt x="1491" y="339"/>
                      <a:pt x="1443" y="483"/>
                    </a:cubicBezTo>
                    <a:cubicBezTo>
                      <a:pt x="1046" y="459"/>
                      <a:pt x="661" y="423"/>
                      <a:pt x="265" y="411"/>
                    </a:cubicBezTo>
                    <a:cubicBezTo>
                      <a:pt x="60" y="411"/>
                      <a:pt x="0" y="747"/>
                      <a:pt x="216" y="783"/>
                    </a:cubicBezTo>
                    <a:cubicBezTo>
                      <a:pt x="601" y="843"/>
                      <a:pt x="974" y="892"/>
                      <a:pt x="1358" y="928"/>
                    </a:cubicBezTo>
                    <a:cubicBezTo>
                      <a:pt x="1358" y="988"/>
                      <a:pt x="1346" y="1036"/>
                      <a:pt x="1346" y="1084"/>
                    </a:cubicBezTo>
                    <a:cubicBezTo>
                      <a:pt x="1346" y="1336"/>
                      <a:pt x="1370" y="1685"/>
                      <a:pt x="1587" y="1841"/>
                    </a:cubicBezTo>
                    <a:lnTo>
                      <a:pt x="1587" y="1853"/>
                    </a:lnTo>
                    <a:cubicBezTo>
                      <a:pt x="1626" y="1936"/>
                      <a:pt x="1700" y="1973"/>
                      <a:pt x="1771" y="1973"/>
                    </a:cubicBezTo>
                    <a:cubicBezTo>
                      <a:pt x="1875" y="1973"/>
                      <a:pt x="1971" y="1893"/>
                      <a:pt x="1935" y="1757"/>
                    </a:cubicBezTo>
                    <a:cubicBezTo>
                      <a:pt x="1935" y="1745"/>
                      <a:pt x="1935" y="1745"/>
                      <a:pt x="1923" y="1733"/>
                    </a:cubicBezTo>
                    <a:cubicBezTo>
                      <a:pt x="2008" y="1565"/>
                      <a:pt x="1947" y="1372"/>
                      <a:pt x="1960" y="1180"/>
                    </a:cubicBezTo>
                    <a:cubicBezTo>
                      <a:pt x="1960" y="1120"/>
                      <a:pt x="1972" y="1060"/>
                      <a:pt x="1984" y="1000"/>
                    </a:cubicBezTo>
                    <a:cubicBezTo>
                      <a:pt x="2452" y="1060"/>
                      <a:pt x="2921" y="1108"/>
                      <a:pt x="3390" y="1180"/>
                    </a:cubicBezTo>
                    <a:cubicBezTo>
                      <a:pt x="3409" y="1183"/>
                      <a:pt x="3428" y="1184"/>
                      <a:pt x="3446" y="1184"/>
                    </a:cubicBezTo>
                    <a:cubicBezTo>
                      <a:pt x="3806" y="1184"/>
                      <a:pt x="3863" y="638"/>
                      <a:pt x="3462" y="627"/>
                    </a:cubicBezTo>
                    <a:cubicBezTo>
                      <a:pt x="3017" y="603"/>
                      <a:pt x="2573" y="579"/>
                      <a:pt x="2128" y="543"/>
                    </a:cubicBezTo>
                    <a:cubicBezTo>
                      <a:pt x="2140" y="483"/>
                      <a:pt x="2152" y="423"/>
                      <a:pt x="2164" y="375"/>
                    </a:cubicBezTo>
                    <a:cubicBezTo>
                      <a:pt x="2199" y="175"/>
                      <a:pt x="2051" y="0"/>
                      <a:pt x="188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39;p6">
                <a:extLst>
                  <a:ext uri="{FF2B5EF4-FFF2-40B4-BE49-F238E27FC236}">
                    <a16:creationId xmlns:a16="http://schemas.microsoft.com/office/drawing/2014/main" id="{370EAFA9-4209-4878-25E2-B97F1FB32251}"/>
                  </a:ext>
                </a:extLst>
              </p:cNvPr>
              <p:cNvSpPr/>
              <p:nvPr/>
            </p:nvSpPr>
            <p:spPr>
              <a:xfrm>
                <a:off x="7965464" y="458661"/>
                <a:ext cx="220695" cy="178942"/>
              </a:xfrm>
              <a:custGeom>
                <a:avLst/>
                <a:gdLst/>
                <a:ahLst/>
                <a:cxnLst/>
                <a:rect l="l" t="t" r="r" b="b"/>
                <a:pathLst>
                  <a:path w="3219" h="2610" extrusionOk="0">
                    <a:moveTo>
                      <a:pt x="1656" y="1"/>
                    </a:moveTo>
                    <a:cubicBezTo>
                      <a:pt x="1567" y="1"/>
                      <a:pt x="1477" y="40"/>
                      <a:pt x="1419" y="132"/>
                    </a:cubicBezTo>
                    <a:cubicBezTo>
                      <a:pt x="1251" y="372"/>
                      <a:pt x="1155" y="661"/>
                      <a:pt x="1095" y="949"/>
                    </a:cubicBezTo>
                    <a:cubicBezTo>
                      <a:pt x="818" y="961"/>
                      <a:pt x="542" y="961"/>
                      <a:pt x="265" y="973"/>
                    </a:cubicBezTo>
                    <a:cubicBezTo>
                      <a:pt x="1" y="985"/>
                      <a:pt x="1" y="1370"/>
                      <a:pt x="265" y="1382"/>
                    </a:cubicBezTo>
                    <a:cubicBezTo>
                      <a:pt x="530" y="1394"/>
                      <a:pt x="794" y="1394"/>
                      <a:pt x="1071" y="1406"/>
                    </a:cubicBezTo>
                    <a:cubicBezTo>
                      <a:pt x="1059" y="1755"/>
                      <a:pt x="1107" y="2091"/>
                      <a:pt x="1191" y="2404"/>
                    </a:cubicBezTo>
                    <a:cubicBezTo>
                      <a:pt x="1224" y="2548"/>
                      <a:pt x="1329" y="2609"/>
                      <a:pt x="1437" y="2609"/>
                    </a:cubicBezTo>
                    <a:cubicBezTo>
                      <a:pt x="1601" y="2609"/>
                      <a:pt x="1775" y="2469"/>
                      <a:pt x="1732" y="2259"/>
                    </a:cubicBezTo>
                    <a:cubicBezTo>
                      <a:pt x="1672" y="1959"/>
                      <a:pt x="1672" y="1682"/>
                      <a:pt x="1696" y="1418"/>
                    </a:cubicBezTo>
                    <a:cubicBezTo>
                      <a:pt x="2092" y="1418"/>
                      <a:pt x="2489" y="1430"/>
                      <a:pt x="2886" y="1442"/>
                    </a:cubicBezTo>
                    <a:cubicBezTo>
                      <a:pt x="2889" y="1442"/>
                      <a:pt x="2893" y="1442"/>
                      <a:pt x="2897" y="1442"/>
                    </a:cubicBezTo>
                    <a:cubicBezTo>
                      <a:pt x="3219" y="1442"/>
                      <a:pt x="3219" y="913"/>
                      <a:pt x="2897" y="913"/>
                    </a:cubicBezTo>
                    <a:cubicBezTo>
                      <a:pt x="2893" y="913"/>
                      <a:pt x="2889" y="913"/>
                      <a:pt x="2886" y="913"/>
                    </a:cubicBezTo>
                    <a:cubicBezTo>
                      <a:pt x="2513" y="925"/>
                      <a:pt x="2153" y="937"/>
                      <a:pt x="1780" y="937"/>
                    </a:cubicBezTo>
                    <a:cubicBezTo>
                      <a:pt x="1828" y="745"/>
                      <a:pt x="1876" y="552"/>
                      <a:pt x="1936" y="348"/>
                    </a:cubicBezTo>
                    <a:cubicBezTo>
                      <a:pt x="1991" y="144"/>
                      <a:pt x="1825" y="1"/>
                      <a:pt x="165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40;p6">
                <a:extLst>
                  <a:ext uri="{FF2B5EF4-FFF2-40B4-BE49-F238E27FC236}">
                    <a16:creationId xmlns:a16="http://schemas.microsoft.com/office/drawing/2014/main" id="{38D0AA17-A8DE-6249-8884-5886B456BAE0}"/>
                  </a:ext>
                </a:extLst>
              </p:cNvPr>
              <p:cNvSpPr/>
              <p:nvPr/>
            </p:nvSpPr>
            <p:spPr>
              <a:xfrm>
                <a:off x="8442508" y="591365"/>
                <a:ext cx="206914" cy="175171"/>
              </a:xfrm>
              <a:custGeom>
                <a:avLst/>
                <a:gdLst/>
                <a:ahLst/>
                <a:cxnLst/>
                <a:rect l="l" t="t" r="r" b="b"/>
                <a:pathLst>
                  <a:path w="3018" h="2555" extrusionOk="0">
                    <a:moveTo>
                      <a:pt x="1413" y="0"/>
                    </a:moveTo>
                    <a:cubicBezTo>
                      <a:pt x="1278" y="0"/>
                      <a:pt x="1142" y="96"/>
                      <a:pt x="1118" y="289"/>
                    </a:cubicBezTo>
                    <a:cubicBezTo>
                      <a:pt x="1094" y="493"/>
                      <a:pt x="1094" y="709"/>
                      <a:pt x="1094" y="926"/>
                    </a:cubicBezTo>
                    <a:cubicBezTo>
                      <a:pt x="806" y="938"/>
                      <a:pt x="529" y="938"/>
                      <a:pt x="253" y="962"/>
                    </a:cubicBezTo>
                    <a:cubicBezTo>
                      <a:pt x="0" y="974"/>
                      <a:pt x="0" y="1346"/>
                      <a:pt x="253" y="1358"/>
                    </a:cubicBezTo>
                    <a:cubicBezTo>
                      <a:pt x="541" y="1370"/>
                      <a:pt x="818" y="1382"/>
                      <a:pt x="1106" y="1382"/>
                    </a:cubicBezTo>
                    <a:cubicBezTo>
                      <a:pt x="1118" y="1707"/>
                      <a:pt x="1154" y="2020"/>
                      <a:pt x="1166" y="2320"/>
                    </a:cubicBezTo>
                    <a:cubicBezTo>
                      <a:pt x="1179" y="2476"/>
                      <a:pt x="1296" y="2555"/>
                      <a:pt x="1413" y="2555"/>
                    </a:cubicBezTo>
                    <a:cubicBezTo>
                      <a:pt x="1530" y="2555"/>
                      <a:pt x="1647" y="2476"/>
                      <a:pt x="1659" y="2320"/>
                    </a:cubicBezTo>
                    <a:cubicBezTo>
                      <a:pt x="1683" y="2020"/>
                      <a:pt x="1707" y="1719"/>
                      <a:pt x="1731" y="1407"/>
                    </a:cubicBezTo>
                    <a:cubicBezTo>
                      <a:pt x="2044" y="1407"/>
                      <a:pt x="2369" y="1407"/>
                      <a:pt x="2693" y="1419"/>
                    </a:cubicBezTo>
                    <a:cubicBezTo>
                      <a:pt x="3014" y="1419"/>
                      <a:pt x="3018" y="901"/>
                      <a:pt x="2704" y="901"/>
                    </a:cubicBezTo>
                    <a:cubicBezTo>
                      <a:pt x="2700" y="901"/>
                      <a:pt x="2697" y="902"/>
                      <a:pt x="2693" y="902"/>
                    </a:cubicBezTo>
                    <a:lnTo>
                      <a:pt x="1743" y="914"/>
                    </a:lnTo>
                    <a:cubicBezTo>
                      <a:pt x="1743" y="697"/>
                      <a:pt x="1731" y="493"/>
                      <a:pt x="1707" y="289"/>
                    </a:cubicBezTo>
                    <a:cubicBezTo>
                      <a:pt x="1683" y="96"/>
                      <a:pt x="1548" y="0"/>
                      <a:pt x="141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41;p6">
                <a:extLst>
                  <a:ext uri="{FF2B5EF4-FFF2-40B4-BE49-F238E27FC236}">
                    <a16:creationId xmlns:a16="http://schemas.microsoft.com/office/drawing/2014/main" id="{7141D415-C231-A6CD-483D-920E411D2156}"/>
                  </a:ext>
                </a:extLst>
              </p:cNvPr>
              <p:cNvSpPr/>
              <p:nvPr/>
            </p:nvSpPr>
            <p:spPr>
              <a:xfrm>
                <a:off x="8800665" y="592393"/>
                <a:ext cx="220763" cy="194985"/>
              </a:xfrm>
              <a:custGeom>
                <a:avLst/>
                <a:gdLst/>
                <a:ahLst/>
                <a:cxnLst/>
                <a:rect l="l" t="t" r="r" b="b"/>
                <a:pathLst>
                  <a:path w="3220" h="2844" extrusionOk="0">
                    <a:moveTo>
                      <a:pt x="1784" y="0"/>
                    </a:moveTo>
                    <a:cubicBezTo>
                      <a:pt x="1670" y="0"/>
                      <a:pt x="1559" y="65"/>
                      <a:pt x="1520" y="213"/>
                    </a:cubicBezTo>
                    <a:cubicBezTo>
                      <a:pt x="1436" y="478"/>
                      <a:pt x="1376" y="754"/>
                      <a:pt x="1316" y="1031"/>
                    </a:cubicBezTo>
                    <a:cubicBezTo>
                      <a:pt x="967" y="995"/>
                      <a:pt x="619" y="947"/>
                      <a:pt x="270" y="911"/>
                    </a:cubicBezTo>
                    <a:cubicBezTo>
                      <a:pt x="263" y="910"/>
                      <a:pt x="257" y="910"/>
                      <a:pt x="250" y="910"/>
                    </a:cubicBezTo>
                    <a:cubicBezTo>
                      <a:pt x="50" y="910"/>
                      <a:pt x="1" y="1260"/>
                      <a:pt x="222" y="1295"/>
                    </a:cubicBezTo>
                    <a:cubicBezTo>
                      <a:pt x="559" y="1343"/>
                      <a:pt x="895" y="1404"/>
                      <a:pt x="1232" y="1452"/>
                    </a:cubicBezTo>
                    <a:cubicBezTo>
                      <a:pt x="1148" y="1824"/>
                      <a:pt x="1075" y="2185"/>
                      <a:pt x="1003" y="2558"/>
                    </a:cubicBezTo>
                    <a:cubicBezTo>
                      <a:pt x="967" y="2731"/>
                      <a:pt x="1104" y="2843"/>
                      <a:pt x="1238" y="2843"/>
                    </a:cubicBezTo>
                    <a:cubicBezTo>
                      <a:pt x="1327" y="2843"/>
                      <a:pt x="1414" y="2793"/>
                      <a:pt x="1448" y="2678"/>
                    </a:cubicBezTo>
                    <a:cubicBezTo>
                      <a:pt x="1556" y="2305"/>
                      <a:pt x="1677" y="1920"/>
                      <a:pt x="1785" y="1548"/>
                    </a:cubicBezTo>
                    <a:cubicBezTo>
                      <a:pt x="2121" y="1596"/>
                      <a:pt x="2470" y="1656"/>
                      <a:pt x="2806" y="1704"/>
                    </a:cubicBezTo>
                    <a:cubicBezTo>
                      <a:pt x="2826" y="1707"/>
                      <a:pt x="2845" y="1709"/>
                      <a:pt x="2863" y="1709"/>
                    </a:cubicBezTo>
                    <a:cubicBezTo>
                      <a:pt x="3174" y="1709"/>
                      <a:pt x="3219" y="1245"/>
                      <a:pt x="2879" y="1211"/>
                    </a:cubicBezTo>
                    <a:cubicBezTo>
                      <a:pt x="2554" y="1175"/>
                      <a:pt x="2229" y="1139"/>
                      <a:pt x="1905" y="1103"/>
                    </a:cubicBezTo>
                    <a:cubicBezTo>
                      <a:pt x="1965" y="851"/>
                      <a:pt x="2025" y="610"/>
                      <a:pt x="2085" y="370"/>
                    </a:cubicBezTo>
                    <a:cubicBezTo>
                      <a:pt x="2136" y="146"/>
                      <a:pt x="1956" y="0"/>
                      <a:pt x="178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42;p6">
                <a:extLst>
                  <a:ext uri="{FF2B5EF4-FFF2-40B4-BE49-F238E27FC236}">
                    <a16:creationId xmlns:a16="http://schemas.microsoft.com/office/drawing/2014/main" id="{CB1557DF-EE0C-0853-5BF1-458EB631C4F7}"/>
                  </a:ext>
                </a:extLst>
              </p:cNvPr>
              <p:cNvSpPr/>
              <p:nvPr/>
            </p:nvSpPr>
            <p:spPr>
              <a:xfrm>
                <a:off x="8186162" y="811784"/>
                <a:ext cx="256414" cy="191899"/>
              </a:xfrm>
              <a:custGeom>
                <a:avLst/>
                <a:gdLst/>
                <a:ahLst/>
                <a:cxnLst/>
                <a:rect l="l" t="t" r="r" b="b"/>
                <a:pathLst>
                  <a:path w="3740" h="2799" extrusionOk="0">
                    <a:moveTo>
                      <a:pt x="1666" y="1"/>
                    </a:moveTo>
                    <a:cubicBezTo>
                      <a:pt x="1534" y="1"/>
                      <a:pt x="1401" y="91"/>
                      <a:pt x="1395" y="271"/>
                    </a:cubicBezTo>
                    <a:cubicBezTo>
                      <a:pt x="1383" y="379"/>
                      <a:pt x="1383" y="488"/>
                      <a:pt x="1383" y="596"/>
                    </a:cubicBezTo>
                    <a:cubicBezTo>
                      <a:pt x="987" y="608"/>
                      <a:pt x="590" y="632"/>
                      <a:pt x="217" y="680"/>
                    </a:cubicBezTo>
                    <a:cubicBezTo>
                      <a:pt x="1" y="716"/>
                      <a:pt x="1" y="980"/>
                      <a:pt x="217" y="1016"/>
                    </a:cubicBezTo>
                    <a:cubicBezTo>
                      <a:pt x="590" y="1065"/>
                      <a:pt x="987" y="1089"/>
                      <a:pt x="1383" y="1101"/>
                    </a:cubicBezTo>
                    <a:cubicBezTo>
                      <a:pt x="1395" y="1593"/>
                      <a:pt x="1431" y="2098"/>
                      <a:pt x="1455" y="2591"/>
                    </a:cubicBezTo>
                    <a:cubicBezTo>
                      <a:pt x="1461" y="2729"/>
                      <a:pt x="1564" y="2799"/>
                      <a:pt x="1666" y="2799"/>
                    </a:cubicBezTo>
                    <a:cubicBezTo>
                      <a:pt x="1768" y="2799"/>
                      <a:pt x="1870" y="2729"/>
                      <a:pt x="1876" y="2591"/>
                    </a:cubicBezTo>
                    <a:cubicBezTo>
                      <a:pt x="1900" y="2098"/>
                      <a:pt x="1936" y="1605"/>
                      <a:pt x="1948" y="1113"/>
                    </a:cubicBezTo>
                    <a:cubicBezTo>
                      <a:pt x="2441" y="1113"/>
                      <a:pt x="2934" y="1101"/>
                      <a:pt x="3415" y="1101"/>
                    </a:cubicBezTo>
                    <a:cubicBezTo>
                      <a:pt x="3739" y="1101"/>
                      <a:pt x="3739" y="596"/>
                      <a:pt x="3415" y="596"/>
                    </a:cubicBezTo>
                    <a:cubicBezTo>
                      <a:pt x="2934" y="596"/>
                      <a:pt x="2441" y="584"/>
                      <a:pt x="1948" y="584"/>
                    </a:cubicBezTo>
                    <a:cubicBezTo>
                      <a:pt x="1948" y="476"/>
                      <a:pt x="1948" y="367"/>
                      <a:pt x="1936" y="271"/>
                    </a:cubicBezTo>
                    <a:cubicBezTo>
                      <a:pt x="1930" y="91"/>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43;p6">
                <a:extLst>
                  <a:ext uri="{FF2B5EF4-FFF2-40B4-BE49-F238E27FC236}">
                    <a16:creationId xmlns:a16="http://schemas.microsoft.com/office/drawing/2014/main" id="{8E1A4044-1F56-7C57-6F08-598663A7601B}"/>
                  </a:ext>
                </a:extLst>
              </p:cNvPr>
              <p:cNvSpPr/>
              <p:nvPr/>
            </p:nvSpPr>
            <p:spPr>
              <a:xfrm>
                <a:off x="8800665" y="1056953"/>
                <a:ext cx="220763" cy="195190"/>
              </a:xfrm>
              <a:custGeom>
                <a:avLst/>
                <a:gdLst/>
                <a:ahLst/>
                <a:cxnLst/>
                <a:rect l="l" t="t" r="r" b="b"/>
                <a:pathLst>
                  <a:path w="3220" h="2847" extrusionOk="0">
                    <a:moveTo>
                      <a:pt x="1782" y="1"/>
                    </a:moveTo>
                    <a:cubicBezTo>
                      <a:pt x="1668" y="1"/>
                      <a:pt x="1558" y="62"/>
                      <a:pt x="1520" y="205"/>
                    </a:cubicBezTo>
                    <a:cubicBezTo>
                      <a:pt x="1436" y="482"/>
                      <a:pt x="1376" y="758"/>
                      <a:pt x="1316" y="1035"/>
                    </a:cubicBezTo>
                    <a:cubicBezTo>
                      <a:pt x="967" y="987"/>
                      <a:pt x="619" y="951"/>
                      <a:pt x="270" y="903"/>
                    </a:cubicBezTo>
                    <a:cubicBezTo>
                      <a:pt x="263" y="902"/>
                      <a:pt x="257" y="901"/>
                      <a:pt x="250" y="901"/>
                    </a:cubicBezTo>
                    <a:cubicBezTo>
                      <a:pt x="50" y="901"/>
                      <a:pt x="1" y="1252"/>
                      <a:pt x="222" y="1287"/>
                    </a:cubicBezTo>
                    <a:cubicBezTo>
                      <a:pt x="559" y="1347"/>
                      <a:pt x="895" y="1395"/>
                      <a:pt x="1232" y="1455"/>
                    </a:cubicBezTo>
                    <a:cubicBezTo>
                      <a:pt x="1148" y="1816"/>
                      <a:pt x="1075" y="2189"/>
                      <a:pt x="1003" y="2549"/>
                    </a:cubicBezTo>
                    <a:cubicBezTo>
                      <a:pt x="967" y="2731"/>
                      <a:pt x="1106" y="2846"/>
                      <a:pt x="1240" y="2846"/>
                    </a:cubicBezTo>
                    <a:cubicBezTo>
                      <a:pt x="1328" y="2846"/>
                      <a:pt x="1415" y="2796"/>
                      <a:pt x="1448" y="2682"/>
                    </a:cubicBezTo>
                    <a:cubicBezTo>
                      <a:pt x="1556" y="2297"/>
                      <a:pt x="1677" y="1924"/>
                      <a:pt x="1785" y="1540"/>
                    </a:cubicBezTo>
                    <a:cubicBezTo>
                      <a:pt x="2121" y="1600"/>
                      <a:pt x="2470" y="1648"/>
                      <a:pt x="2806" y="1708"/>
                    </a:cubicBezTo>
                    <a:cubicBezTo>
                      <a:pt x="2826" y="1711"/>
                      <a:pt x="2845" y="1713"/>
                      <a:pt x="2863" y="1713"/>
                    </a:cubicBezTo>
                    <a:cubicBezTo>
                      <a:pt x="3174" y="1713"/>
                      <a:pt x="3219" y="1249"/>
                      <a:pt x="2879" y="1215"/>
                    </a:cubicBezTo>
                    <a:cubicBezTo>
                      <a:pt x="2554" y="1179"/>
                      <a:pt x="2229" y="1143"/>
                      <a:pt x="1905" y="1095"/>
                    </a:cubicBezTo>
                    <a:cubicBezTo>
                      <a:pt x="1965" y="854"/>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44;p6">
                <a:extLst>
                  <a:ext uri="{FF2B5EF4-FFF2-40B4-BE49-F238E27FC236}">
                    <a16:creationId xmlns:a16="http://schemas.microsoft.com/office/drawing/2014/main" id="{790EBD00-AE4F-AB0D-CD7A-60E808301768}"/>
                  </a:ext>
                </a:extLst>
              </p:cNvPr>
              <p:cNvSpPr/>
              <p:nvPr/>
            </p:nvSpPr>
            <p:spPr>
              <a:xfrm>
                <a:off x="8262362" y="1124013"/>
                <a:ext cx="256414" cy="191282"/>
              </a:xfrm>
              <a:custGeom>
                <a:avLst/>
                <a:gdLst/>
                <a:ahLst/>
                <a:cxnLst/>
                <a:rect l="l" t="t" r="r" b="b"/>
                <a:pathLst>
                  <a:path w="3740" h="2790" extrusionOk="0">
                    <a:moveTo>
                      <a:pt x="1666" y="1"/>
                    </a:moveTo>
                    <a:cubicBezTo>
                      <a:pt x="1534" y="1"/>
                      <a:pt x="1401" y="88"/>
                      <a:pt x="1395" y="262"/>
                    </a:cubicBezTo>
                    <a:cubicBezTo>
                      <a:pt x="1383" y="370"/>
                      <a:pt x="1383" y="478"/>
                      <a:pt x="1383" y="587"/>
                    </a:cubicBezTo>
                    <a:cubicBezTo>
                      <a:pt x="987" y="599"/>
                      <a:pt x="590" y="623"/>
                      <a:pt x="217" y="683"/>
                    </a:cubicBezTo>
                    <a:cubicBezTo>
                      <a:pt x="1" y="707"/>
                      <a:pt x="1" y="983"/>
                      <a:pt x="217" y="1007"/>
                    </a:cubicBezTo>
                    <a:cubicBezTo>
                      <a:pt x="590" y="1055"/>
                      <a:pt x="987" y="1079"/>
                      <a:pt x="1383" y="1091"/>
                    </a:cubicBezTo>
                    <a:cubicBezTo>
                      <a:pt x="1395" y="1596"/>
                      <a:pt x="1431" y="2089"/>
                      <a:pt x="1455" y="2582"/>
                    </a:cubicBezTo>
                    <a:cubicBezTo>
                      <a:pt x="1461" y="2720"/>
                      <a:pt x="1564" y="2789"/>
                      <a:pt x="1666" y="2789"/>
                    </a:cubicBezTo>
                    <a:cubicBezTo>
                      <a:pt x="1768" y="2789"/>
                      <a:pt x="1870" y="2720"/>
                      <a:pt x="1876" y="2582"/>
                    </a:cubicBezTo>
                    <a:cubicBezTo>
                      <a:pt x="1900" y="2101"/>
                      <a:pt x="1936" y="1596"/>
                      <a:pt x="1948" y="1103"/>
                    </a:cubicBezTo>
                    <a:cubicBezTo>
                      <a:pt x="2441" y="1103"/>
                      <a:pt x="2934" y="1091"/>
                      <a:pt x="3415" y="1091"/>
                    </a:cubicBezTo>
                    <a:cubicBezTo>
                      <a:pt x="3419" y="1092"/>
                      <a:pt x="3422" y="1092"/>
                      <a:pt x="3426" y="1092"/>
                    </a:cubicBezTo>
                    <a:cubicBezTo>
                      <a:pt x="3739" y="1092"/>
                      <a:pt x="3736" y="587"/>
                      <a:pt x="3415" y="587"/>
                    </a:cubicBezTo>
                    <a:lnTo>
                      <a:pt x="1948" y="587"/>
                    </a:lnTo>
                    <a:cubicBezTo>
                      <a:pt x="1948" y="478"/>
                      <a:pt x="1948" y="370"/>
                      <a:pt x="1936" y="262"/>
                    </a:cubicBezTo>
                    <a:cubicBezTo>
                      <a:pt x="1930" y="88"/>
                      <a:pt x="1798" y="1"/>
                      <a:pt x="166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45;p6">
                <a:extLst>
                  <a:ext uri="{FF2B5EF4-FFF2-40B4-BE49-F238E27FC236}">
                    <a16:creationId xmlns:a16="http://schemas.microsoft.com/office/drawing/2014/main" id="{EC77E6F5-CD38-8BF3-5298-822B336608E9}"/>
                  </a:ext>
                </a:extLst>
              </p:cNvPr>
              <p:cNvSpPr/>
              <p:nvPr/>
            </p:nvSpPr>
            <p:spPr>
              <a:xfrm rot="-5564026">
                <a:off x="8740852" y="1665828"/>
                <a:ext cx="264644" cy="134996"/>
              </a:xfrm>
              <a:custGeom>
                <a:avLst/>
                <a:gdLst/>
                <a:ahLst/>
                <a:cxnLst/>
                <a:rect l="l" t="t" r="r" b="b"/>
                <a:pathLst>
                  <a:path w="3860" h="1969" extrusionOk="0">
                    <a:moveTo>
                      <a:pt x="1879" y="0"/>
                    </a:moveTo>
                    <a:cubicBezTo>
                      <a:pt x="1814" y="0"/>
                      <a:pt x="1746" y="25"/>
                      <a:pt x="1683" y="81"/>
                    </a:cubicBezTo>
                    <a:cubicBezTo>
                      <a:pt x="1563" y="189"/>
                      <a:pt x="1491" y="333"/>
                      <a:pt x="1443" y="478"/>
                    </a:cubicBezTo>
                    <a:cubicBezTo>
                      <a:pt x="1046" y="454"/>
                      <a:pt x="661" y="430"/>
                      <a:pt x="265" y="405"/>
                    </a:cubicBezTo>
                    <a:cubicBezTo>
                      <a:pt x="60" y="405"/>
                      <a:pt x="0" y="754"/>
                      <a:pt x="216" y="778"/>
                    </a:cubicBezTo>
                    <a:cubicBezTo>
                      <a:pt x="601" y="838"/>
                      <a:pt x="974" y="886"/>
                      <a:pt x="1358" y="934"/>
                    </a:cubicBezTo>
                    <a:cubicBezTo>
                      <a:pt x="1358" y="983"/>
                      <a:pt x="1346" y="1031"/>
                      <a:pt x="1346" y="1079"/>
                    </a:cubicBezTo>
                    <a:cubicBezTo>
                      <a:pt x="1346" y="1331"/>
                      <a:pt x="1370" y="1692"/>
                      <a:pt x="1587" y="1836"/>
                    </a:cubicBezTo>
                    <a:lnTo>
                      <a:pt x="1587" y="1848"/>
                    </a:lnTo>
                    <a:cubicBezTo>
                      <a:pt x="1626" y="1931"/>
                      <a:pt x="1700" y="1968"/>
                      <a:pt x="1771" y="1968"/>
                    </a:cubicBezTo>
                    <a:cubicBezTo>
                      <a:pt x="1875" y="1968"/>
                      <a:pt x="1971" y="1888"/>
                      <a:pt x="1935" y="1752"/>
                    </a:cubicBezTo>
                    <a:cubicBezTo>
                      <a:pt x="1935" y="1752"/>
                      <a:pt x="1935" y="1740"/>
                      <a:pt x="1923" y="1728"/>
                    </a:cubicBezTo>
                    <a:cubicBezTo>
                      <a:pt x="2008" y="1560"/>
                      <a:pt x="1947" y="1379"/>
                      <a:pt x="1960" y="1175"/>
                    </a:cubicBezTo>
                    <a:cubicBezTo>
                      <a:pt x="1960" y="1115"/>
                      <a:pt x="1972" y="1055"/>
                      <a:pt x="1984" y="1007"/>
                    </a:cubicBezTo>
                    <a:cubicBezTo>
                      <a:pt x="2452" y="1055"/>
                      <a:pt x="2921" y="1103"/>
                      <a:pt x="3390" y="1175"/>
                    </a:cubicBezTo>
                    <a:cubicBezTo>
                      <a:pt x="3413" y="1179"/>
                      <a:pt x="3434" y="1181"/>
                      <a:pt x="3455" y="1181"/>
                    </a:cubicBezTo>
                    <a:cubicBezTo>
                      <a:pt x="3807" y="1181"/>
                      <a:pt x="3860" y="633"/>
                      <a:pt x="3462" y="622"/>
                    </a:cubicBezTo>
                    <a:cubicBezTo>
                      <a:pt x="3017" y="610"/>
                      <a:pt x="2573" y="574"/>
                      <a:pt x="2128" y="538"/>
                    </a:cubicBezTo>
                    <a:cubicBezTo>
                      <a:pt x="2140" y="478"/>
                      <a:pt x="2152" y="430"/>
                      <a:pt x="2164" y="369"/>
                    </a:cubicBezTo>
                    <a:cubicBezTo>
                      <a:pt x="2199" y="169"/>
                      <a:pt x="2050" y="0"/>
                      <a:pt x="187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46;p6">
                <a:extLst>
                  <a:ext uri="{FF2B5EF4-FFF2-40B4-BE49-F238E27FC236}">
                    <a16:creationId xmlns:a16="http://schemas.microsoft.com/office/drawing/2014/main" id="{4D7316A1-8950-8832-B971-C50B0D5252F4}"/>
                  </a:ext>
                </a:extLst>
              </p:cNvPr>
              <p:cNvSpPr/>
              <p:nvPr/>
            </p:nvSpPr>
            <p:spPr>
              <a:xfrm>
                <a:off x="8501133" y="1350150"/>
                <a:ext cx="206708" cy="175239"/>
              </a:xfrm>
              <a:custGeom>
                <a:avLst/>
                <a:gdLst/>
                <a:ahLst/>
                <a:cxnLst/>
                <a:rect l="l" t="t" r="r" b="b"/>
                <a:pathLst>
                  <a:path w="3015" h="2556" extrusionOk="0">
                    <a:moveTo>
                      <a:pt x="1413" y="1"/>
                    </a:moveTo>
                    <a:cubicBezTo>
                      <a:pt x="1278" y="1"/>
                      <a:pt x="1142" y="94"/>
                      <a:pt x="1118" y="280"/>
                    </a:cubicBezTo>
                    <a:cubicBezTo>
                      <a:pt x="1094" y="485"/>
                      <a:pt x="1094" y="701"/>
                      <a:pt x="1094" y="930"/>
                    </a:cubicBezTo>
                    <a:cubicBezTo>
                      <a:pt x="806" y="930"/>
                      <a:pt x="529" y="942"/>
                      <a:pt x="253" y="954"/>
                    </a:cubicBezTo>
                    <a:cubicBezTo>
                      <a:pt x="0" y="966"/>
                      <a:pt x="0" y="1338"/>
                      <a:pt x="253" y="1350"/>
                    </a:cubicBezTo>
                    <a:cubicBezTo>
                      <a:pt x="541" y="1362"/>
                      <a:pt x="818" y="1374"/>
                      <a:pt x="1106" y="1386"/>
                    </a:cubicBezTo>
                    <a:cubicBezTo>
                      <a:pt x="1118" y="1699"/>
                      <a:pt x="1154" y="2011"/>
                      <a:pt x="1166" y="2312"/>
                    </a:cubicBezTo>
                    <a:cubicBezTo>
                      <a:pt x="1179" y="2474"/>
                      <a:pt x="1296" y="2555"/>
                      <a:pt x="1413" y="2555"/>
                    </a:cubicBezTo>
                    <a:cubicBezTo>
                      <a:pt x="1530" y="2555"/>
                      <a:pt x="1647" y="2474"/>
                      <a:pt x="1659" y="2312"/>
                    </a:cubicBezTo>
                    <a:cubicBezTo>
                      <a:pt x="1683" y="2023"/>
                      <a:pt x="1707" y="1711"/>
                      <a:pt x="1731" y="1398"/>
                    </a:cubicBezTo>
                    <a:cubicBezTo>
                      <a:pt x="2044" y="1398"/>
                      <a:pt x="2369" y="1410"/>
                      <a:pt x="2693" y="1410"/>
                    </a:cubicBezTo>
                    <a:cubicBezTo>
                      <a:pt x="2697" y="1411"/>
                      <a:pt x="2700" y="1411"/>
                      <a:pt x="2704" y="1411"/>
                    </a:cubicBezTo>
                    <a:cubicBezTo>
                      <a:pt x="3014" y="1411"/>
                      <a:pt x="3014" y="893"/>
                      <a:pt x="2704" y="893"/>
                    </a:cubicBezTo>
                    <a:cubicBezTo>
                      <a:pt x="2700" y="893"/>
                      <a:pt x="2697" y="893"/>
                      <a:pt x="2693" y="893"/>
                    </a:cubicBezTo>
                    <a:lnTo>
                      <a:pt x="1743" y="905"/>
                    </a:lnTo>
                    <a:cubicBezTo>
                      <a:pt x="1743" y="689"/>
                      <a:pt x="1731" y="485"/>
                      <a:pt x="1707" y="280"/>
                    </a:cubicBezTo>
                    <a:cubicBezTo>
                      <a:pt x="1683" y="94"/>
                      <a:pt x="1548" y="1"/>
                      <a:pt x="141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47;p6">
                <a:extLst>
                  <a:ext uri="{FF2B5EF4-FFF2-40B4-BE49-F238E27FC236}">
                    <a16:creationId xmlns:a16="http://schemas.microsoft.com/office/drawing/2014/main" id="{EE9F23E8-32AB-B6F7-1AA3-DC3D53377552}"/>
                  </a:ext>
                </a:extLst>
              </p:cNvPr>
              <p:cNvSpPr/>
              <p:nvPr/>
            </p:nvSpPr>
            <p:spPr>
              <a:xfrm>
                <a:off x="8800665" y="1056953"/>
                <a:ext cx="220763" cy="195190"/>
              </a:xfrm>
              <a:custGeom>
                <a:avLst/>
                <a:gdLst/>
                <a:ahLst/>
                <a:cxnLst/>
                <a:rect l="l" t="t" r="r" b="b"/>
                <a:pathLst>
                  <a:path w="3220" h="2847" extrusionOk="0">
                    <a:moveTo>
                      <a:pt x="1782" y="1"/>
                    </a:moveTo>
                    <a:cubicBezTo>
                      <a:pt x="1668" y="1"/>
                      <a:pt x="1558" y="62"/>
                      <a:pt x="1520" y="205"/>
                    </a:cubicBezTo>
                    <a:cubicBezTo>
                      <a:pt x="1436" y="482"/>
                      <a:pt x="1376" y="758"/>
                      <a:pt x="1316" y="1035"/>
                    </a:cubicBezTo>
                    <a:cubicBezTo>
                      <a:pt x="967" y="987"/>
                      <a:pt x="619" y="951"/>
                      <a:pt x="270" y="903"/>
                    </a:cubicBezTo>
                    <a:cubicBezTo>
                      <a:pt x="263" y="902"/>
                      <a:pt x="257" y="901"/>
                      <a:pt x="250" y="901"/>
                    </a:cubicBezTo>
                    <a:cubicBezTo>
                      <a:pt x="50" y="901"/>
                      <a:pt x="1" y="1252"/>
                      <a:pt x="222" y="1287"/>
                    </a:cubicBezTo>
                    <a:cubicBezTo>
                      <a:pt x="559" y="1347"/>
                      <a:pt x="895" y="1395"/>
                      <a:pt x="1232" y="1455"/>
                    </a:cubicBezTo>
                    <a:cubicBezTo>
                      <a:pt x="1148" y="1816"/>
                      <a:pt x="1075" y="2189"/>
                      <a:pt x="1003" y="2549"/>
                    </a:cubicBezTo>
                    <a:cubicBezTo>
                      <a:pt x="967" y="2731"/>
                      <a:pt x="1106" y="2846"/>
                      <a:pt x="1240" y="2846"/>
                    </a:cubicBezTo>
                    <a:cubicBezTo>
                      <a:pt x="1328" y="2846"/>
                      <a:pt x="1415" y="2796"/>
                      <a:pt x="1448" y="2682"/>
                    </a:cubicBezTo>
                    <a:cubicBezTo>
                      <a:pt x="1556" y="2297"/>
                      <a:pt x="1677" y="1924"/>
                      <a:pt x="1785" y="1540"/>
                    </a:cubicBezTo>
                    <a:cubicBezTo>
                      <a:pt x="2121" y="1600"/>
                      <a:pt x="2470" y="1648"/>
                      <a:pt x="2806" y="1708"/>
                    </a:cubicBezTo>
                    <a:cubicBezTo>
                      <a:pt x="2826" y="1711"/>
                      <a:pt x="2845" y="1713"/>
                      <a:pt x="2863" y="1713"/>
                    </a:cubicBezTo>
                    <a:cubicBezTo>
                      <a:pt x="3174" y="1713"/>
                      <a:pt x="3219" y="1249"/>
                      <a:pt x="2879" y="1215"/>
                    </a:cubicBezTo>
                    <a:cubicBezTo>
                      <a:pt x="2554" y="1179"/>
                      <a:pt x="2229" y="1143"/>
                      <a:pt x="1905" y="1095"/>
                    </a:cubicBezTo>
                    <a:cubicBezTo>
                      <a:pt x="1965" y="854"/>
                      <a:pt x="2025" y="614"/>
                      <a:pt x="2085" y="362"/>
                    </a:cubicBezTo>
                    <a:cubicBezTo>
                      <a:pt x="2136" y="144"/>
                      <a:pt x="1955" y="1"/>
                      <a:pt x="178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48;p6">
                <a:extLst>
                  <a:ext uri="{FF2B5EF4-FFF2-40B4-BE49-F238E27FC236}">
                    <a16:creationId xmlns:a16="http://schemas.microsoft.com/office/drawing/2014/main" id="{AB210F79-236D-4136-F2FA-D9D7A1656094}"/>
                  </a:ext>
                </a:extLst>
              </p:cNvPr>
              <p:cNvSpPr/>
              <p:nvPr/>
            </p:nvSpPr>
            <p:spPr>
              <a:xfrm>
                <a:off x="8426329" y="1812799"/>
                <a:ext cx="239069" cy="169000"/>
              </a:xfrm>
              <a:custGeom>
                <a:avLst/>
                <a:gdLst/>
                <a:ahLst/>
                <a:cxnLst/>
                <a:rect l="l" t="t" r="r" b="b"/>
                <a:pathLst>
                  <a:path w="3487" h="2465" extrusionOk="0">
                    <a:moveTo>
                      <a:pt x="2219" y="0"/>
                    </a:moveTo>
                    <a:cubicBezTo>
                      <a:pt x="2135" y="0"/>
                      <a:pt x="2050" y="38"/>
                      <a:pt x="1996" y="126"/>
                    </a:cubicBezTo>
                    <a:cubicBezTo>
                      <a:pt x="1839" y="355"/>
                      <a:pt x="1755" y="631"/>
                      <a:pt x="1707" y="920"/>
                    </a:cubicBezTo>
                    <a:cubicBezTo>
                      <a:pt x="1226" y="920"/>
                      <a:pt x="733" y="944"/>
                      <a:pt x="253" y="968"/>
                    </a:cubicBezTo>
                    <a:cubicBezTo>
                      <a:pt x="0" y="980"/>
                      <a:pt x="0" y="1340"/>
                      <a:pt x="253" y="1352"/>
                    </a:cubicBezTo>
                    <a:cubicBezTo>
                      <a:pt x="721" y="1376"/>
                      <a:pt x="1202" y="1388"/>
                      <a:pt x="1683" y="1400"/>
                    </a:cubicBezTo>
                    <a:cubicBezTo>
                      <a:pt x="1695" y="1749"/>
                      <a:pt x="1767" y="2086"/>
                      <a:pt x="1900" y="2386"/>
                    </a:cubicBezTo>
                    <a:cubicBezTo>
                      <a:pt x="1922" y="2441"/>
                      <a:pt x="1968" y="2465"/>
                      <a:pt x="2016" y="2465"/>
                    </a:cubicBezTo>
                    <a:cubicBezTo>
                      <a:pt x="2093" y="2465"/>
                      <a:pt x="2176" y="2403"/>
                      <a:pt x="2176" y="2314"/>
                    </a:cubicBezTo>
                    <a:cubicBezTo>
                      <a:pt x="2164" y="2014"/>
                      <a:pt x="2152" y="1701"/>
                      <a:pt x="2188" y="1412"/>
                    </a:cubicBezTo>
                    <a:lnTo>
                      <a:pt x="3162" y="1412"/>
                    </a:lnTo>
                    <a:cubicBezTo>
                      <a:pt x="3486" y="1412"/>
                      <a:pt x="3486" y="908"/>
                      <a:pt x="3162" y="908"/>
                    </a:cubicBezTo>
                    <a:lnTo>
                      <a:pt x="2296" y="908"/>
                    </a:lnTo>
                    <a:cubicBezTo>
                      <a:pt x="2344" y="715"/>
                      <a:pt x="2416" y="523"/>
                      <a:pt x="2477" y="331"/>
                    </a:cubicBezTo>
                    <a:cubicBezTo>
                      <a:pt x="2531" y="135"/>
                      <a:pt x="2377" y="0"/>
                      <a:pt x="221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9" name="Group 1178">
              <a:extLst>
                <a:ext uri="{FF2B5EF4-FFF2-40B4-BE49-F238E27FC236}">
                  <a16:creationId xmlns:a16="http://schemas.microsoft.com/office/drawing/2014/main" id="{24C5EC54-22D7-2463-CDC9-12613BD1B06A}"/>
                </a:ext>
              </a:extLst>
            </p:cNvPr>
            <p:cNvGrpSpPr/>
            <p:nvPr/>
          </p:nvGrpSpPr>
          <p:grpSpPr>
            <a:xfrm>
              <a:off x="93532" y="7050228"/>
              <a:ext cx="2850507" cy="482334"/>
              <a:chOff x="92321" y="4213836"/>
              <a:chExt cx="2850507" cy="482334"/>
            </a:xfrm>
          </p:grpSpPr>
          <p:sp>
            <p:nvSpPr>
              <p:cNvPr id="35" name="Google Shape;610;p27">
                <a:extLst>
                  <a:ext uri="{FF2B5EF4-FFF2-40B4-BE49-F238E27FC236}">
                    <a16:creationId xmlns:a16="http://schemas.microsoft.com/office/drawing/2014/main" id="{07B5CEAF-EDDD-200D-F2BF-F37D99B66549}"/>
                  </a:ext>
                </a:extLst>
              </p:cNvPr>
              <p:cNvSpPr/>
              <p:nvPr/>
            </p:nvSpPr>
            <p:spPr>
              <a:xfrm>
                <a:off x="92321" y="4248115"/>
                <a:ext cx="2843762" cy="433344"/>
              </a:xfrm>
              <a:custGeom>
                <a:avLst/>
                <a:gdLst/>
                <a:ahLst/>
                <a:cxnLst/>
                <a:rect l="l" t="t" r="r" b="b"/>
                <a:pathLst>
                  <a:path w="94719" h="43100" extrusionOk="0">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11;p27">
                <a:extLst>
                  <a:ext uri="{FF2B5EF4-FFF2-40B4-BE49-F238E27FC236}">
                    <a16:creationId xmlns:a16="http://schemas.microsoft.com/office/drawing/2014/main" id="{F15588BE-7947-D01D-4A1F-185E61396A1C}"/>
                  </a:ext>
                </a:extLst>
              </p:cNvPr>
              <p:cNvSpPr/>
              <p:nvPr/>
            </p:nvSpPr>
            <p:spPr>
              <a:xfrm>
                <a:off x="96650" y="4231999"/>
                <a:ext cx="2846178" cy="457200"/>
              </a:xfrm>
              <a:custGeom>
                <a:avLst/>
                <a:gdLst/>
                <a:ahLst/>
                <a:cxnLst/>
                <a:rect l="l" t="t" r="r" b="b"/>
                <a:pathLst>
                  <a:path w="94719" h="43100" extrusionOk="0">
                    <a:moveTo>
                      <a:pt x="34083" y="1586"/>
                    </a:moveTo>
                    <a:lnTo>
                      <a:pt x="39928" y="1685"/>
                    </a:lnTo>
                    <a:lnTo>
                      <a:pt x="42207" y="1685"/>
                    </a:lnTo>
                    <a:lnTo>
                      <a:pt x="44486" y="1784"/>
                    </a:lnTo>
                    <a:lnTo>
                      <a:pt x="45675" y="1883"/>
                    </a:lnTo>
                    <a:lnTo>
                      <a:pt x="50133" y="1883"/>
                    </a:lnTo>
                    <a:lnTo>
                      <a:pt x="51719" y="1982"/>
                    </a:lnTo>
                    <a:lnTo>
                      <a:pt x="53205" y="1982"/>
                    </a:lnTo>
                    <a:lnTo>
                      <a:pt x="54889" y="2081"/>
                    </a:lnTo>
                    <a:lnTo>
                      <a:pt x="56474" y="2081"/>
                    </a:lnTo>
                    <a:lnTo>
                      <a:pt x="57960" y="2180"/>
                    </a:lnTo>
                    <a:lnTo>
                      <a:pt x="65391" y="2180"/>
                    </a:lnTo>
                    <a:lnTo>
                      <a:pt x="67670" y="2279"/>
                    </a:lnTo>
                    <a:lnTo>
                      <a:pt x="69850" y="2378"/>
                    </a:lnTo>
                    <a:lnTo>
                      <a:pt x="70048" y="2378"/>
                    </a:lnTo>
                    <a:lnTo>
                      <a:pt x="70246" y="2279"/>
                    </a:lnTo>
                    <a:lnTo>
                      <a:pt x="70345" y="2180"/>
                    </a:lnTo>
                    <a:lnTo>
                      <a:pt x="70543" y="2180"/>
                    </a:lnTo>
                    <a:lnTo>
                      <a:pt x="71039" y="2279"/>
                    </a:lnTo>
                    <a:lnTo>
                      <a:pt x="71633" y="2378"/>
                    </a:lnTo>
                    <a:lnTo>
                      <a:pt x="74903" y="2378"/>
                    </a:lnTo>
                    <a:lnTo>
                      <a:pt x="77082" y="2279"/>
                    </a:lnTo>
                    <a:lnTo>
                      <a:pt x="79361" y="2279"/>
                    </a:lnTo>
                    <a:lnTo>
                      <a:pt x="80154" y="2378"/>
                    </a:lnTo>
                    <a:lnTo>
                      <a:pt x="80352" y="2378"/>
                    </a:lnTo>
                    <a:lnTo>
                      <a:pt x="80451" y="2279"/>
                    </a:lnTo>
                    <a:lnTo>
                      <a:pt x="80649" y="2180"/>
                    </a:lnTo>
                    <a:lnTo>
                      <a:pt x="80748" y="2279"/>
                    </a:lnTo>
                    <a:lnTo>
                      <a:pt x="81145" y="2378"/>
                    </a:lnTo>
                    <a:lnTo>
                      <a:pt x="81442" y="2477"/>
                    </a:lnTo>
                    <a:lnTo>
                      <a:pt x="82235" y="2378"/>
                    </a:lnTo>
                    <a:lnTo>
                      <a:pt x="83721" y="2378"/>
                    </a:lnTo>
                    <a:lnTo>
                      <a:pt x="85306" y="2577"/>
                    </a:lnTo>
                    <a:lnTo>
                      <a:pt x="85900" y="2577"/>
                    </a:lnTo>
                    <a:lnTo>
                      <a:pt x="86594" y="2775"/>
                    </a:lnTo>
                    <a:lnTo>
                      <a:pt x="87783" y="3072"/>
                    </a:lnTo>
                    <a:lnTo>
                      <a:pt x="88179" y="3171"/>
                    </a:lnTo>
                    <a:lnTo>
                      <a:pt x="88476" y="3369"/>
                    </a:lnTo>
                    <a:lnTo>
                      <a:pt x="88675" y="3567"/>
                    </a:lnTo>
                    <a:lnTo>
                      <a:pt x="88774" y="3865"/>
                    </a:lnTo>
                    <a:lnTo>
                      <a:pt x="89269" y="5747"/>
                    </a:lnTo>
                    <a:lnTo>
                      <a:pt x="89764" y="7630"/>
                    </a:lnTo>
                    <a:lnTo>
                      <a:pt x="89963" y="9116"/>
                    </a:lnTo>
                    <a:lnTo>
                      <a:pt x="90161" y="10602"/>
                    </a:lnTo>
                    <a:lnTo>
                      <a:pt x="90359" y="11989"/>
                    </a:lnTo>
                    <a:lnTo>
                      <a:pt x="90656" y="13376"/>
                    </a:lnTo>
                    <a:lnTo>
                      <a:pt x="91052" y="15655"/>
                    </a:lnTo>
                    <a:lnTo>
                      <a:pt x="91350" y="17934"/>
                    </a:lnTo>
                    <a:lnTo>
                      <a:pt x="91746" y="21699"/>
                    </a:lnTo>
                    <a:lnTo>
                      <a:pt x="92043" y="23779"/>
                    </a:lnTo>
                    <a:lnTo>
                      <a:pt x="92241" y="25860"/>
                    </a:lnTo>
                    <a:lnTo>
                      <a:pt x="92440" y="28337"/>
                    </a:lnTo>
                    <a:lnTo>
                      <a:pt x="92737" y="30715"/>
                    </a:lnTo>
                    <a:lnTo>
                      <a:pt x="92836" y="32201"/>
                    </a:lnTo>
                    <a:lnTo>
                      <a:pt x="92935" y="33786"/>
                    </a:lnTo>
                    <a:lnTo>
                      <a:pt x="93034" y="35669"/>
                    </a:lnTo>
                    <a:lnTo>
                      <a:pt x="93133" y="37551"/>
                    </a:lnTo>
                    <a:lnTo>
                      <a:pt x="93232" y="38938"/>
                    </a:lnTo>
                    <a:lnTo>
                      <a:pt x="93133" y="40226"/>
                    </a:lnTo>
                    <a:lnTo>
                      <a:pt x="93133" y="40424"/>
                    </a:lnTo>
                    <a:lnTo>
                      <a:pt x="93034" y="40622"/>
                    </a:lnTo>
                    <a:lnTo>
                      <a:pt x="92935" y="40821"/>
                    </a:lnTo>
                    <a:lnTo>
                      <a:pt x="92737" y="40821"/>
                    </a:lnTo>
                    <a:lnTo>
                      <a:pt x="92340" y="40722"/>
                    </a:lnTo>
                    <a:lnTo>
                      <a:pt x="91944" y="40622"/>
                    </a:lnTo>
                    <a:lnTo>
                      <a:pt x="91152" y="40622"/>
                    </a:lnTo>
                    <a:lnTo>
                      <a:pt x="90161" y="40722"/>
                    </a:lnTo>
                    <a:lnTo>
                      <a:pt x="87387" y="40722"/>
                    </a:lnTo>
                    <a:lnTo>
                      <a:pt x="85603" y="40920"/>
                    </a:lnTo>
                    <a:lnTo>
                      <a:pt x="84117" y="40920"/>
                    </a:lnTo>
                    <a:lnTo>
                      <a:pt x="82730" y="41019"/>
                    </a:lnTo>
                    <a:lnTo>
                      <a:pt x="81739" y="41019"/>
                    </a:lnTo>
                    <a:lnTo>
                      <a:pt x="80748" y="40920"/>
                    </a:lnTo>
                    <a:lnTo>
                      <a:pt x="79460" y="40920"/>
                    </a:lnTo>
                    <a:lnTo>
                      <a:pt x="78073" y="40821"/>
                    </a:lnTo>
                    <a:lnTo>
                      <a:pt x="75398" y="40821"/>
                    </a:lnTo>
                    <a:lnTo>
                      <a:pt x="73417" y="40722"/>
                    </a:lnTo>
                    <a:lnTo>
                      <a:pt x="71435" y="40821"/>
                    </a:lnTo>
                    <a:lnTo>
                      <a:pt x="69850" y="40821"/>
                    </a:lnTo>
                    <a:lnTo>
                      <a:pt x="68265" y="40722"/>
                    </a:lnTo>
                    <a:lnTo>
                      <a:pt x="66481" y="40821"/>
                    </a:lnTo>
                    <a:lnTo>
                      <a:pt x="64599" y="40722"/>
                    </a:lnTo>
                    <a:lnTo>
                      <a:pt x="63608" y="40622"/>
                    </a:lnTo>
                    <a:lnTo>
                      <a:pt x="62617" y="40722"/>
                    </a:lnTo>
                    <a:lnTo>
                      <a:pt x="60636" y="40722"/>
                    </a:lnTo>
                    <a:lnTo>
                      <a:pt x="59744" y="40622"/>
                    </a:lnTo>
                    <a:lnTo>
                      <a:pt x="58753" y="40722"/>
                    </a:lnTo>
                    <a:lnTo>
                      <a:pt x="57762" y="40722"/>
                    </a:lnTo>
                    <a:lnTo>
                      <a:pt x="56871" y="40622"/>
                    </a:lnTo>
                    <a:lnTo>
                      <a:pt x="54096" y="40622"/>
                    </a:lnTo>
                    <a:lnTo>
                      <a:pt x="53304" y="40523"/>
                    </a:lnTo>
                    <a:lnTo>
                      <a:pt x="52412" y="40523"/>
                    </a:lnTo>
                    <a:lnTo>
                      <a:pt x="51025" y="40622"/>
                    </a:lnTo>
                    <a:lnTo>
                      <a:pt x="41613" y="40622"/>
                    </a:lnTo>
                    <a:lnTo>
                      <a:pt x="40721" y="40722"/>
                    </a:lnTo>
                    <a:lnTo>
                      <a:pt x="39829" y="40722"/>
                    </a:lnTo>
                    <a:lnTo>
                      <a:pt x="38343" y="40622"/>
                    </a:lnTo>
                    <a:lnTo>
                      <a:pt x="28832" y="40622"/>
                    </a:lnTo>
                    <a:lnTo>
                      <a:pt x="27643" y="40722"/>
                    </a:lnTo>
                    <a:lnTo>
                      <a:pt x="26157" y="40622"/>
                    </a:lnTo>
                    <a:lnTo>
                      <a:pt x="24670" y="40722"/>
                    </a:lnTo>
                    <a:lnTo>
                      <a:pt x="18329" y="40722"/>
                    </a:lnTo>
                    <a:lnTo>
                      <a:pt x="17140" y="40821"/>
                    </a:lnTo>
                    <a:lnTo>
                      <a:pt x="15753" y="41019"/>
                    </a:lnTo>
                    <a:lnTo>
                      <a:pt x="12583" y="41019"/>
                    </a:lnTo>
                    <a:lnTo>
                      <a:pt x="10799" y="41118"/>
                    </a:lnTo>
                    <a:lnTo>
                      <a:pt x="9115" y="41217"/>
                    </a:lnTo>
                    <a:lnTo>
                      <a:pt x="7431" y="41316"/>
                    </a:lnTo>
                    <a:lnTo>
                      <a:pt x="6440" y="41415"/>
                    </a:lnTo>
                    <a:lnTo>
                      <a:pt x="4855" y="41415"/>
                    </a:lnTo>
                    <a:lnTo>
                      <a:pt x="3270" y="41514"/>
                    </a:lnTo>
                    <a:lnTo>
                      <a:pt x="2675" y="41514"/>
                    </a:lnTo>
                    <a:lnTo>
                      <a:pt x="2279" y="41316"/>
                    </a:lnTo>
                    <a:lnTo>
                      <a:pt x="2180" y="41118"/>
                    </a:lnTo>
                    <a:lnTo>
                      <a:pt x="2180" y="40722"/>
                    </a:lnTo>
                    <a:lnTo>
                      <a:pt x="2378" y="40028"/>
                    </a:lnTo>
                    <a:lnTo>
                      <a:pt x="2675" y="39434"/>
                    </a:lnTo>
                    <a:lnTo>
                      <a:pt x="3170" y="38641"/>
                    </a:lnTo>
                    <a:lnTo>
                      <a:pt x="3666" y="37848"/>
                    </a:lnTo>
                    <a:lnTo>
                      <a:pt x="4161" y="36957"/>
                    </a:lnTo>
                    <a:lnTo>
                      <a:pt x="4657" y="35966"/>
                    </a:lnTo>
                    <a:lnTo>
                      <a:pt x="4855" y="35768"/>
                    </a:lnTo>
                    <a:lnTo>
                      <a:pt x="4954" y="35570"/>
                    </a:lnTo>
                    <a:lnTo>
                      <a:pt x="5152" y="35371"/>
                    </a:lnTo>
                    <a:lnTo>
                      <a:pt x="5251" y="35173"/>
                    </a:lnTo>
                    <a:lnTo>
                      <a:pt x="5251" y="34777"/>
                    </a:lnTo>
                    <a:lnTo>
                      <a:pt x="5449" y="34381"/>
                    </a:lnTo>
                    <a:lnTo>
                      <a:pt x="5846" y="33786"/>
                    </a:lnTo>
                    <a:lnTo>
                      <a:pt x="6242" y="33093"/>
                    </a:lnTo>
                    <a:lnTo>
                      <a:pt x="6539" y="32597"/>
                    </a:lnTo>
                    <a:lnTo>
                      <a:pt x="6737" y="32003"/>
                    </a:lnTo>
                    <a:lnTo>
                      <a:pt x="6935" y="31606"/>
                    </a:lnTo>
                    <a:lnTo>
                      <a:pt x="7233" y="31111"/>
                    </a:lnTo>
                    <a:lnTo>
                      <a:pt x="7530" y="30517"/>
                    </a:lnTo>
                    <a:lnTo>
                      <a:pt x="7827" y="30021"/>
                    </a:lnTo>
                    <a:lnTo>
                      <a:pt x="8422" y="28931"/>
                    </a:lnTo>
                    <a:lnTo>
                      <a:pt x="9214" y="27841"/>
                    </a:lnTo>
                    <a:lnTo>
                      <a:pt x="9611" y="27247"/>
                    </a:lnTo>
                    <a:lnTo>
                      <a:pt x="9908" y="26652"/>
                    </a:lnTo>
                    <a:lnTo>
                      <a:pt x="10007" y="26256"/>
                    </a:lnTo>
                    <a:lnTo>
                      <a:pt x="10205" y="26058"/>
                    </a:lnTo>
                    <a:lnTo>
                      <a:pt x="10403" y="25860"/>
                    </a:lnTo>
                    <a:lnTo>
                      <a:pt x="10502" y="25662"/>
                    </a:lnTo>
                    <a:lnTo>
                      <a:pt x="10502" y="25364"/>
                    </a:lnTo>
                    <a:lnTo>
                      <a:pt x="10502" y="25265"/>
                    </a:lnTo>
                    <a:lnTo>
                      <a:pt x="10502" y="25166"/>
                    </a:lnTo>
                    <a:lnTo>
                      <a:pt x="10799" y="24869"/>
                    </a:lnTo>
                    <a:lnTo>
                      <a:pt x="10998" y="24671"/>
                    </a:lnTo>
                    <a:lnTo>
                      <a:pt x="11196" y="24176"/>
                    </a:lnTo>
                    <a:lnTo>
                      <a:pt x="11394" y="23581"/>
                    </a:lnTo>
                    <a:lnTo>
                      <a:pt x="11691" y="23086"/>
                    </a:lnTo>
                    <a:lnTo>
                      <a:pt x="11988" y="22590"/>
                    </a:lnTo>
                    <a:lnTo>
                      <a:pt x="12187" y="21996"/>
                    </a:lnTo>
                    <a:lnTo>
                      <a:pt x="12385" y="21500"/>
                    </a:lnTo>
                    <a:lnTo>
                      <a:pt x="12781" y="21104"/>
                    </a:lnTo>
                    <a:lnTo>
                      <a:pt x="12979" y="20906"/>
                    </a:lnTo>
                    <a:lnTo>
                      <a:pt x="12979" y="20708"/>
                    </a:lnTo>
                    <a:lnTo>
                      <a:pt x="12979" y="20510"/>
                    </a:lnTo>
                    <a:lnTo>
                      <a:pt x="13177" y="20312"/>
                    </a:lnTo>
                    <a:lnTo>
                      <a:pt x="12880" y="19915"/>
                    </a:lnTo>
                    <a:lnTo>
                      <a:pt x="12781" y="19618"/>
                    </a:lnTo>
                    <a:lnTo>
                      <a:pt x="12583" y="18825"/>
                    </a:lnTo>
                    <a:lnTo>
                      <a:pt x="12385" y="18528"/>
                    </a:lnTo>
                    <a:lnTo>
                      <a:pt x="12385" y="18429"/>
                    </a:lnTo>
                    <a:lnTo>
                      <a:pt x="12385" y="18231"/>
                    </a:lnTo>
                    <a:lnTo>
                      <a:pt x="12087" y="17934"/>
                    </a:lnTo>
                    <a:lnTo>
                      <a:pt x="11889" y="17636"/>
                    </a:lnTo>
                    <a:lnTo>
                      <a:pt x="11592" y="16844"/>
                    </a:lnTo>
                    <a:lnTo>
                      <a:pt x="11394" y="16249"/>
                    </a:lnTo>
                    <a:lnTo>
                      <a:pt x="11097" y="15655"/>
                    </a:lnTo>
                    <a:lnTo>
                      <a:pt x="10700" y="15159"/>
                    </a:lnTo>
                    <a:lnTo>
                      <a:pt x="10502" y="14565"/>
                    </a:lnTo>
                    <a:lnTo>
                      <a:pt x="10106" y="13871"/>
                    </a:lnTo>
                    <a:lnTo>
                      <a:pt x="9710" y="13178"/>
                    </a:lnTo>
                    <a:lnTo>
                      <a:pt x="9214" y="12286"/>
                    </a:lnTo>
                    <a:lnTo>
                      <a:pt x="9016" y="11890"/>
                    </a:lnTo>
                    <a:lnTo>
                      <a:pt x="8620" y="11494"/>
                    </a:lnTo>
                    <a:lnTo>
                      <a:pt x="8323" y="11196"/>
                    </a:lnTo>
                    <a:lnTo>
                      <a:pt x="8223" y="10899"/>
                    </a:lnTo>
                    <a:lnTo>
                      <a:pt x="8124" y="10701"/>
                    </a:lnTo>
                    <a:lnTo>
                      <a:pt x="8025" y="10206"/>
                    </a:lnTo>
                    <a:lnTo>
                      <a:pt x="7827" y="9908"/>
                    </a:lnTo>
                    <a:lnTo>
                      <a:pt x="7530" y="9512"/>
                    </a:lnTo>
                    <a:lnTo>
                      <a:pt x="7332" y="9116"/>
                    </a:lnTo>
                    <a:lnTo>
                      <a:pt x="7134" y="9017"/>
                    </a:lnTo>
                    <a:lnTo>
                      <a:pt x="7035" y="8818"/>
                    </a:lnTo>
                    <a:lnTo>
                      <a:pt x="6836" y="8719"/>
                    </a:lnTo>
                    <a:lnTo>
                      <a:pt x="6737" y="8521"/>
                    </a:lnTo>
                    <a:lnTo>
                      <a:pt x="6539" y="8125"/>
                    </a:lnTo>
                    <a:lnTo>
                      <a:pt x="6242" y="7729"/>
                    </a:lnTo>
                    <a:lnTo>
                      <a:pt x="5747" y="6936"/>
                    </a:lnTo>
                    <a:lnTo>
                      <a:pt x="5152" y="6143"/>
                    </a:lnTo>
                    <a:lnTo>
                      <a:pt x="4657" y="5450"/>
                    </a:lnTo>
                    <a:lnTo>
                      <a:pt x="4062" y="4855"/>
                    </a:lnTo>
                    <a:lnTo>
                      <a:pt x="3666" y="4360"/>
                    </a:lnTo>
                    <a:lnTo>
                      <a:pt x="3270" y="3865"/>
                    </a:lnTo>
                    <a:lnTo>
                      <a:pt x="2477" y="2874"/>
                    </a:lnTo>
                    <a:lnTo>
                      <a:pt x="2081" y="2378"/>
                    </a:lnTo>
                    <a:lnTo>
                      <a:pt x="1783" y="1784"/>
                    </a:lnTo>
                    <a:lnTo>
                      <a:pt x="2180" y="1685"/>
                    </a:lnTo>
                    <a:lnTo>
                      <a:pt x="2576" y="1586"/>
                    </a:lnTo>
                    <a:lnTo>
                      <a:pt x="4359" y="1784"/>
                    </a:lnTo>
                    <a:lnTo>
                      <a:pt x="6044" y="1784"/>
                    </a:lnTo>
                    <a:lnTo>
                      <a:pt x="7926" y="1883"/>
                    </a:lnTo>
                    <a:lnTo>
                      <a:pt x="9809" y="1883"/>
                    </a:lnTo>
                    <a:lnTo>
                      <a:pt x="10700" y="1784"/>
                    </a:lnTo>
                    <a:lnTo>
                      <a:pt x="11592" y="1883"/>
                    </a:lnTo>
                    <a:lnTo>
                      <a:pt x="15456" y="1883"/>
                    </a:lnTo>
                    <a:lnTo>
                      <a:pt x="17438" y="1784"/>
                    </a:lnTo>
                    <a:lnTo>
                      <a:pt x="19320" y="1784"/>
                    </a:lnTo>
                    <a:lnTo>
                      <a:pt x="21203" y="1685"/>
                    </a:lnTo>
                    <a:lnTo>
                      <a:pt x="23779" y="1685"/>
                    </a:lnTo>
                    <a:lnTo>
                      <a:pt x="26256" y="1586"/>
                    </a:lnTo>
                    <a:close/>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75000"/>
                </a:schemeClr>
              </a:solidFill>
              <a:ln>
                <a:solidFill>
                  <a:schemeClr val="bg1">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619;p27">
                <a:extLst>
                  <a:ext uri="{FF2B5EF4-FFF2-40B4-BE49-F238E27FC236}">
                    <a16:creationId xmlns:a16="http://schemas.microsoft.com/office/drawing/2014/main" id="{3EB63C86-C6FE-670A-D017-528D3AE3D4E1}"/>
                  </a:ext>
                </a:extLst>
              </p:cNvPr>
              <p:cNvSpPr txBox="1"/>
              <p:nvPr/>
            </p:nvSpPr>
            <p:spPr>
              <a:xfrm>
                <a:off x="912839" y="4213836"/>
                <a:ext cx="1981172" cy="482334"/>
              </a:xfrm>
              <a:prstGeom prst="rect">
                <a:avLst/>
              </a:prstGeom>
              <a:noFill/>
              <a:ln>
                <a:noFill/>
              </a:ln>
            </p:spPr>
            <p:txBody>
              <a:bodyPr spcFirstLastPara="1" wrap="square" lIns="91425" tIns="91425" rIns="91425" bIns="91425" anchor="ctr" anchorCtr="0">
                <a:noAutofit/>
              </a:bodyPr>
              <a:lstStyle/>
              <a:p>
                <a:pPr lvl="0" algn="ctr" rtl="1"/>
                <a:r>
                  <a:rPr lang="ar-JO" sz="1050" dirty="0">
                    <a:solidFill>
                      <a:schemeClr val="dk1"/>
                    </a:solidFill>
                    <a:latin typeface="+mj-lt"/>
                    <a:ea typeface="Lato"/>
                    <a:cs typeface="Lato"/>
                    <a:sym typeface="Lato"/>
                  </a:rPr>
                  <a:t>% المساعدات النقدية والقسائم من خلال اتفاقية إطارية تحدد آلية التسليم  </a:t>
                </a:r>
              </a:p>
            </p:txBody>
          </p:sp>
          <p:pic>
            <p:nvPicPr>
              <p:cNvPr id="1081" name="Graphic 1080">
                <a:extLst>
                  <a:ext uri="{FF2B5EF4-FFF2-40B4-BE49-F238E27FC236}">
                    <a16:creationId xmlns:a16="http://schemas.microsoft.com/office/drawing/2014/main" id="{B55F4168-1DA4-EB98-7F08-FF3D770873D9}"/>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8342" b="30552"/>
              <a:stretch/>
            </p:blipFill>
            <p:spPr>
              <a:xfrm>
                <a:off x="602769" y="4310397"/>
                <a:ext cx="359142" cy="274320"/>
              </a:xfrm>
              <a:prstGeom prst="rect">
                <a:avLst/>
              </a:prstGeom>
            </p:spPr>
          </p:pic>
        </p:grpSp>
        <p:grpSp>
          <p:nvGrpSpPr>
            <p:cNvPr id="1180" name="Group 1179">
              <a:extLst>
                <a:ext uri="{FF2B5EF4-FFF2-40B4-BE49-F238E27FC236}">
                  <a16:creationId xmlns:a16="http://schemas.microsoft.com/office/drawing/2014/main" id="{BE221F37-3F75-5AAE-EA4D-5C8938773CA9}"/>
                </a:ext>
              </a:extLst>
            </p:cNvPr>
            <p:cNvGrpSpPr/>
            <p:nvPr/>
          </p:nvGrpSpPr>
          <p:grpSpPr>
            <a:xfrm>
              <a:off x="92321" y="7579023"/>
              <a:ext cx="2852928" cy="457200"/>
              <a:chOff x="92321" y="4742996"/>
              <a:chExt cx="2852928" cy="457200"/>
            </a:xfrm>
          </p:grpSpPr>
          <p:sp>
            <p:nvSpPr>
              <p:cNvPr id="1084" name="Google Shape;610;p27">
                <a:extLst>
                  <a:ext uri="{FF2B5EF4-FFF2-40B4-BE49-F238E27FC236}">
                    <a16:creationId xmlns:a16="http://schemas.microsoft.com/office/drawing/2014/main" id="{C606AF84-557F-BA0F-8295-404877A236F0}"/>
                  </a:ext>
                </a:extLst>
              </p:cNvPr>
              <p:cNvSpPr/>
              <p:nvPr/>
            </p:nvSpPr>
            <p:spPr>
              <a:xfrm>
                <a:off x="92321" y="4767992"/>
                <a:ext cx="2846178" cy="429768"/>
              </a:xfrm>
              <a:custGeom>
                <a:avLst/>
                <a:gdLst/>
                <a:ahLst/>
                <a:cxnLst/>
                <a:rect l="l" t="t" r="r" b="b"/>
                <a:pathLst>
                  <a:path w="94719" h="43100" extrusionOk="0">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611;p27">
                <a:extLst>
                  <a:ext uri="{FF2B5EF4-FFF2-40B4-BE49-F238E27FC236}">
                    <a16:creationId xmlns:a16="http://schemas.microsoft.com/office/drawing/2014/main" id="{E1C1BB55-1549-8D32-7200-4D650A5A5DDB}"/>
                  </a:ext>
                </a:extLst>
              </p:cNvPr>
              <p:cNvSpPr/>
              <p:nvPr/>
            </p:nvSpPr>
            <p:spPr>
              <a:xfrm>
                <a:off x="99071" y="4742996"/>
                <a:ext cx="2846178" cy="457200"/>
              </a:xfrm>
              <a:custGeom>
                <a:avLst/>
                <a:gdLst/>
                <a:ahLst/>
                <a:cxnLst/>
                <a:rect l="l" t="t" r="r" b="b"/>
                <a:pathLst>
                  <a:path w="94719" h="43100" extrusionOk="0">
                    <a:moveTo>
                      <a:pt x="34083" y="1586"/>
                    </a:moveTo>
                    <a:lnTo>
                      <a:pt x="39928" y="1685"/>
                    </a:lnTo>
                    <a:lnTo>
                      <a:pt x="42207" y="1685"/>
                    </a:lnTo>
                    <a:lnTo>
                      <a:pt x="44486" y="1784"/>
                    </a:lnTo>
                    <a:lnTo>
                      <a:pt x="45675" y="1883"/>
                    </a:lnTo>
                    <a:lnTo>
                      <a:pt x="50133" y="1883"/>
                    </a:lnTo>
                    <a:lnTo>
                      <a:pt x="51719" y="1982"/>
                    </a:lnTo>
                    <a:lnTo>
                      <a:pt x="53205" y="1982"/>
                    </a:lnTo>
                    <a:lnTo>
                      <a:pt x="54889" y="2081"/>
                    </a:lnTo>
                    <a:lnTo>
                      <a:pt x="56474" y="2081"/>
                    </a:lnTo>
                    <a:lnTo>
                      <a:pt x="57960" y="2180"/>
                    </a:lnTo>
                    <a:lnTo>
                      <a:pt x="65391" y="2180"/>
                    </a:lnTo>
                    <a:lnTo>
                      <a:pt x="67670" y="2279"/>
                    </a:lnTo>
                    <a:lnTo>
                      <a:pt x="69850" y="2378"/>
                    </a:lnTo>
                    <a:lnTo>
                      <a:pt x="70048" y="2378"/>
                    </a:lnTo>
                    <a:lnTo>
                      <a:pt x="70246" y="2279"/>
                    </a:lnTo>
                    <a:lnTo>
                      <a:pt x="70345" y="2180"/>
                    </a:lnTo>
                    <a:lnTo>
                      <a:pt x="70543" y="2180"/>
                    </a:lnTo>
                    <a:lnTo>
                      <a:pt x="71039" y="2279"/>
                    </a:lnTo>
                    <a:lnTo>
                      <a:pt x="71633" y="2378"/>
                    </a:lnTo>
                    <a:lnTo>
                      <a:pt x="74903" y="2378"/>
                    </a:lnTo>
                    <a:lnTo>
                      <a:pt x="77082" y="2279"/>
                    </a:lnTo>
                    <a:lnTo>
                      <a:pt x="79361" y="2279"/>
                    </a:lnTo>
                    <a:lnTo>
                      <a:pt x="80154" y="2378"/>
                    </a:lnTo>
                    <a:lnTo>
                      <a:pt x="80352" y="2378"/>
                    </a:lnTo>
                    <a:lnTo>
                      <a:pt x="80451" y="2279"/>
                    </a:lnTo>
                    <a:lnTo>
                      <a:pt x="80649" y="2180"/>
                    </a:lnTo>
                    <a:lnTo>
                      <a:pt x="80748" y="2279"/>
                    </a:lnTo>
                    <a:lnTo>
                      <a:pt x="81145" y="2378"/>
                    </a:lnTo>
                    <a:lnTo>
                      <a:pt x="81442" y="2477"/>
                    </a:lnTo>
                    <a:lnTo>
                      <a:pt x="82235" y="2378"/>
                    </a:lnTo>
                    <a:lnTo>
                      <a:pt x="83721" y="2378"/>
                    </a:lnTo>
                    <a:lnTo>
                      <a:pt x="85306" y="2577"/>
                    </a:lnTo>
                    <a:lnTo>
                      <a:pt x="85900" y="2577"/>
                    </a:lnTo>
                    <a:lnTo>
                      <a:pt x="86594" y="2775"/>
                    </a:lnTo>
                    <a:lnTo>
                      <a:pt x="87783" y="3072"/>
                    </a:lnTo>
                    <a:lnTo>
                      <a:pt x="88179" y="3171"/>
                    </a:lnTo>
                    <a:lnTo>
                      <a:pt x="88476" y="3369"/>
                    </a:lnTo>
                    <a:lnTo>
                      <a:pt x="88675" y="3567"/>
                    </a:lnTo>
                    <a:lnTo>
                      <a:pt x="88774" y="3865"/>
                    </a:lnTo>
                    <a:lnTo>
                      <a:pt x="89269" y="5747"/>
                    </a:lnTo>
                    <a:lnTo>
                      <a:pt x="89764" y="7630"/>
                    </a:lnTo>
                    <a:lnTo>
                      <a:pt x="89963" y="9116"/>
                    </a:lnTo>
                    <a:lnTo>
                      <a:pt x="90161" y="10602"/>
                    </a:lnTo>
                    <a:lnTo>
                      <a:pt x="90359" y="11989"/>
                    </a:lnTo>
                    <a:lnTo>
                      <a:pt x="90656" y="13376"/>
                    </a:lnTo>
                    <a:lnTo>
                      <a:pt x="91052" y="15655"/>
                    </a:lnTo>
                    <a:lnTo>
                      <a:pt x="91350" y="17934"/>
                    </a:lnTo>
                    <a:lnTo>
                      <a:pt x="91746" y="21699"/>
                    </a:lnTo>
                    <a:lnTo>
                      <a:pt x="92043" y="23779"/>
                    </a:lnTo>
                    <a:lnTo>
                      <a:pt x="92241" y="25860"/>
                    </a:lnTo>
                    <a:lnTo>
                      <a:pt x="92440" y="28337"/>
                    </a:lnTo>
                    <a:lnTo>
                      <a:pt x="92737" y="30715"/>
                    </a:lnTo>
                    <a:lnTo>
                      <a:pt x="92836" y="32201"/>
                    </a:lnTo>
                    <a:lnTo>
                      <a:pt x="92935" y="33786"/>
                    </a:lnTo>
                    <a:lnTo>
                      <a:pt x="93034" y="35669"/>
                    </a:lnTo>
                    <a:lnTo>
                      <a:pt x="93133" y="37551"/>
                    </a:lnTo>
                    <a:lnTo>
                      <a:pt x="93232" y="38938"/>
                    </a:lnTo>
                    <a:lnTo>
                      <a:pt x="93133" y="40226"/>
                    </a:lnTo>
                    <a:lnTo>
                      <a:pt x="93133" y="40424"/>
                    </a:lnTo>
                    <a:lnTo>
                      <a:pt x="93034" y="40622"/>
                    </a:lnTo>
                    <a:lnTo>
                      <a:pt x="92935" y="40821"/>
                    </a:lnTo>
                    <a:lnTo>
                      <a:pt x="92737" y="40821"/>
                    </a:lnTo>
                    <a:lnTo>
                      <a:pt x="92340" y="40722"/>
                    </a:lnTo>
                    <a:lnTo>
                      <a:pt x="91944" y="40622"/>
                    </a:lnTo>
                    <a:lnTo>
                      <a:pt x="91152" y="40622"/>
                    </a:lnTo>
                    <a:lnTo>
                      <a:pt x="90161" y="40722"/>
                    </a:lnTo>
                    <a:lnTo>
                      <a:pt x="87387" y="40722"/>
                    </a:lnTo>
                    <a:lnTo>
                      <a:pt x="85603" y="40920"/>
                    </a:lnTo>
                    <a:lnTo>
                      <a:pt x="84117" y="40920"/>
                    </a:lnTo>
                    <a:lnTo>
                      <a:pt x="82730" y="41019"/>
                    </a:lnTo>
                    <a:lnTo>
                      <a:pt x="81739" y="41019"/>
                    </a:lnTo>
                    <a:lnTo>
                      <a:pt x="80748" y="40920"/>
                    </a:lnTo>
                    <a:lnTo>
                      <a:pt x="79460" y="40920"/>
                    </a:lnTo>
                    <a:lnTo>
                      <a:pt x="78073" y="40821"/>
                    </a:lnTo>
                    <a:lnTo>
                      <a:pt x="75398" y="40821"/>
                    </a:lnTo>
                    <a:lnTo>
                      <a:pt x="73417" y="40722"/>
                    </a:lnTo>
                    <a:lnTo>
                      <a:pt x="71435" y="40821"/>
                    </a:lnTo>
                    <a:lnTo>
                      <a:pt x="69850" y="40821"/>
                    </a:lnTo>
                    <a:lnTo>
                      <a:pt x="68265" y="40722"/>
                    </a:lnTo>
                    <a:lnTo>
                      <a:pt x="66481" y="40821"/>
                    </a:lnTo>
                    <a:lnTo>
                      <a:pt x="64599" y="40722"/>
                    </a:lnTo>
                    <a:lnTo>
                      <a:pt x="63608" y="40622"/>
                    </a:lnTo>
                    <a:lnTo>
                      <a:pt x="62617" y="40722"/>
                    </a:lnTo>
                    <a:lnTo>
                      <a:pt x="60636" y="40722"/>
                    </a:lnTo>
                    <a:lnTo>
                      <a:pt x="59744" y="40622"/>
                    </a:lnTo>
                    <a:lnTo>
                      <a:pt x="58753" y="40722"/>
                    </a:lnTo>
                    <a:lnTo>
                      <a:pt x="57762" y="40722"/>
                    </a:lnTo>
                    <a:lnTo>
                      <a:pt x="56871" y="40622"/>
                    </a:lnTo>
                    <a:lnTo>
                      <a:pt x="54096" y="40622"/>
                    </a:lnTo>
                    <a:lnTo>
                      <a:pt x="53304" y="40523"/>
                    </a:lnTo>
                    <a:lnTo>
                      <a:pt x="52412" y="40523"/>
                    </a:lnTo>
                    <a:lnTo>
                      <a:pt x="51025" y="40622"/>
                    </a:lnTo>
                    <a:lnTo>
                      <a:pt x="41613" y="40622"/>
                    </a:lnTo>
                    <a:lnTo>
                      <a:pt x="40721" y="40722"/>
                    </a:lnTo>
                    <a:lnTo>
                      <a:pt x="39829" y="40722"/>
                    </a:lnTo>
                    <a:lnTo>
                      <a:pt x="38343" y="40622"/>
                    </a:lnTo>
                    <a:lnTo>
                      <a:pt x="28832" y="40622"/>
                    </a:lnTo>
                    <a:lnTo>
                      <a:pt x="27643" y="40722"/>
                    </a:lnTo>
                    <a:lnTo>
                      <a:pt x="26157" y="40622"/>
                    </a:lnTo>
                    <a:lnTo>
                      <a:pt x="24670" y="40722"/>
                    </a:lnTo>
                    <a:lnTo>
                      <a:pt x="18329" y="40722"/>
                    </a:lnTo>
                    <a:lnTo>
                      <a:pt x="17140" y="40821"/>
                    </a:lnTo>
                    <a:lnTo>
                      <a:pt x="15753" y="41019"/>
                    </a:lnTo>
                    <a:lnTo>
                      <a:pt x="12583" y="41019"/>
                    </a:lnTo>
                    <a:lnTo>
                      <a:pt x="10799" y="41118"/>
                    </a:lnTo>
                    <a:lnTo>
                      <a:pt x="9115" y="41217"/>
                    </a:lnTo>
                    <a:lnTo>
                      <a:pt x="7431" y="41316"/>
                    </a:lnTo>
                    <a:lnTo>
                      <a:pt x="6440" y="41415"/>
                    </a:lnTo>
                    <a:lnTo>
                      <a:pt x="4855" y="41415"/>
                    </a:lnTo>
                    <a:lnTo>
                      <a:pt x="3270" y="41514"/>
                    </a:lnTo>
                    <a:lnTo>
                      <a:pt x="2675" y="41514"/>
                    </a:lnTo>
                    <a:lnTo>
                      <a:pt x="2279" y="41316"/>
                    </a:lnTo>
                    <a:lnTo>
                      <a:pt x="2180" y="41118"/>
                    </a:lnTo>
                    <a:lnTo>
                      <a:pt x="2180" y="40722"/>
                    </a:lnTo>
                    <a:lnTo>
                      <a:pt x="2378" y="40028"/>
                    </a:lnTo>
                    <a:lnTo>
                      <a:pt x="2675" y="39434"/>
                    </a:lnTo>
                    <a:lnTo>
                      <a:pt x="3170" y="38641"/>
                    </a:lnTo>
                    <a:lnTo>
                      <a:pt x="3666" y="37848"/>
                    </a:lnTo>
                    <a:lnTo>
                      <a:pt x="4161" y="36957"/>
                    </a:lnTo>
                    <a:lnTo>
                      <a:pt x="4657" y="35966"/>
                    </a:lnTo>
                    <a:lnTo>
                      <a:pt x="4855" y="35768"/>
                    </a:lnTo>
                    <a:lnTo>
                      <a:pt x="4954" y="35570"/>
                    </a:lnTo>
                    <a:lnTo>
                      <a:pt x="5152" y="35371"/>
                    </a:lnTo>
                    <a:lnTo>
                      <a:pt x="5251" y="35173"/>
                    </a:lnTo>
                    <a:lnTo>
                      <a:pt x="5251" y="34777"/>
                    </a:lnTo>
                    <a:lnTo>
                      <a:pt x="5449" y="34381"/>
                    </a:lnTo>
                    <a:lnTo>
                      <a:pt x="5846" y="33786"/>
                    </a:lnTo>
                    <a:lnTo>
                      <a:pt x="6242" y="33093"/>
                    </a:lnTo>
                    <a:lnTo>
                      <a:pt x="6539" y="32597"/>
                    </a:lnTo>
                    <a:lnTo>
                      <a:pt x="6737" y="32003"/>
                    </a:lnTo>
                    <a:lnTo>
                      <a:pt x="6935" y="31606"/>
                    </a:lnTo>
                    <a:lnTo>
                      <a:pt x="7233" y="31111"/>
                    </a:lnTo>
                    <a:lnTo>
                      <a:pt x="7530" y="30517"/>
                    </a:lnTo>
                    <a:lnTo>
                      <a:pt x="7827" y="30021"/>
                    </a:lnTo>
                    <a:lnTo>
                      <a:pt x="8422" y="28931"/>
                    </a:lnTo>
                    <a:lnTo>
                      <a:pt x="9214" y="27841"/>
                    </a:lnTo>
                    <a:lnTo>
                      <a:pt x="9611" y="27247"/>
                    </a:lnTo>
                    <a:lnTo>
                      <a:pt x="9908" y="26652"/>
                    </a:lnTo>
                    <a:lnTo>
                      <a:pt x="10007" y="26256"/>
                    </a:lnTo>
                    <a:lnTo>
                      <a:pt x="10205" y="26058"/>
                    </a:lnTo>
                    <a:lnTo>
                      <a:pt x="10403" y="25860"/>
                    </a:lnTo>
                    <a:lnTo>
                      <a:pt x="10502" y="25662"/>
                    </a:lnTo>
                    <a:lnTo>
                      <a:pt x="10502" y="25364"/>
                    </a:lnTo>
                    <a:lnTo>
                      <a:pt x="10502" y="25265"/>
                    </a:lnTo>
                    <a:lnTo>
                      <a:pt x="10502" y="25166"/>
                    </a:lnTo>
                    <a:lnTo>
                      <a:pt x="10799" y="24869"/>
                    </a:lnTo>
                    <a:lnTo>
                      <a:pt x="10998" y="24671"/>
                    </a:lnTo>
                    <a:lnTo>
                      <a:pt x="11196" y="24176"/>
                    </a:lnTo>
                    <a:lnTo>
                      <a:pt x="11394" y="23581"/>
                    </a:lnTo>
                    <a:lnTo>
                      <a:pt x="11691" y="23086"/>
                    </a:lnTo>
                    <a:lnTo>
                      <a:pt x="11988" y="22590"/>
                    </a:lnTo>
                    <a:lnTo>
                      <a:pt x="12187" y="21996"/>
                    </a:lnTo>
                    <a:lnTo>
                      <a:pt x="12385" y="21500"/>
                    </a:lnTo>
                    <a:lnTo>
                      <a:pt x="12781" y="21104"/>
                    </a:lnTo>
                    <a:lnTo>
                      <a:pt x="12979" y="20906"/>
                    </a:lnTo>
                    <a:lnTo>
                      <a:pt x="12979" y="20708"/>
                    </a:lnTo>
                    <a:lnTo>
                      <a:pt x="12979" y="20510"/>
                    </a:lnTo>
                    <a:lnTo>
                      <a:pt x="13177" y="20312"/>
                    </a:lnTo>
                    <a:lnTo>
                      <a:pt x="12880" y="19915"/>
                    </a:lnTo>
                    <a:lnTo>
                      <a:pt x="12781" y="19618"/>
                    </a:lnTo>
                    <a:lnTo>
                      <a:pt x="12583" y="18825"/>
                    </a:lnTo>
                    <a:lnTo>
                      <a:pt x="12385" y="18528"/>
                    </a:lnTo>
                    <a:lnTo>
                      <a:pt x="12385" y="18429"/>
                    </a:lnTo>
                    <a:lnTo>
                      <a:pt x="12385" y="18231"/>
                    </a:lnTo>
                    <a:lnTo>
                      <a:pt x="12087" y="17934"/>
                    </a:lnTo>
                    <a:lnTo>
                      <a:pt x="11889" y="17636"/>
                    </a:lnTo>
                    <a:lnTo>
                      <a:pt x="11592" y="16844"/>
                    </a:lnTo>
                    <a:lnTo>
                      <a:pt x="11394" y="16249"/>
                    </a:lnTo>
                    <a:lnTo>
                      <a:pt x="11097" y="15655"/>
                    </a:lnTo>
                    <a:lnTo>
                      <a:pt x="10700" y="15159"/>
                    </a:lnTo>
                    <a:lnTo>
                      <a:pt x="10502" y="14565"/>
                    </a:lnTo>
                    <a:lnTo>
                      <a:pt x="10106" y="13871"/>
                    </a:lnTo>
                    <a:lnTo>
                      <a:pt x="9710" y="13178"/>
                    </a:lnTo>
                    <a:lnTo>
                      <a:pt x="9214" y="12286"/>
                    </a:lnTo>
                    <a:lnTo>
                      <a:pt x="9016" y="11890"/>
                    </a:lnTo>
                    <a:lnTo>
                      <a:pt x="8620" y="11494"/>
                    </a:lnTo>
                    <a:lnTo>
                      <a:pt x="8323" y="11196"/>
                    </a:lnTo>
                    <a:lnTo>
                      <a:pt x="8223" y="10899"/>
                    </a:lnTo>
                    <a:lnTo>
                      <a:pt x="8124" y="10701"/>
                    </a:lnTo>
                    <a:lnTo>
                      <a:pt x="8025" y="10206"/>
                    </a:lnTo>
                    <a:lnTo>
                      <a:pt x="7827" y="9908"/>
                    </a:lnTo>
                    <a:lnTo>
                      <a:pt x="7530" y="9512"/>
                    </a:lnTo>
                    <a:lnTo>
                      <a:pt x="7332" y="9116"/>
                    </a:lnTo>
                    <a:lnTo>
                      <a:pt x="7134" y="9017"/>
                    </a:lnTo>
                    <a:lnTo>
                      <a:pt x="7035" y="8818"/>
                    </a:lnTo>
                    <a:lnTo>
                      <a:pt x="6836" y="8719"/>
                    </a:lnTo>
                    <a:lnTo>
                      <a:pt x="6737" y="8521"/>
                    </a:lnTo>
                    <a:lnTo>
                      <a:pt x="6539" y="8125"/>
                    </a:lnTo>
                    <a:lnTo>
                      <a:pt x="6242" y="7729"/>
                    </a:lnTo>
                    <a:lnTo>
                      <a:pt x="5747" y="6936"/>
                    </a:lnTo>
                    <a:lnTo>
                      <a:pt x="5152" y="6143"/>
                    </a:lnTo>
                    <a:lnTo>
                      <a:pt x="4657" y="5450"/>
                    </a:lnTo>
                    <a:lnTo>
                      <a:pt x="4062" y="4855"/>
                    </a:lnTo>
                    <a:lnTo>
                      <a:pt x="3666" y="4360"/>
                    </a:lnTo>
                    <a:lnTo>
                      <a:pt x="3270" y="3865"/>
                    </a:lnTo>
                    <a:lnTo>
                      <a:pt x="2477" y="2874"/>
                    </a:lnTo>
                    <a:lnTo>
                      <a:pt x="2081" y="2378"/>
                    </a:lnTo>
                    <a:lnTo>
                      <a:pt x="1783" y="1784"/>
                    </a:lnTo>
                    <a:lnTo>
                      <a:pt x="2180" y="1685"/>
                    </a:lnTo>
                    <a:lnTo>
                      <a:pt x="2576" y="1586"/>
                    </a:lnTo>
                    <a:lnTo>
                      <a:pt x="4359" y="1784"/>
                    </a:lnTo>
                    <a:lnTo>
                      <a:pt x="6044" y="1784"/>
                    </a:lnTo>
                    <a:lnTo>
                      <a:pt x="7926" y="1883"/>
                    </a:lnTo>
                    <a:lnTo>
                      <a:pt x="9809" y="1883"/>
                    </a:lnTo>
                    <a:lnTo>
                      <a:pt x="10700" y="1784"/>
                    </a:lnTo>
                    <a:lnTo>
                      <a:pt x="11592" y="1883"/>
                    </a:lnTo>
                    <a:lnTo>
                      <a:pt x="15456" y="1883"/>
                    </a:lnTo>
                    <a:lnTo>
                      <a:pt x="17438" y="1784"/>
                    </a:lnTo>
                    <a:lnTo>
                      <a:pt x="19320" y="1784"/>
                    </a:lnTo>
                    <a:lnTo>
                      <a:pt x="21203" y="1685"/>
                    </a:lnTo>
                    <a:lnTo>
                      <a:pt x="23779" y="1685"/>
                    </a:lnTo>
                    <a:lnTo>
                      <a:pt x="26256" y="1586"/>
                    </a:lnTo>
                    <a:close/>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75000"/>
                </a:schemeClr>
              </a:solidFill>
              <a:ln>
                <a:solidFill>
                  <a:schemeClr val="bg1">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619;p27">
                <a:extLst>
                  <a:ext uri="{FF2B5EF4-FFF2-40B4-BE49-F238E27FC236}">
                    <a16:creationId xmlns:a16="http://schemas.microsoft.com/office/drawing/2014/main" id="{4983CABF-AB5E-C819-359A-2B2406D9AC8C}"/>
                  </a:ext>
                </a:extLst>
              </p:cNvPr>
              <p:cNvSpPr txBox="1"/>
              <p:nvPr/>
            </p:nvSpPr>
            <p:spPr>
              <a:xfrm>
                <a:off x="955304" y="4782488"/>
                <a:ext cx="1935144" cy="391419"/>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JO" sz="1050" dirty="0">
                    <a:solidFill>
                      <a:schemeClr val="dk1"/>
                    </a:solidFill>
                    <a:latin typeface="+mj-lt"/>
                    <a:ea typeface="Lato"/>
                    <a:cs typeface="Lato"/>
                    <a:sym typeface="Lato"/>
                  </a:rPr>
                  <a:t>% المساعدات النقدية والقسائم </a:t>
                </a:r>
                <a:r>
                  <a:rPr lang="ar-SA" sz="1050" dirty="0">
                    <a:solidFill>
                      <a:schemeClr val="dk1"/>
                    </a:solidFill>
                    <a:latin typeface="+mj-lt"/>
                    <a:ea typeface="Lato"/>
                    <a:cs typeface="Lato"/>
                    <a:sym typeface="Lato"/>
                  </a:rPr>
                  <a:t>تم إنفاقها</a:t>
                </a:r>
                <a:endParaRPr lang="ar" sz="1050" dirty="0">
                  <a:solidFill>
                    <a:schemeClr val="dk1"/>
                  </a:solidFill>
                  <a:latin typeface="+mj-lt"/>
                  <a:ea typeface="Lato"/>
                  <a:cs typeface="Lato"/>
                  <a:sym typeface="Lato"/>
                </a:endParaRPr>
              </a:p>
            </p:txBody>
          </p:sp>
        </p:grpSp>
        <p:grpSp>
          <p:nvGrpSpPr>
            <p:cNvPr id="1181" name="Group 1180">
              <a:extLst>
                <a:ext uri="{FF2B5EF4-FFF2-40B4-BE49-F238E27FC236}">
                  <a16:creationId xmlns:a16="http://schemas.microsoft.com/office/drawing/2014/main" id="{32E7DFA2-8F84-CBAD-04E6-A5E82210F305}"/>
                </a:ext>
              </a:extLst>
            </p:cNvPr>
            <p:cNvGrpSpPr/>
            <p:nvPr/>
          </p:nvGrpSpPr>
          <p:grpSpPr>
            <a:xfrm>
              <a:off x="92321" y="8082684"/>
              <a:ext cx="2852928" cy="457200"/>
              <a:chOff x="92321" y="5270830"/>
              <a:chExt cx="2852928" cy="457200"/>
            </a:xfrm>
          </p:grpSpPr>
          <p:sp>
            <p:nvSpPr>
              <p:cNvPr id="1088" name="Google Shape;610;p27">
                <a:extLst>
                  <a:ext uri="{FF2B5EF4-FFF2-40B4-BE49-F238E27FC236}">
                    <a16:creationId xmlns:a16="http://schemas.microsoft.com/office/drawing/2014/main" id="{EE03F060-3E6D-E026-E965-CD573274E8AC}"/>
                  </a:ext>
                </a:extLst>
              </p:cNvPr>
              <p:cNvSpPr/>
              <p:nvPr/>
            </p:nvSpPr>
            <p:spPr>
              <a:xfrm>
                <a:off x="92321" y="5295825"/>
                <a:ext cx="2846178" cy="429768"/>
              </a:xfrm>
              <a:custGeom>
                <a:avLst/>
                <a:gdLst/>
                <a:ahLst/>
                <a:cxnLst/>
                <a:rect l="l" t="t" r="r" b="b"/>
                <a:pathLst>
                  <a:path w="94719" h="43100" extrusionOk="0">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611;p27">
                <a:extLst>
                  <a:ext uri="{FF2B5EF4-FFF2-40B4-BE49-F238E27FC236}">
                    <a16:creationId xmlns:a16="http://schemas.microsoft.com/office/drawing/2014/main" id="{8B022274-FC12-8160-07AE-82510EA873F1}"/>
                  </a:ext>
                </a:extLst>
              </p:cNvPr>
              <p:cNvSpPr/>
              <p:nvPr/>
            </p:nvSpPr>
            <p:spPr>
              <a:xfrm>
                <a:off x="99071" y="5270830"/>
                <a:ext cx="2846178" cy="457200"/>
              </a:xfrm>
              <a:custGeom>
                <a:avLst/>
                <a:gdLst/>
                <a:ahLst/>
                <a:cxnLst/>
                <a:rect l="l" t="t" r="r" b="b"/>
                <a:pathLst>
                  <a:path w="94719" h="43100" extrusionOk="0">
                    <a:moveTo>
                      <a:pt x="34083" y="1586"/>
                    </a:moveTo>
                    <a:lnTo>
                      <a:pt x="39928" y="1685"/>
                    </a:lnTo>
                    <a:lnTo>
                      <a:pt x="42207" y="1685"/>
                    </a:lnTo>
                    <a:lnTo>
                      <a:pt x="44486" y="1784"/>
                    </a:lnTo>
                    <a:lnTo>
                      <a:pt x="45675" y="1883"/>
                    </a:lnTo>
                    <a:lnTo>
                      <a:pt x="50133" y="1883"/>
                    </a:lnTo>
                    <a:lnTo>
                      <a:pt x="51719" y="1982"/>
                    </a:lnTo>
                    <a:lnTo>
                      <a:pt x="53205" y="1982"/>
                    </a:lnTo>
                    <a:lnTo>
                      <a:pt x="54889" y="2081"/>
                    </a:lnTo>
                    <a:lnTo>
                      <a:pt x="56474" y="2081"/>
                    </a:lnTo>
                    <a:lnTo>
                      <a:pt x="57960" y="2180"/>
                    </a:lnTo>
                    <a:lnTo>
                      <a:pt x="65391" y="2180"/>
                    </a:lnTo>
                    <a:lnTo>
                      <a:pt x="67670" y="2279"/>
                    </a:lnTo>
                    <a:lnTo>
                      <a:pt x="69850" y="2378"/>
                    </a:lnTo>
                    <a:lnTo>
                      <a:pt x="70048" y="2378"/>
                    </a:lnTo>
                    <a:lnTo>
                      <a:pt x="70246" y="2279"/>
                    </a:lnTo>
                    <a:lnTo>
                      <a:pt x="70345" y="2180"/>
                    </a:lnTo>
                    <a:lnTo>
                      <a:pt x="70543" y="2180"/>
                    </a:lnTo>
                    <a:lnTo>
                      <a:pt x="71039" y="2279"/>
                    </a:lnTo>
                    <a:lnTo>
                      <a:pt x="71633" y="2378"/>
                    </a:lnTo>
                    <a:lnTo>
                      <a:pt x="74903" y="2378"/>
                    </a:lnTo>
                    <a:lnTo>
                      <a:pt x="77082" y="2279"/>
                    </a:lnTo>
                    <a:lnTo>
                      <a:pt x="79361" y="2279"/>
                    </a:lnTo>
                    <a:lnTo>
                      <a:pt x="80154" y="2378"/>
                    </a:lnTo>
                    <a:lnTo>
                      <a:pt x="80352" y="2378"/>
                    </a:lnTo>
                    <a:lnTo>
                      <a:pt x="80451" y="2279"/>
                    </a:lnTo>
                    <a:lnTo>
                      <a:pt x="80649" y="2180"/>
                    </a:lnTo>
                    <a:lnTo>
                      <a:pt x="80748" y="2279"/>
                    </a:lnTo>
                    <a:lnTo>
                      <a:pt x="81145" y="2378"/>
                    </a:lnTo>
                    <a:lnTo>
                      <a:pt x="81442" y="2477"/>
                    </a:lnTo>
                    <a:lnTo>
                      <a:pt x="82235" y="2378"/>
                    </a:lnTo>
                    <a:lnTo>
                      <a:pt x="83721" y="2378"/>
                    </a:lnTo>
                    <a:lnTo>
                      <a:pt x="85306" y="2577"/>
                    </a:lnTo>
                    <a:lnTo>
                      <a:pt x="85900" y="2577"/>
                    </a:lnTo>
                    <a:lnTo>
                      <a:pt x="86594" y="2775"/>
                    </a:lnTo>
                    <a:lnTo>
                      <a:pt x="87783" y="3072"/>
                    </a:lnTo>
                    <a:lnTo>
                      <a:pt x="88179" y="3171"/>
                    </a:lnTo>
                    <a:lnTo>
                      <a:pt x="88476" y="3369"/>
                    </a:lnTo>
                    <a:lnTo>
                      <a:pt x="88675" y="3567"/>
                    </a:lnTo>
                    <a:lnTo>
                      <a:pt x="88774" y="3865"/>
                    </a:lnTo>
                    <a:lnTo>
                      <a:pt x="89269" y="5747"/>
                    </a:lnTo>
                    <a:lnTo>
                      <a:pt x="89764" y="7630"/>
                    </a:lnTo>
                    <a:lnTo>
                      <a:pt x="89963" y="9116"/>
                    </a:lnTo>
                    <a:lnTo>
                      <a:pt x="90161" y="10602"/>
                    </a:lnTo>
                    <a:lnTo>
                      <a:pt x="90359" y="11989"/>
                    </a:lnTo>
                    <a:lnTo>
                      <a:pt x="90656" y="13376"/>
                    </a:lnTo>
                    <a:lnTo>
                      <a:pt x="91052" y="15655"/>
                    </a:lnTo>
                    <a:lnTo>
                      <a:pt x="91350" y="17934"/>
                    </a:lnTo>
                    <a:lnTo>
                      <a:pt x="91746" y="21699"/>
                    </a:lnTo>
                    <a:lnTo>
                      <a:pt x="92043" y="23779"/>
                    </a:lnTo>
                    <a:lnTo>
                      <a:pt x="92241" y="25860"/>
                    </a:lnTo>
                    <a:lnTo>
                      <a:pt x="92440" y="28337"/>
                    </a:lnTo>
                    <a:lnTo>
                      <a:pt x="92737" y="30715"/>
                    </a:lnTo>
                    <a:lnTo>
                      <a:pt x="92836" y="32201"/>
                    </a:lnTo>
                    <a:lnTo>
                      <a:pt x="92935" y="33786"/>
                    </a:lnTo>
                    <a:lnTo>
                      <a:pt x="93034" y="35669"/>
                    </a:lnTo>
                    <a:lnTo>
                      <a:pt x="93133" y="37551"/>
                    </a:lnTo>
                    <a:lnTo>
                      <a:pt x="93232" y="38938"/>
                    </a:lnTo>
                    <a:lnTo>
                      <a:pt x="93133" y="40226"/>
                    </a:lnTo>
                    <a:lnTo>
                      <a:pt x="93133" y="40424"/>
                    </a:lnTo>
                    <a:lnTo>
                      <a:pt x="93034" y="40622"/>
                    </a:lnTo>
                    <a:lnTo>
                      <a:pt x="92935" y="40821"/>
                    </a:lnTo>
                    <a:lnTo>
                      <a:pt x="92737" y="40821"/>
                    </a:lnTo>
                    <a:lnTo>
                      <a:pt x="92340" y="40722"/>
                    </a:lnTo>
                    <a:lnTo>
                      <a:pt x="91944" y="40622"/>
                    </a:lnTo>
                    <a:lnTo>
                      <a:pt x="91152" y="40622"/>
                    </a:lnTo>
                    <a:lnTo>
                      <a:pt x="90161" y="40722"/>
                    </a:lnTo>
                    <a:lnTo>
                      <a:pt x="87387" y="40722"/>
                    </a:lnTo>
                    <a:lnTo>
                      <a:pt x="85603" y="40920"/>
                    </a:lnTo>
                    <a:lnTo>
                      <a:pt x="84117" y="40920"/>
                    </a:lnTo>
                    <a:lnTo>
                      <a:pt x="82730" y="41019"/>
                    </a:lnTo>
                    <a:lnTo>
                      <a:pt x="81739" y="41019"/>
                    </a:lnTo>
                    <a:lnTo>
                      <a:pt x="80748" y="40920"/>
                    </a:lnTo>
                    <a:lnTo>
                      <a:pt x="79460" y="40920"/>
                    </a:lnTo>
                    <a:lnTo>
                      <a:pt x="78073" y="40821"/>
                    </a:lnTo>
                    <a:lnTo>
                      <a:pt x="75398" y="40821"/>
                    </a:lnTo>
                    <a:lnTo>
                      <a:pt x="73417" y="40722"/>
                    </a:lnTo>
                    <a:lnTo>
                      <a:pt x="71435" y="40821"/>
                    </a:lnTo>
                    <a:lnTo>
                      <a:pt x="69850" y="40821"/>
                    </a:lnTo>
                    <a:lnTo>
                      <a:pt x="68265" y="40722"/>
                    </a:lnTo>
                    <a:lnTo>
                      <a:pt x="66481" y="40821"/>
                    </a:lnTo>
                    <a:lnTo>
                      <a:pt x="64599" y="40722"/>
                    </a:lnTo>
                    <a:lnTo>
                      <a:pt x="63608" y="40622"/>
                    </a:lnTo>
                    <a:lnTo>
                      <a:pt x="62617" y="40722"/>
                    </a:lnTo>
                    <a:lnTo>
                      <a:pt x="60636" y="40722"/>
                    </a:lnTo>
                    <a:lnTo>
                      <a:pt x="59744" y="40622"/>
                    </a:lnTo>
                    <a:lnTo>
                      <a:pt x="58753" y="40722"/>
                    </a:lnTo>
                    <a:lnTo>
                      <a:pt x="57762" y="40722"/>
                    </a:lnTo>
                    <a:lnTo>
                      <a:pt x="56871" y="40622"/>
                    </a:lnTo>
                    <a:lnTo>
                      <a:pt x="54096" y="40622"/>
                    </a:lnTo>
                    <a:lnTo>
                      <a:pt x="53304" y="40523"/>
                    </a:lnTo>
                    <a:lnTo>
                      <a:pt x="52412" y="40523"/>
                    </a:lnTo>
                    <a:lnTo>
                      <a:pt x="51025" y="40622"/>
                    </a:lnTo>
                    <a:lnTo>
                      <a:pt x="41613" y="40622"/>
                    </a:lnTo>
                    <a:lnTo>
                      <a:pt x="40721" y="40722"/>
                    </a:lnTo>
                    <a:lnTo>
                      <a:pt x="39829" y="40722"/>
                    </a:lnTo>
                    <a:lnTo>
                      <a:pt x="38343" y="40622"/>
                    </a:lnTo>
                    <a:lnTo>
                      <a:pt x="28832" y="40622"/>
                    </a:lnTo>
                    <a:lnTo>
                      <a:pt x="27643" y="40722"/>
                    </a:lnTo>
                    <a:lnTo>
                      <a:pt x="26157" y="40622"/>
                    </a:lnTo>
                    <a:lnTo>
                      <a:pt x="24670" y="40722"/>
                    </a:lnTo>
                    <a:lnTo>
                      <a:pt x="18329" y="40722"/>
                    </a:lnTo>
                    <a:lnTo>
                      <a:pt x="17140" y="40821"/>
                    </a:lnTo>
                    <a:lnTo>
                      <a:pt x="15753" y="41019"/>
                    </a:lnTo>
                    <a:lnTo>
                      <a:pt x="12583" y="41019"/>
                    </a:lnTo>
                    <a:lnTo>
                      <a:pt x="10799" y="41118"/>
                    </a:lnTo>
                    <a:lnTo>
                      <a:pt x="9115" y="41217"/>
                    </a:lnTo>
                    <a:lnTo>
                      <a:pt x="7431" y="41316"/>
                    </a:lnTo>
                    <a:lnTo>
                      <a:pt x="6440" y="41415"/>
                    </a:lnTo>
                    <a:lnTo>
                      <a:pt x="4855" y="41415"/>
                    </a:lnTo>
                    <a:lnTo>
                      <a:pt x="3270" y="41514"/>
                    </a:lnTo>
                    <a:lnTo>
                      <a:pt x="2675" y="41514"/>
                    </a:lnTo>
                    <a:lnTo>
                      <a:pt x="2279" y="41316"/>
                    </a:lnTo>
                    <a:lnTo>
                      <a:pt x="2180" y="41118"/>
                    </a:lnTo>
                    <a:lnTo>
                      <a:pt x="2180" y="40722"/>
                    </a:lnTo>
                    <a:lnTo>
                      <a:pt x="2378" y="40028"/>
                    </a:lnTo>
                    <a:lnTo>
                      <a:pt x="2675" y="39434"/>
                    </a:lnTo>
                    <a:lnTo>
                      <a:pt x="3170" y="38641"/>
                    </a:lnTo>
                    <a:lnTo>
                      <a:pt x="3666" y="37848"/>
                    </a:lnTo>
                    <a:lnTo>
                      <a:pt x="4161" y="36957"/>
                    </a:lnTo>
                    <a:lnTo>
                      <a:pt x="4657" y="35966"/>
                    </a:lnTo>
                    <a:lnTo>
                      <a:pt x="4855" y="35768"/>
                    </a:lnTo>
                    <a:lnTo>
                      <a:pt x="4954" y="35570"/>
                    </a:lnTo>
                    <a:lnTo>
                      <a:pt x="5152" y="35371"/>
                    </a:lnTo>
                    <a:lnTo>
                      <a:pt x="5251" y="35173"/>
                    </a:lnTo>
                    <a:lnTo>
                      <a:pt x="5251" y="34777"/>
                    </a:lnTo>
                    <a:lnTo>
                      <a:pt x="5449" y="34381"/>
                    </a:lnTo>
                    <a:lnTo>
                      <a:pt x="5846" y="33786"/>
                    </a:lnTo>
                    <a:lnTo>
                      <a:pt x="6242" y="33093"/>
                    </a:lnTo>
                    <a:lnTo>
                      <a:pt x="6539" y="32597"/>
                    </a:lnTo>
                    <a:lnTo>
                      <a:pt x="6737" y="32003"/>
                    </a:lnTo>
                    <a:lnTo>
                      <a:pt x="6935" y="31606"/>
                    </a:lnTo>
                    <a:lnTo>
                      <a:pt x="7233" y="31111"/>
                    </a:lnTo>
                    <a:lnTo>
                      <a:pt x="7530" y="30517"/>
                    </a:lnTo>
                    <a:lnTo>
                      <a:pt x="7827" y="30021"/>
                    </a:lnTo>
                    <a:lnTo>
                      <a:pt x="8422" y="28931"/>
                    </a:lnTo>
                    <a:lnTo>
                      <a:pt x="9214" y="27841"/>
                    </a:lnTo>
                    <a:lnTo>
                      <a:pt x="9611" y="27247"/>
                    </a:lnTo>
                    <a:lnTo>
                      <a:pt x="9908" y="26652"/>
                    </a:lnTo>
                    <a:lnTo>
                      <a:pt x="10007" y="26256"/>
                    </a:lnTo>
                    <a:lnTo>
                      <a:pt x="10205" y="26058"/>
                    </a:lnTo>
                    <a:lnTo>
                      <a:pt x="10403" y="25860"/>
                    </a:lnTo>
                    <a:lnTo>
                      <a:pt x="10502" y="25662"/>
                    </a:lnTo>
                    <a:lnTo>
                      <a:pt x="10502" y="25364"/>
                    </a:lnTo>
                    <a:lnTo>
                      <a:pt x="10502" y="25265"/>
                    </a:lnTo>
                    <a:lnTo>
                      <a:pt x="10502" y="25166"/>
                    </a:lnTo>
                    <a:lnTo>
                      <a:pt x="10799" y="24869"/>
                    </a:lnTo>
                    <a:lnTo>
                      <a:pt x="10998" y="24671"/>
                    </a:lnTo>
                    <a:lnTo>
                      <a:pt x="11196" y="24176"/>
                    </a:lnTo>
                    <a:lnTo>
                      <a:pt x="11394" y="23581"/>
                    </a:lnTo>
                    <a:lnTo>
                      <a:pt x="11691" y="23086"/>
                    </a:lnTo>
                    <a:lnTo>
                      <a:pt x="11988" y="22590"/>
                    </a:lnTo>
                    <a:lnTo>
                      <a:pt x="12187" y="21996"/>
                    </a:lnTo>
                    <a:lnTo>
                      <a:pt x="12385" y="21500"/>
                    </a:lnTo>
                    <a:lnTo>
                      <a:pt x="12781" y="21104"/>
                    </a:lnTo>
                    <a:lnTo>
                      <a:pt x="12979" y="20906"/>
                    </a:lnTo>
                    <a:lnTo>
                      <a:pt x="12979" y="20708"/>
                    </a:lnTo>
                    <a:lnTo>
                      <a:pt x="12979" y="20510"/>
                    </a:lnTo>
                    <a:lnTo>
                      <a:pt x="13177" y="20312"/>
                    </a:lnTo>
                    <a:lnTo>
                      <a:pt x="12880" y="19915"/>
                    </a:lnTo>
                    <a:lnTo>
                      <a:pt x="12781" y="19618"/>
                    </a:lnTo>
                    <a:lnTo>
                      <a:pt x="12583" y="18825"/>
                    </a:lnTo>
                    <a:lnTo>
                      <a:pt x="12385" y="18528"/>
                    </a:lnTo>
                    <a:lnTo>
                      <a:pt x="12385" y="18429"/>
                    </a:lnTo>
                    <a:lnTo>
                      <a:pt x="12385" y="18231"/>
                    </a:lnTo>
                    <a:lnTo>
                      <a:pt x="12087" y="17934"/>
                    </a:lnTo>
                    <a:lnTo>
                      <a:pt x="11889" y="17636"/>
                    </a:lnTo>
                    <a:lnTo>
                      <a:pt x="11592" y="16844"/>
                    </a:lnTo>
                    <a:lnTo>
                      <a:pt x="11394" y="16249"/>
                    </a:lnTo>
                    <a:lnTo>
                      <a:pt x="11097" y="15655"/>
                    </a:lnTo>
                    <a:lnTo>
                      <a:pt x="10700" y="15159"/>
                    </a:lnTo>
                    <a:lnTo>
                      <a:pt x="10502" y="14565"/>
                    </a:lnTo>
                    <a:lnTo>
                      <a:pt x="10106" y="13871"/>
                    </a:lnTo>
                    <a:lnTo>
                      <a:pt x="9710" y="13178"/>
                    </a:lnTo>
                    <a:lnTo>
                      <a:pt x="9214" y="12286"/>
                    </a:lnTo>
                    <a:lnTo>
                      <a:pt x="9016" y="11890"/>
                    </a:lnTo>
                    <a:lnTo>
                      <a:pt x="8620" y="11494"/>
                    </a:lnTo>
                    <a:lnTo>
                      <a:pt x="8323" y="11196"/>
                    </a:lnTo>
                    <a:lnTo>
                      <a:pt x="8223" y="10899"/>
                    </a:lnTo>
                    <a:lnTo>
                      <a:pt x="8124" y="10701"/>
                    </a:lnTo>
                    <a:lnTo>
                      <a:pt x="8025" y="10206"/>
                    </a:lnTo>
                    <a:lnTo>
                      <a:pt x="7827" y="9908"/>
                    </a:lnTo>
                    <a:lnTo>
                      <a:pt x="7530" y="9512"/>
                    </a:lnTo>
                    <a:lnTo>
                      <a:pt x="7332" y="9116"/>
                    </a:lnTo>
                    <a:lnTo>
                      <a:pt x="7134" y="9017"/>
                    </a:lnTo>
                    <a:lnTo>
                      <a:pt x="7035" y="8818"/>
                    </a:lnTo>
                    <a:lnTo>
                      <a:pt x="6836" y="8719"/>
                    </a:lnTo>
                    <a:lnTo>
                      <a:pt x="6737" y="8521"/>
                    </a:lnTo>
                    <a:lnTo>
                      <a:pt x="6539" y="8125"/>
                    </a:lnTo>
                    <a:lnTo>
                      <a:pt x="6242" y="7729"/>
                    </a:lnTo>
                    <a:lnTo>
                      <a:pt x="5747" y="6936"/>
                    </a:lnTo>
                    <a:lnTo>
                      <a:pt x="5152" y="6143"/>
                    </a:lnTo>
                    <a:lnTo>
                      <a:pt x="4657" y="5450"/>
                    </a:lnTo>
                    <a:lnTo>
                      <a:pt x="4062" y="4855"/>
                    </a:lnTo>
                    <a:lnTo>
                      <a:pt x="3666" y="4360"/>
                    </a:lnTo>
                    <a:lnTo>
                      <a:pt x="3270" y="3865"/>
                    </a:lnTo>
                    <a:lnTo>
                      <a:pt x="2477" y="2874"/>
                    </a:lnTo>
                    <a:lnTo>
                      <a:pt x="2081" y="2378"/>
                    </a:lnTo>
                    <a:lnTo>
                      <a:pt x="1783" y="1784"/>
                    </a:lnTo>
                    <a:lnTo>
                      <a:pt x="2180" y="1685"/>
                    </a:lnTo>
                    <a:lnTo>
                      <a:pt x="2576" y="1586"/>
                    </a:lnTo>
                    <a:lnTo>
                      <a:pt x="4359" y="1784"/>
                    </a:lnTo>
                    <a:lnTo>
                      <a:pt x="6044" y="1784"/>
                    </a:lnTo>
                    <a:lnTo>
                      <a:pt x="7926" y="1883"/>
                    </a:lnTo>
                    <a:lnTo>
                      <a:pt x="9809" y="1883"/>
                    </a:lnTo>
                    <a:lnTo>
                      <a:pt x="10700" y="1784"/>
                    </a:lnTo>
                    <a:lnTo>
                      <a:pt x="11592" y="1883"/>
                    </a:lnTo>
                    <a:lnTo>
                      <a:pt x="15456" y="1883"/>
                    </a:lnTo>
                    <a:lnTo>
                      <a:pt x="17438" y="1784"/>
                    </a:lnTo>
                    <a:lnTo>
                      <a:pt x="19320" y="1784"/>
                    </a:lnTo>
                    <a:lnTo>
                      <a:pt x="21203" y="1685"/>
                    </a:lnTo>
                    <a:lnTo>
                      <a:pt x="23779" y="1685"/>
                    </a:lnTo>
                    <a:lnTo>
                      <a:pt x="26256" y="1586"/>
                    </a:lnTo>
                    <a:close/>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75000"/>
                </a:schemeClr>
              </a:solidFill>
              <a:ln>
                <a:solidFill>
                  <a:schemeClr val="bg1">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619;p27">
                <a:extLst>
                  <a:ext uri="{FF2B5EF4-FFF2-40B4-BE49-F238E27FC236}">
                    <a16:creationId xmlns:a16="http://schemas.microsoft.com/office/drawing/2014/main" id="{E1DA3127-FA17-036B-D29B-D17C6AEDA2C6}"/>
                  </a:ext>
                </a:extLst>
              </p:cNvPr>
              <p:cNvSpPr txBox="1"/>
              <p:nvPr/>
            </p:nvSpPr>
            <p:spPr>
              <a:xfrm>
                <a:off x="1110155" y="5287062"/>
                <a:ext cx="1702053" cy="429768"/>
              </a:xfrm>
              <a:prstGeom prst="rect">
                <a:avLst/>
              </a:prstGeom>
              <a:no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ar-JO" sz="1050" dirty="0">
                    <a:solidFill>
                      <a:schemeClr val="dk1"/>
                    </a:solidFill>
                    <a:latin typeface="+mj-lt"/>
                    <a:ea typeface="Lato"/>
                    <a:cs typeface="Lato"/>
                    <a:sym typeface="Lato"/>
                  </a:rPr>
                  <a:t># أيام من الكارثة حتى تسليم % المساعدات النقدية والقسائم </a:t>
                </a:r>
              </a:p>
            </p:txBody>
          </p:sp>
        </p:grpSp>
        <p:grpSp>
          <p:nvGrpSpPr>
            <p:cNvPr id="1182" name="Group 1181">
              <a:extLst>
                <a:ext uri="{FF2B5EF4-FFF2-40B4-BE49-F238E27FC236}">
                  <a16:creationId xmlns:a16="http://schemas.microsoft.com/office/drawing/2014/main" id="{88250DCA-952B-7212-6244-286DB994C660}"/>
                </a:ext>
              </a:extLst>
            </p:cNvPr>
            <p:cNvGrpSpPr/>
            <p:nvPr/>
          </p:nvGrpSpPr>
          <p:grpSpPr>
            <a:xfrm>
              <a:off x="92321" y="8586345"/>
              <a:ext cx="2852928" cy="457200"/>
              <a:chOff x="92321" y="5831391"/>
              <a:chExt cx="2852928" cy="457200"/>
            </a:xfrm>
          </p:grpSpPr>
          <p:sp>
            <p:nvSpPr>
              <p:cNvPr id="1092" name="Google Shape;610;p27">
                <a:extLst>
                  <a:ext uri="{FF2B5EF4-FFF2-40B4-BE49-F238E27FC236}">
                    <a16:creationId xmlns:a16="http://schemas.microsoft.com/office/drawing/2014/main" id="{47343458-AB3B-C63F-426F-B30AA4280E15}"/>
                  </a:ext>
                </a:extLst>
              </p:cNvPr>
              <p:cNvSpPr/>
              <p:nvPr/>
            </p:nvSpPr>
            <p:spPr>
              <a:xfrm>
                <a:off x="92321" y="5847508"/>
                <a:ext cx="2846178" cy="429768"/>
              </a:xfrm>
              <a:custGeom>
                <a:avLst/>
                <a:gdLst/>
                <a:ahLst/>
                <a:cxnLst/>
                <a:rect l="l" t="t" r="r" b="b"/>
                <a:pathLst>
                  <a:path w="94719" h="43100" extrusionOk="0">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611;p27">
                <a:extLst>
                  <a:ext uri="{FF2B5EF4-FFF2-40B4-BE49-F238E27FC236}">
                    <a16:creationId xmlns:a16="http://schemas.microsoft.com/office/drawing/2014/main" id="{888BBB90-8B62-20E1-61A2-9E92879AA8D0}"/>
                  </a:ext>
                </a:extLst>
              </p:cNvPr>
              <p:cNvSpPr/>
              <p:nvPr/>
            </p:nvSpPr>
            <p:spPr>
              <a:xfrm>
                <a:off x="99071" y="5831391"/>
                <a:ext cx="2846178" cy="457200"/>
              </a:xfrm>
              <a:custGeom>
                <a:avLst/>
                <a:gdLst/>
                <a:ahLst/>
                <a:cxnLst/>
                <a:rect l="l" t="t" r="r" b="b"/>
                <a:pathLst>
                  <a:path w="94719" h="43100" extrusionOk="0">
                    <a:moveTo>
                      <a:pt x="34083" y="1586"/>
                    </a:moveTo>
                    <a:lnTo>
                      <a:pt x="39928" y="1685"/>
                    </a:lnTo>
                    <a:lnTo>
                      <a:pt x="42207" y="1685"/>
                    </a:lnTo>
                    <a:lnTo>
                      <a:pt x="44486" y="1784"/>
                    </a:lnTo>
                    <a:lnTo>
                      <a:pt x="45675" y="1883"/>
                    </a:lnTo>
                    <a:lnTo>
                      <a:pt x="50133" y="1883"/>
                    </a:lnTo>
                    <a:lnTo>
                      <a:pt x="51719" y="1982"/>
                    </a:lnTo>
                    <a:lnTo>
                      <a:pt x="53205" y="1982"/>
                    </a:lnTo>
                    <a:lnTo>
                      <a:pt x="54889" y="2081"/>
                    </a:lnTo>
                    <a:lnTo>
                      <a:pt x="56474" y="2081"/>
                    </a:lnTo>
                    <a:lnTo>
                      <a:pt x="57960" y="2180"/>
                    </a:lnTo>
                    <a:lnTo>
                      <a:pt x="65391" y="2180"/>
                    </a:lnTo>
                    <a:lnTo>
                      <a:pt x="67670" y="2279"/>
                    </a:lnTo>
                    <a:lnTo>
                      <a:pt x="69850" y="2378"/>
                    </a:lnTo>
                    <a:lnTo>
                      <a:pt x="70048" y="2378"/>
                    </a:lnTo>
                    <a:lnTo>
                      <a:pt x="70246" y="2279"/>
                    </a:lnTo>
                    <a:lnTo>
                      <a:pt x="70345" y="2180"/>
                    </a:lnTo>
                    <a:lnTo>
                      <a:pt x="70543" y="2180"/>
                    </a:lnTo>
                    <a:lnTo>
                      <a:pt x="71039" y="2279"/>
                    </a:lnTo>
                    <a:lnTo>
                      <a:pt x="71633" y="2378"/>
                    </a:lnTo>
                    <a:lnTo>
                      <a:pt x="74903" y="2378"/>
                    </a:lnTo>
                    <a:lnTo>
                      <a:pt x="77082" y="2279"/>
                    </a:lnTo>
                    <a:lnTo>
                      <a:pt x="79361" y="2279"/>
                    </a:lnTo>
                    <a:lnTo>
                      <a:pt x="80154" y="2378"/>
                    </a:lnTo>
                    <a:lnTo>
                      <a:pt x="80352" y="2378"/>
                    </a:lnTo>
                    <a:lnTo>
                      <a:pt x="80451" y="2279"/>
                    </a:lnTo>
                    <a:lnTo>
                      <a:pt x="80649" y="2180"/>
                    </a:lnTo>
                    <a:lnTo>
                      <a:pt x="80748" y="2279"/>
                    </a:lnTo>
                    <a:lnTo>
                      <a:pt x="81145" y="2378"/>
                    </a:lnTo>
                    <a:lnTo>
                      <a:pt x="81442" y="2477"/>
                    </a:lnTo>
                    <a:lnTo>
                      <a:pt x="82235" y="2378"/>
                    </a:lnTo>
                    <a:lnTo>
                      <a:pt x="83721" y="2378"/>
                    </a:lnTo>
                    <a:lnTo>
                      <a:pt x="85306" y="2577"/>
                    </a:lnTo>
                    <a:lnTo>
                      <a:pt x="85900" y="2577"/>
                    </a:lnTo>
                    <a:lnTo>
                      <a:pt x="86594" y="2775"/>
                    </a:lnTo>
                    <a:lnTo>
                      <a:pt x="87783" y="3072"/>
                    </a:lnTo>
                    <a:lnTo>
                      <a:pt x="88179" y="3171"/>
                    </a:lnTo>
                    <a:lnTo>
                      <a:pt x="88476" y="3369"/>
                    </a:lnTo>
                    <a:lnTo>
                      <a:pt x="88675" y="3567"/>
                    </a:lnTo>
                    <a:lnTo>
                      <a:pt x="88774" y="3865"/>
                    </a:lnTo>
                    <a:lnTo>
                      <a:pt x="89269" y="5747"/>
                    </a:lnTo>
                    <a:lnTo>
                      <a:pt x="89764" y="7630"/>
                    </a:lnTo>
                    <a:lnTo>
                      <a:pt x="89963" y="9116"/>
                    </a:lnTo>
                    <a:lnTo>
                      <a:pt x="90161" y="10602"/>
                    </a:lnTo>
                    <a:lnTo>
                      <a:pt x="90359" y="11989"/>
                    </a:lnTo>
                    <a:lnTo>
                      <a:pt x="90656" y="13376"/>
                    </a:lnTo>
                    <a:lnTo>
                      <a:pt x="91052" y="15655"/>
                    </a:lnTo>
                    <a:lnTo>
                      <a:pt x="91350" y="17934"/>
                    </a:lnTo>
                    <a:lnTo>
                      <a:pt x="91746" y="21699"/>
                    </a:lnTo>
                    <a:lnTo>
                      <a:pt x="92043" y="23779"/>
                    </a:lnTo>
                    <a:lnTo>
                      <a:pt x="92241" y="25860"/>
                    </a:lnTo>
                    <a:lnTo>
                      <a:pt x="92440" y="28337"/>
                    </a:lnTo>
                    <a:lnTo>
                      <a:pt x="92737" y="30715"/>
                    </a:lnTo>
                    <a:lnTo>
                      <a:pt x="92836" y="32201"/>
                    </a:lnTo>
                    <a:lnTo>
                      <a:pt x="92935" y="33786"/>
                    </a:lnTo>
                    <a:lnTo>
                      <a:pt x="93034" y="35669"/>
                    </a:lnTo>
                    <a:lnTo>
                      <a:pt x="93133" y="37551"/>
                    </a:lnTo>
                    <a:lnTo>
                      <a:pt x="93232" y="38938"/>
                    </a:lnTo>
                    <a:lnTo>
                      <a:pt x="93133" y="40226"/>
                    </a:lnTo>
                    <a:lnTo>
                      <a:pt x="93133" y="40424"/>
                    </a:lnTo>
                    <a:lnTo>
                      <a:pt x="93034" y="40622"/>
                    </a:lnTo>
                    <a:lnTo>
                      <a:pt x="92935" y="40821"/>
                    </a:lnTo>
                    <a:lnTo>
                      <a:pt x="92737" y="40821"/>
                    </a:lnTo>
                    <a:lnTo>
                      <a:pt x="92340" y="40722"/>
                    </a:lnTo>
                    <a:lnTo>
                      <a:pt x="91944" y="40622"/>
                    </a:lnTo>
                    <a:lnTo>
                      <a:pt x="91152" y="40622"/>
                    </a:lnTo>
                    <a:lnTo>
                      <a:pt x="90161" y="40722"/>
                    </a:lnTo>
                    <a:lnTo>
                      <a:pt x="87387" y="40722"/>
                    </a:lnTo>
                    <a:lnTo>
                      <a:pt x="85603" y="40920"/>
                    </a:lnTo>
                    <a:lnTo>
                      <a:pt x="84117" y="40920"/>
                    </a:lnTo>
                    <a:lnTo>
                      <a:pt x="82730" y="41019"/>
                    </a:lnTo>
                    <a:lnTo>
                      <a:pt x="81739" y="41019"/>
                    </a:lnTo>
                    <a:lnTo>
                      <a:pt x="80748" y="40920"/>
                    </a:lnTo>
                    <a:lnTo>
                      <a:pt x="79460" y="40920"/>
                    </a:lnTo>
                    <a:lnTo>
                      <a:pt x="78073" y="40821"/>
                    </a:lnTo>
                    <a:lnTo>
                      <a:pt x="75398" y="40821"/>
                    </a:lnTo>
                    <a:lnTo>
                      <a:pt x="73417" y="40722"/>
                    </a:lnTo>
                    <a:lnTo>
                      <a:pt x="71435" y="40821"/>
                    </a:lnTo>
                    <a:lnTo>
                      <a:pt x="69850" y="40821"/>
                    </a:lnTo>
                    <a:lnTo>
                      <a:pt x="68265" y="40722"/>
                    </a:lnTo>
                    <a:lnTo>
                      <a:pt x="66481" y="40821"/>
                    </a:lnTo>
                    <a:lnTo>
                      <a:pt x="64599" y="40722"/>
                    </a:lnTo>
                    <a:lnTo>
                      <a:pt x="63608" y="40622"/>
                    </a:lnTo>
                    <a:lnTo>
                      <a:pt x="62617" y="40722"/>
                    </a:lnTo>
                    <a:lnTo>
                      <a:pt x="60636" y="40722"/>
                    </a:lnTo>
                    <a:lnTo>
                      <a:pt x="59744" y="40622"/>
                    </a:lnTo>
                    <a:lnTo>
                      <a:pt x="58753" y="40722"/>
                    </a:lnTo>
                    <a:lnTo>
                      <a:pt x="57762" y="40722"/>
                    </a:lnTo>
                    <a:lnTo>
                      <a:pt x="56871" y="40622"/>
                    </a:lnTo>
                    <a:lnTo>
                      <a:pt x="54096" y="40622"/>
                    </a:lnTo>
                    <a:lnTo>
                      <a:pt x="53304" y="40523"/>
                    </a:lnTo>
                    <a:lnTo>
                      <a:pt x="52412" y="40523"/>
                    </a:lnTo>
                    <a:lnTo>
                      <a:pt x="51025" y="40622"/>
                    </a:lnTo>
                    <a:lnTo>
                      <a:pt x="41613" y="40622"/>
                    </a:lnTo>
                    <a:lnTo>
                      <a:pt x="40721" y="40722"/>
                    </a:lnTo>
                    <a:lnTo>
                      <a:pt x="39829" y="40722"/>
                    </a:lnTo>
                    <a:lnTo>
                      <a:pt x="38343" y="40622"/>
                    </a:lnTo>
                    <a:lnTo>
                      <a:pt x="28832" y="40622"/>
                    </a:lnTo>
                    <a:lnTo>
                      <a:pt x="27643" y="40722"/>
                    </a:lnTo>
                    <a:lnTo>
                      <a:pt x="26157" y="40622"/>
                    </a:lnTo>
                    <a:lnTo>
                      <a:pt x="24670" y="40722"/>
                    </a:lnTo>
                    <a:lnTo>
                      <a:pt x="18329" y="40722"/>
                    </a:lnTo>
                    <a:lnTo>
                      <a:pt x="17140" y="40821"/>
                    </a:lnTo>
                    <a:lnTo>
                      <a:pt x="15753" y="41019"/>
                    </a:lnTo>
                    <a:lnTo>
                      <a:pt x="12583" y="41019"/>
                    </a:lnTo>
                    <a:lnTo>
                      <a:pt x="10799" y="41118"/>
                    </a:lnTo>
                    <a:lnTo>
                      <a:pt x="9115" y="41217"/>
                    </a:lnTo>
                    <a:lnTo>
                      <a:pt x="7431" y="41316"/>
                    </a:lnTo>
                    <a:lnTo>
                      <a:pt x="6440" y="41415"/>
                    </a:lnTo>
                    <a:lnTo>
                      <a:pt x="4855" y="41415"/>
                    </a:lnTo>
                    <a:lnTo>
                      <a:pt x="3270" y="41514"/>
                    </a:lnTo>
                    <a:lnTo>
                      <a:pt x="2675" y="41514"/>
                    </a:lnTo>
                    <a:lnTo>
                      <a:pt x="2279" y="41316"/>
                    </a:lnTo>
                    <a:lnTo>
                      <a:pt x="2180" y="41118"/>
                    </a:lnTo>
                    <a:lnTo>
                      <a:pt x="2180" y="40722"/>
                    </a:lnTo>
                    <a:lnTo>
                      <a:pt x="2378" y="40028"/>
                    </a:lnTo>
                    <a:lnTo>
                      <a:pt x="2675" y="39434"/>
                    </a:lnTo>
                    <a:lnTo>
                      <a:pt x="3170" y="38641"/>
                    </a:lnTo>
                    <a:lnTo>
                      <a:pt x="3666" y="37848"/>
                    </a:lnTo>
                    <a:lnTo>
                      <a:pt x="4161" y="36957"/>
                    </a:lnTo>
                    <a:lnTo>
                      <a:pt x="4657" y="35966"/>
                    </a:lnTo>
                    <a:lnTo>
                      <a:pt x="4855" y="35768"/>
                    </a:lnTo>
                    <a:lnTo>
                      <a:pt x="4954" y="35570"/>
                    </a:lnTo>
                    <a:lnTo>
                      <a:pt x="5152" y="35371"/>
                    </a:lnTo>
                    <a:lnTo>
                      <a:pt x="5251" y="35173"/>
                    </a:lnTo>
                    <a:lnTo>
                      <a:pt x="5251" y="34777"/>
                    </a:lnTo>
                    <a:lnTo>
                      <a:pt x="5449" y="34381"/>
                    </a:lnTo>
                    <a:lnTo>
                      <a:pt x="5846" y="33786"/>
                    </a:lnTo>
                    <a:lnTo>
                      <a:pt x="6242" y="33093"/>
                    </a:lnTo>
                    <a:lnTo>
                      <a:pt x="6539" y="32597"/>
                    </a:lnTo>
                    <a:lnTo>
                      <a:pt x="6737" y="32003"/>
                    </a:lnTo>
                    <a:lnTo>
                      <a:pt x="6935" y="31606"/>
                    </a:lnTo>
                    <a:lnTo>
                      <a:pt x="7233" y="31111"/>
                    </a:lnTo>
                    <a:lnTo>
                      <a:pt x="7530" y="30517"/>
                    </a:lnTo>
                    <a:lnTo>
                      <a:pt x="7827" y="30021"/>
                    </a:lnTo>
                    <a:lnTo>
                      <a:pt x="8422" y="28931"/>
                    </a:lnTo>
                    <a:lnTo>
                      <a:pt x="9214" y="27841"/>
                    </a:lnTo>
                    <a:lnTo>
                      <a:pt x="9611" y="27247"/>
                    </a:lnTo>
                    <a:lnTo>
                      <a:pt x="9908" y="26652"/>
                    </a:lnTo>
                    <a:lnTo>
                      <a:pt x="10007" y="26256"/>
                    </a:lnTo>
                    <a:lnTo>
                      <a:pt x="10205" y="26058"/>
                    </a:lnTo>
                    <a:lnTo>
                      <a:pt x="10403" y="25860"/>
                    </a:lnTo>
                    <a:lnTo>
                      <a:pt x="10502" y="25662"/>
                    </a:lnTo>
                    <a:lnTo>
                      <a:pt x="10502" y="25364"/>
                    </a:lnTo>
                    <a:lnTo>
                      <a:pt x="10502" y="25265"/>
                    </a:lnTo>
                    <a:lnTo>
                      <a:pt x="10502" y="25166"/>
                    </a:lnTo>
                    <a:lnTo>
                      <a:pt x="10799" y="24869"/>
                    </a:lnTo>
                    <a:lnTo>
                      <a:pt x="10998" y="24671"/>
                    </a:lnTo>
                    <a:lnTo>
                      <a:pt x="11196" y="24176"/>
                    </a:lnTo>
                    <a:lnTo>
                      <a:pt x="11394" y="23581"/>
                    </a:lnTo>
                    <a:lnTo>
                      <a:pt x="11691" y="23086"/>
                    </a:lnTo>
                    <a:lnTo>
                      <a:pt x="11988" y="22590"/>
                    </a:lnTo>
                    <a:lnTo>
                      <a:pt x="12187" y="21996"/>
                    </a:lnTo>
                    <a:lnTo>
                      <a:pt x="12385" y="21500"/>
                    </a:lnTo>
                    <a:lnTo>
                      <a:pt x="12781" y="21104"/>
                    </a:lnTo>
                    <a:lnTo>
                      <a:pt x="12979" y="20906"/>
                    </a:lnTo>
                    <a:lnTo>
                      <a:pt x="12979" y="20708"/>
                    </a:lnTo>
                    <a:lnTo>
                      <a:pt x="12979" y="20510"/>
                    </a:lnTo>
                    <a:lnTo>
                      <a:pt x="13177" y="20312"/>
                    </a:lnTo>
                    <a:lnTo>
                      <a:pt x="12880" y="19915"/>
                    </a:lnTo>
                    <a:lnTo>
                      <a:pt x="12781" y="19618"/>
                    </a:lnTo>
                    <a:lnTo>
                      <a:pt x="12583" y="18825"/>
                    </a:lnTo>
                    <a:lnTo>
                      <a:pt x="12385" y="18528"/>
                    </a:lnTo>
                    <a:lnTo>
                      <a:pt x="12385" y="18429"/>
                    </a:lnTo>
                    <a:lnTo>
                      <a:pt x="12385" y="18231"/>
                    </a:lnTo>
                    <a:lnTo>
                      <a:pt x="12087" y="17934"/>
                    </a:lnTo>
                    <a:lnTo>
                      <a:pt x="11889" y="17636"/>
                    </a:lnTo>
                    <a:lnTo>
                      <a:pt x="11592" y="16844"/>
                    </a:lnTo>
                    <a:lnTo>
                      <a:pt x="11394" y="16249"/>
                    </a:lnTo>
                    <a:lnTo>
                      <a:pt x="11097" y="15655"/>
                    </a:lnTo>
                    <a:lnTo>
                      <a:pt x="10700" y="15159"/>
                    </a:lnTo>
                    <a:lnTo>
                      <a:pt x="10502" y="14565"/>
                    </a:lnTo>
                    <a:lnTo>
                      <a:pt x="10106" y="13871"/>
                    </a:lnTo>
                    <a:lnTo>
                      <a:pt x="9710" y="13178"/>
                    </a:lnTo>
                    <a:lnTo>
                      <a:pt x="9214" y="12286"/>
                    </a:lnTo>
                    <a:lnTo>
                      <a:pt x="9016" y="11890"/>
                    </a:lnTo>
                    <a:lnTo>
                      <a:pt x="8620" y="11494"/>
                    </a:lnTo>
                    <a:lnTo>
                      <a:pt x="8323" y="11196"/>
                    </a:lnTo>
                    <a:lnTo>
                      <a:pt x="8223" y="10899"/>
                    </a:lnTo>
                    <a:lnTo>
                      <a:pt x="8124" y="10701"/>
                    </a:lnTo>
                    <a:lnTo>
                      <a:pt x="8025" y="10206"/>
                    </a:lnTo>
                    <a:lnTo>
                      <a:pt x="7827" y="9908"/>
                    </a:lnTo>
                    <a:lnTo>
                      <a:pt x="7530" y="9512"/>
                    </a:lnTo>
                    <a:lnTo>
                      <a:pt x="7332" y="9116"/>
                    </a:lnTo>
                    <a:lnTo>
                      <a:pt x="7134" y="9017"/>
                    </a:lnTo>
                    <a:lnTo>
                      <a:pt x="7035" y="8818"/>
                    </a:lnTo>
                    <a:lnTo>
                      <a:pt x="6836" y="8719"/>
                    </a:lnTo>
                    <a:lnTo>
                      <a:pt x="6737" y="8521"/>
                    </a:lnTo>
                    <a:lnTo>
                      <a:pt x="6539" y="8125"/>
                    </a:lnTo>
                    <a:lnTo>
                      <a:pt x="6242" y="7729"/>
                    </a:lnTo>
                    <a:lnTo>
                      <a:pt x="5747" y="6936"/>
                    </a:lnTo>
                    <a:lnTo>
                      <a:pt x="5152" y="6143"/>
                    </a:lnTo>
                    <a:lnTo>
                      <a:pt x="4657" y="5450"/>
                    </a:lnTo>
                    <a:lnTo>
                      <a:pt x="4062" y="4855"/>
                    </a:lnTo>
                    <a:lnTo>
                      <a:pt x="3666" y="4360"/>
                    </a:lnTo>
                    <a:lnTo>
                      <a:pt x="3270" y="3865"/>
                    </a:lnTo>
                    <a:lnTo>
                      <a:pt x="2477" y="2874"/>
                    </a:lnTo>
                    <a:lnTo>
                      <a:pt x="2081" y="2378"/>
                    </a:lnTo>
                    <a:lnTo>
                      <a:pt x="1783" y="1784"/>
                    </a:lnTo>
                    <a:lnTo>
                      <a:pt x="2180" y="1685"/>
                    </a:lnTo>
                    <a:lnTo>
                      <a:pt x="2576" y="1586"/>
                    </a:lnTo>
                    <a:lnTo>
                      <a:pt x="4359" y="1784"/>
                    </a:lnTo>
                    <a:lnTo>
                      <a:pt x="6044" y="1784"/>
                    </a:lnTo>
                    <a:lnTo>
                      <a:pt x="7926" y="1883"/>
                    </a:lnTo>
                    <a:lnTo>
                      <a:pt x="9809" y="1883"/>
                    </a:lnTo>
                    <a:lnTo>
                      <a:pt x="10700" y="1784"/>
                    </a:lnTo>
                    <a:lnTo>
                      <a:pt x="11592" y="1883"/>
                    </a:lnTo>
                    <a:lnTo>
                      <a:pt x="15456" y="1883"/>
                    </a:lnTo>
                    <a:lnTo>
                      <a:pt x="17438" y="1784"/>
                    </a:lnTo>
                    <a:lnTo>
                      <a:pt x="19320" y="1784"/>
                    </a:lnTo>
                    <a:lnTo>
                      <a:pt x="21203" y="1685"/>
                    </a:lnTo>
                    <a:lnTo>
                      <a:pt x="23779" y="1685"/>
                    </a:lnTo>
                    <a:lnTo>
                      <a:pt x="26256" y="1586"/>
                    </a:lnTo>
                    <a:close/>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75000"/>
                </a:schemeClr>
              </a:solidFill>
              <a:ln>
                <a:solidFill>
                  <a:schemeClr val="bg1">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619;p27">
                <a:extLst>
                  <a:ext uri="{FF2B5EF4-FFF2-40B4-BE49-F238E27FC236}">
                    <a16:creationId xmlns:a16="http://schemas.microsoft.com/office/drawing/2014/main" id="{7EB20851-A342-55B5-F12E-B6258D11DC7E}"/>
                  </a:ext>
                </a:extLst>
              </p:cNvPr>
              <p:cNvSpPr txBox="1"/>
              <p:nvPr/>
            </p:nvSpPr>
            <p:spPr>
              <a:xfrm>
                <a:off x="1123272" y="5853945"/>
                <a:ext cx="1688936" cy="423331"/>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JO" sz="1050" dirty="0">
                    <a:solidFill>
                      <a:schemeClr val="dk1"/>
                    </a:solidFill>
                    <a:latin typeface="+mj-lt"/>
                    <a:ea typeface="Lato"/>
                    <a:cs typeface="Lato"/>
                    <a:sym typeface="Lato"/>
                  </a:rPr>
                  <a:t>عدد % المساعدات النقدية والقسائم التي تضمنت الأنشطة الرئيسية </a:t>
                </a:r>
                <a:r>
                  <a:rPr lang="en-US" sz="1050" dirty="0">
                    <a:solidFill>
                      <a:schemeClr val="dk1"/>
                    </a:solidFill>
                    <a:latin typeface="+mj-lt"/>
                    <a:ea typeface="Lato"/>
                    <a:cs typeface="Lato"/>
                    <a:sym typeface="Lato"/>
                  </a:rPr>
                  <a:t>CEA/AAP </a:t>
                </a:r>
              </a:p>
            </p:txBody>
          </p:sp>
        </p:grpSp>
        <p:grpSp>
          <p:nvGrpSpPr>
            <p:cNvPr id="1183" name="Group 1182">
              <a:extLst>
                <a:ext uri="{FF2B5EF4-FFF2-40B4-BE49-F238E27FC236}">
                  <a16:creationId xmlns:a16="http://schemas.microsoft.com/office/drawing/2014/main" id="{32153AF5-0F05-6982-1420-01FBD99284E6}"/>
                </a:ext>
              </a:extLst>
            </p:cNvPr>
            <p:cNvGrpSpPr/>
            <p:nvPr/>
          </p:nvGrpSpPr>
          <p:grpSpPr>
            <a:xfrm>
              <a:off x="92321" y="9090006"/>
              <a:ext cx="2852928" cy="457200"/>
              <a:chOff x="92321" y="6351271"/>
              <a:chExt cx="2852928" cy="457200"/>
            </a:xfrm>
          </p:grpSpPr>
          <p:sp>
            <p:nvSpPr>
              <p:cNvPr id="1096" name="Google Shape;610;p27">
                <a:extLst>
                  <a:ext uri="{FF2B5EF4-FFF2-40B4-BE49-F238E27FC236}">
                    <a16:creationId xmlns:a16="http://schemas.microsoft.com/office/drawing/2014/main" id="{51BEEC15-FBD7-2563-2DAB-FE2562BAF9AD}"/>
                  </a:ext>
                </a:extLst>
              </p:cNvPr>
              <p:cNvSpPr/>
              <p:nvPr/>
            </p:nvSpPr>
            <p:spPr>
              <a:xfrm>
                <a:off x="92321" y="6367388"/>
                <a:ext cx="2846178" cy="429768"/>
              </a:xfrm>
              <a:custGeom>
                <a:avLst/>
                <a:gdLst/>
                <a:ahLst/>
                <a:cxnLst/>
                <a:rect l="l" t="t" r="r" b="b"/>
                <a:pathLst>
                  <a:path w="94719" h="43100" extrusionOk="0">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9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611;p27">
                <a:extLst>
                  <a:ext uri="{FF2B5EF4-FFF2-40B4-BE49-F238E27FC236}">
                    <a16:creationId xmlns:a16="http://schemas.microsoft.com/office/drawing/2014/main" id="{3DF80A84-C01C-18EA-5C0D-446B2B4EABE3}"/>
                  </a:ext>
                </a:extLst>
              </p:cNvPr>
              <p:cNvSpPr/>
              <p:nvPr/>
            </p:nvSpPr>
            <p:spPr>
              <a:xfrm>
                <a:off x="99071" y="6351271"/>
                <a:ext cx="2846178" cy="457200"/>
              </a:xfrm>
              <a:custGeom>
                <a:avLst/>
                <a:gdLst/>
                <a:ahLst/>
                <a:cxnLst/>
                <a:rect l="l" t="t" r="r" b="b"/>
                <a:pathLst>
                  <a:path w="94719" h="43100" extrusionOk="0">
                    <a:moveTo>
                      <a:pt x="34083" y="1586"/>
                    </a:moveTo>
                    <a:lnTo>
                      <a:pt x="39928" y="1685"/>
                    </a:lnTo>
                    <a:lnTo>
                      <a:pt x="42207" y="1685"/>
                    </a:lnTo>
                    <a:lnTo>
                      <a:pt x="44486" y="1784"/>
                    </a:lnTo>
                    <a:lnTo>
                      <a:pt x="45675" y="1883"/>
                    </a:lnTo>
                    <a:lnTo>
                      <a:pt x="50133" y="1883"/>
                    </a:lnTo>
                    <a:lnTo>
                      <a:pt x="51719" y="1982"/>
                    </a:lnTo>
                    <a:lnTo>
                      <a:pt x="53205" y="1982"/>
                    </a:lnTo>
                    <a:lnTo>
                      <a:pt x="54889" y="2081"/>
                    </a:lnTo>
                    <a:lnTo>
                      <a:pt x="56474" y="2081"/>
                    </a:lnTo>
                    <a:lnTo>
                      <a:pt x="57960" y="2180"/>
                    </a:lnTo>
                    <a:lnTo>
                      <a:pt x="65391" y="2180"/>
                    </a:lnTo>
                    <a:lnTo>
                      <a:pt x="67670" y="2279"/>
                    </a:lnTo>
                    <a:lnTo>
                      <a:pt x="69850" y="2378"/>
                    </a:lnTo>
                    <a:lnTo>
                      <a:pt x="70048" y="2378"/>
                    </a:lnTo>
                    <a:lnTo>
                      <a:pt x="70246" y="2279"/>
                    </a:lnTo>
                    <a:lnTo>
                      <a:pt x="70345" y="2180"/>
                    </a:lnTo>
                    <a:lnTo>
                      <a:pt x="70543" y="2180"/>
                    </a:lnTo>
                    <a:lnTo>
                      <a:pt x="71039" y="2279"/>
                    </a:lnTo>
                    <a:lnTo>
                      <a:pt x="71633" y="2378"/>
                    </a:lnTo>
                    <a:lnTo>
                      <a:pt x="74903" y="2378"/>
                    </a:lnTo>
                    <a:lnTo>
                      <a:pt x="77082" y="2279"/>
                    </a:lnTo>
                    <a:lnTo>
                      <a:pt x="79361" y="2279"/>
                    </a:lnTo>
                    <a:lnTo>
                      <a:pt x="80154" y="2378"/>
                    </a:lnTo>
                    <a:lnTo>
                      <a:pt x="80352" y="2378"/>
                    </a:lnTo>
                    <a:lnTo>
                      <a:pt x="80451" y="2279"/>
                    </a:lnTo>
                    <a:lnTo>
                      <a:pt x="80649" y="2180"/>
                    </a:lnTo>
                    <a:lnTo>
                      <a:pt x="80748" y="2279"/>
                    </a:lnTo>
                    <a:lnTo>
                      <a:pt x="81145" y="2378"/>
                    </a:lnTo>
                    <a:lnTo>
                      <a:pt x="81442" y="2477"/>
                    </a:lnTo>
                    <a:lnTo>
                      <a:pt x="82235" y="2378"/>
                    </a:lnTo>
                    <a:lnTo>
                      <a:pt x="83721" y="2378"/>
                    </a:lnTo>
                    <a:lnTo>
                      <a:pt x="85306" y="2577"/>
                    </a:lnTo>
                    <a:lnTo>
                      <a:pt x="85900" y="2577"/>
                    </a:lnTo>
                    <a:lnTo>
                      <a:pt x="86594" y="2775"/>
                    </a:lnTo>
                    <a:lnTo>
                      <a:pt x="87783" y="3072"/>
                    </a:lnTo>
                    <a:lnTo>
                      <a:pt x="88179" y="3171"/>
                    </a:lnTo>
                    <a:lnTo>
                      <a:pt x="88476" y="3369"/>
                    </a:lnTo>
                    <a:lnTo>
                      <a:pt x="88675" y="3567"/>
                    </a:lnTo>
                    <a:lnTo>
                      <a:pt x="88774" y="3865"/>
                    </a:lnTo>
                    <a:lnTo>
                      <a:pt x="89269" y="5747"/>
                    </a:lnTo>
                    <a:lnTo>
                      <a:pt x="89764" y="7630"/>
                    </a:lnTo>
                    <a:lnTo>
                      <a:pt x="89963" y="9116"/>
                    </a:lnTo>
                    <a:lnTo>
                      <a:pt x="90161" y="10602"/>
                    </a:lnTo>
                    <a:lnTo>
                      <a:pt x="90359" y="11989"/>
                    </a:lnTo>
                    <a:lnTo>
                      <a:pt x="90656" y="13376"/>
                    </a:lnTo>
                    <a:lnTo>
                      <a:pt x="91052" y="15655"/>
                    </a:lnTo>
                    <a:lnTo>
                      <a:pt x="91350" y="17934"/>
                    </a:lnTo>
                    <a:lnTo>
                      <a:pt x="91746" y="21699"/>
                    </a:lnTo>
                    <a:lnTo>
                      <a:pt x="92043" y="23779"/>
                    </a:lnTo>
                    <a:lnTo>
                      <a:pt x="92241" y="25860"/>
                    </a:lnTo>
                    <a:lnTo>
                      <a:pt x="92440" y="28337"/>
                    </a:lnTo>
                    <a:lnTo>
                      <a:pt x="92737" y="30715"/>
                    </a:lnTo>
                    <a:lnTo>
                      <a:pt x="92836" y="32201"/>
                    </a:lnTo>
                    <a:lnTo>
                      <a:pt x="92935" y="33786"/>
                    </a:lnTo>
                    <a:lnTo>
                      <a:pt x="93034" y="35669"/>
                    </a:lnTo>
                    <a:lnTo>
                      <a:pt x="93133" y="37551"/>
                    </a:lnTo>
                    <a:lnTo>
                      <a:pt x="93232" y="38938"/>
                    </a:lnTo>
                    <a:lnTo>
                      <a:pt x="93133" y="40226"/>
                    </a:lnTo>
                    <a:lnTo>
                      <a:pt x="93133" y="40424"/>
                    </a:lnTo>
                    <a:lnTo>
                      <a:pt x="93034" y="40622"/>
                    </a:lnTo>
                    <a:lnTo>
                      <a:pt x="92935" y="40821"/>
                    </a:lnTo>
                    <a:lnTo>
                      <a:pt x="92737" y="40821"/>
                    </a:lnTo>
                    <a:lnTo>
                      <a:pt x="92340" y="40722"/>
                    </a:lnTo>
                    <a:lnTo>
                      <a:pt x="91944" y="40622"/>
                    </a:lnTo>
                    <a:lnTo>
                      <a:pt x="91152" y="40622"/>
                    </a:lnTo>
                    <a:lnTo>
                      <a:pt x="90161" y="40722"/>
                    </a:lnTo>
                    <a:lnTo>
                      <a:pt x="87387" y="40722"/>
                    </a:lnTo>
                    <a:lnTo>
                      <a:pt x="85603" y="40920"/>
                    </a:lnTo>
                    <a:lnTo>
                      <a:pt x="84117" y="40920"/>
                    </a:lnTo>
                    <a:lnTo>
                      <a:pt x="82730" y="41019"/>
                    </a:lnTo>
                    <a:lnTo>
                      <a:pt x="81739" y="41019"/>
                    </a:lnTo>
                    <a:lnTo>
                      <a:pt x="80748" y="40920"/>
                    </a:lnTo>
                    <a:lnTo>
                      <a:pt x="79460" y="40920"/>
                    </a:lnTo>
                    <a:lnTo>
                      <a:pt x="78073" y="40821"/>
                    </a:lnTo>
                    <a:lnTo>
                      <a:pt x="75398" y="40821"/>
                    </a:lnTo>
                    <a:lnTo>
                      <a:pt x="73417" y="40722"/>
                    </a:lnTo>
                    <a:lnTo>
                      <a:pt x="71435" y="40821"/>
                    </a:lnTo>
                    <a:lnTo>
                      <a:pt x="69850" y="40821"/>
                    </a:lnTo>
                    <a:lnTo>
                      <a:pt x="68265" y="40722"/>
                    </a:lnTo>
                    <a:lnTo>
                      <a:pt x="66481" y="40821"/>
                    </a:lnTo>
                    <a:lnTo>
                      <a:pt x="64599" y="40722"/>
                    </a:lnTo>
                    <a:lnTo>
                      <a:pt x="63608" y="40622"/>
                    </a:lnTo>
                    <a:lnTo>
                      <a:pt x="62617" y="40722"/>
                    </a:lnTo>
                    <a:lnTo>
                      <a:pt x="60636" y="40722"/>
                    </a:lnTo>
                    <a:lnTo>
                      <a:pt x="59744" y="40622"/>
                    </a:lnTo>
                    <a:lnTo>
                      <a:pt x="58753" y="40722"/>
                    </a:lnTo>
                    <a:lnTo>
                      <a:pt x="57762" y="40722"/>
                    </a:lnTo>
                    <a:lnTo>
                      <a:pt x="56871" y="40622"/>
                    </a:lnTo>
                    <a:lnTo>
                      <a:pt x="54096" y="40622"/>
                    </a:lnTo>
                    <a:lnTo>
                      <a:pt x="53304" y="40523"/>
                    </a:lnTo>
                    <a:lnTo>
                      <a:pt x="52412" y="40523"/>
                    </a:lnTo>
                    <a:lnTo>
                      <a:pt x="51025" y="40622"/>
                    </a:lnTo>
                    <a:lnTo>
                      <a:pt x="41613" y="40622"/>
                    </a:lnTo>
                    <a:lnTo>
                      <a:pt x="40721" y="40722"/>
                    </a:lnTo>
                    <a:lnTo>
                      <a:pt x="39829" y="40722"/>
                    </a:lnTo>
                    <a:lnTo>
                      <a:pt x="38343" y="40622"/>
                    </a:lnTo>
                    <a:lnTo>
                      <a:pt x="28832" y="40622"/>
                    </a:lnTo>
                    <a:lnTo>
                      <a:pt x="27643" y="40722"/>
                    </a:lnTo>
                    <a:lnTo>
                      <a:pt x="26157" y="40622"/>
                    </a:lnTo>
                    <a:lnTo>
                      <a:pt x="24670" y="40722"/>
                    </a:lnTo>
                    <a:lnTo>
                      <a:pt x="18329" y="40722"/>
                    </a:lnTo>
                    <a:lnTo>
                      <a:pt x="17140" y="40821"/>
                    </a:lnTo>
                    <a:lnTo>
                      <a:pt x="15753" y="41019"/>
                    </a:lnTo>
                    <a:lnTo>
                      <a:pt x="12583" y="41019"/>
                    </a:lnTo>
                    <a:lnTo>
                      <a:pt x="10799" y="41118"/>
                    </a:lnTo>
                    <a:lnTo>
                      <a:pt x="9115" y="41217"/>
                    </a:lnTo>
                    <a:lnTo>
                      <a:pt x="7431" y="41316"/>
                    </a:lnTo>
                    <a:lnTo>
                      <a:pt x="6440" y="41415"/>
                    </a:lnTo>
                    <a:lnTo>
                      <a:pt x="4855" y="41415"/>
                    </a:lnTo>
                    <a:lnTo>
                      <a:pt x="3270" y="41514"/>
                    </a:lnTo>
                    <a:lnTo>
                      <a:pt x="2675" y="41514"/>
                    </a:lnTo>
                    <a:lnTo>
                      <a:pt x="2279" y="41316"/>
                    </a:lnTo>
                    <a:lnTo>
                      <a:pt x="2180" y="41118"/>
                    </a:lnTo>
                    <a:lnTo>
                      <a:pt x="2180" y="40722"/>
                    </a:lnTo>
                    <a:lnTo>
                      <a:pt x="2378" y="40028"/>
                    </a:lnTo>
                    <a:lnTo>
                      <a:pt x="2675" y="39434"/>
                    </a:lnTo>
                    <a:lnTo>
                      <a:pt x="3170" y="38641"/>
                    </a:lnTo>
                    <a:lnTo>
                      <a:pt x="3666" y="37848"/>
                    </a:lnTo>
                    <a:lnTo>
                      <a:pt x="4161" y="36957"/>
                    </a:lnTo>
                    <a:lnTo>
                      <a:pt x="4657" y="35966"/>
                    </a:lnTo>
                    <a:lnTo>
                      <a:pt x="4855" y="35768"/>
                    </a:lnTo>
                    <a:lnTo>
                      <a:pt x="4954" y="35570"/>
                    </a:lnTo>
                    <a:lnTo>
                      <a:pt x="5152" y="35371"/>
                    </a:lnTo>
                    <a:lnTo>
                      <a:pt x="5251" y="35173"/>
                    </a:lnTo>
                    <a:lnTo>
                      <a:pt x="5251" y="34777"/>
                    </a:lnTo>
                    <a:lnTo>
                      <a:pt x="5449" y="34381"/>
                    </a:lnTo>
                    <a:lnTo>
                      <a:pt x="5846" y="33786"/>
                    </a:lnTo>
                    <a:lnTo>
                      <a:pt x="6242" y="33093"/>
                    </a:lnTo>
                    <a:lnTo>
                      <a:pt x="6539" y="32597"/>
                    </a:lnTo>
                    <a:lnTo>
                      <a:pt x="6737" y="32003"/>
                    </a:lnTo>
                    <a:lnTo>
                      <a:pt x="6935" y="31606"/>
                    </a:lnTo>
                    <a:lnTo>
                      <a:pt x="7233" y="31111"/>
                    </a:lnTo>
                    <a:lnTo>
                      <a:pt x="7530" y="30517"/>
                    </a:lnTo>
                    <a:lnTo>
                      <a:pt x="7827" y="30021"/>
                    </a:lnTo>
                    <a:lnTo>
                      <a:pt x="8422" y="28931"/>
                    </a:lnTo>
                    <a:lnTo>
                      <a:pt x="9214" y="27841"/>
                    </a:lnTo>
                    <a:lnTo>
                      <a:pt x="9611" y="27247"/>
                    </a:lnTo>
                    <a:lnTo>
                      <a:pt x="9908" y="26652"/>
                    </a:lnTo>
                    <a:lnTo>
                      <a:pt x="10007" y="26256"/>
                    </a:lnTo>
                    <a:lnTo>
                      <a:pt x="10205" y="26058"/>
                    </a:lnTo>
                    <a:lnTo>
                      <a:pt x="10403" y="25860"/>
                    </a:lnTo>
                    <a:lnTo>
                      <a:pt x="10502" y="25662"/>
                    </a:lnTo>
                    <a:lnTo>
                      <a:pt x="10502" y="25364"/>
                    </a:lnTo>
                    <a:lnTo>
                      <a:pt x="10502" y="25265"/>
                    </a:lnTo>
                    <a:lnTo>
                      <a:pt x="10502" y="25166"/>
                    </a:lnTo>
                    <a:lnTo>
                      <a:pt x="10799" y="24869"/>
                    </a:lnTo>
                    <a:lnTo>
                      <a:pt x="10998" y="24671"/>
                    </a:lnTo>
                    <a:lnTo>
                      <a:pt x="11196" y="24176"/>
                    </a:lnTo>
                    <a:lnTo>
                      <a:pt x="11394" y="23581"/>
                    </a:lnTo>
                    <a:lnTo>
                      <a:pt x="11691" y="23086"/>
                    </a:lnTo>
                    <a:lnTo>
                      <a:pt x="11988" y="22590"/>
                    </a:lnTo>
                    <a:lnTo>
                      <a:pt x="12187" y="21996"/>
                    </a:lnTo>
                    <a:lnTo>
                      <a:pt x="12385" y="21500"/>
                    </a:lnTo>
                    <a:lnTo>
                      <a:pt x="12781" y="21104"/>
                    </a:lnTo>
                    <a:lnTo>
                      <a:pt x="12979" y="20906"/>
                    </a:lnTo>
                    <a:lnTo>
                      <a:pt x="12979" y="20708"/>
                    </a:lnTo>
                    <a:lnTo>
                      <a:pt x="12979" y="20510"/>
                    </a:lnTo>
                    <a:lnTo>
                      <a:pt x="13177" y="20312"/>
                    </a:lnTo>
                    <a:lnTo>
                      <a:pt x="12880" y="19915"/>
                    </a:lnTo>
                    <a:lnTo>
                      <a:pt x="12781" y="19618"/>
                    </a:lnTo>
                    <a:lnTo>
                      <a:pt x="12583" y="18825"/>
                    </a:lnTo>
                    <a:lnTo>
                      <a:pt x="12385" y="18528"/>
                    </a:lnTo>
                    <a:lnTo>
                      <a:pt x="12385" y="18429"/>
                    </a:lnTo>
                    <a:lnTo>
                      <a:pt x="12385" y="18231"/>
                    </a:lnTo>
                    <a:lnTo>
                      <a:pt x="12087" y="17934"/>
                    </a:lnTo>
                    <a:lnTo>
                      <a:pt x="11889" y="17636"/>
                    </a:lnTo>
                    <a:lnTo>
                      <a:pt x="11592" y="16844"/>
                    </a:lnTo>
                    <a:lnTo>
                      <a:pt x="11394" y="16249"/>
                    </a:lnTo>
                    <a:lnTo>
                      <a:pt x="11097" y="15655"/>
                    </a:lnTo>
                    <a:lnTo>
                      <a:pt x="10700" y="15159"/>
                    </a:lnTo>
                    <a:lnTo>
                      <a:pt x="10502" y="14565"/>
                    </a:lnTo>
                    <a:lnTo>
                      <a:pt x="10106" y="13871"/>
                    </a:lnTo>
                    <a:lnTo>
                      <a:pt x="9710" y="13178"/>
                    </a:lnTo>
                    <a:lnTo>
                      <a:pt x="9214" y="12286"/>
                    </a:lnTo>
                    <a:lnTo>
                      <a:pt x="9016" y="11890"/>
                    </a:lnTo>
                    <a:lnTo>
                      <a:pt x="8620" y="11494"/>
                    </a:lnTo>
                    <a:lnTo>
                      <a:pt x="8323" y="11196"/>
                    </a:lnTo>
                    <a:lnTo>
                      <a:pt x="8223" y="10899"/>
                    </a:lnTo>
                    <a:lnTo>
                      <a:pt x="8124" y="10701"/>
                    </a:lnTo>
                    <a:lnTo>
                      <a:pt x="8025" y="10206"/>
                    </a:lnTo>
                    <a:lnTo>
                      <a:pt x="7827" y="9908"/>
                    </a:lnTo>
                    <a:lnTo>
                      <a:pt x="7530" y="9512"/>
                    </a:lnTo>
                    <a:lnTo>
                      <a:pt x="7332" y="9116"/>
                    </a:lnTo>
                    <a:lnTo>
                      <a:pt x="7134" y="9017"/>
                    </a:lnTo>
                    <a:lnTo>
                      <a:pt x="7035" y="8818"/>
                    </a:lnTo>
                    <a:lnTo>
                      <a:pt x="6836" y="8719"/>
                    </a:lnTo>
                    <a:lnTo>
                      <a:pt x="6737" y="8521"/>
                    </a:lnTo>
                    <a:lnTo>
                      <a:pt x="6539" y="8125"/>
                    </a:lnTo>
                    <a:lnTo>
                      <a:pt x="6242" y="7729"/>
                    </a:lnTo>
                    <a:lnTo>
                      <a:pt x="5747" y="6936"/>
                    </a:lnTo>
                    <a:lnTo>
                      <a:pt x="5152" y="6143"/>
                    </a:lnTo>
                    <a:lnTo>
                      <a:pt x="4657" y="5450"/>
                    </a:lnTo>
                    <a:lnTo>
                      <a:pt x="4062" y="4855"/>
                    </a:lnTo>
                    <a:lnTo>
                      <a:pt x="3666" y="4360"/>
                    </a:lnTo>
                    <a:lnTo>
                      <a:pt x="3270" y="3865"/>
                    </a:lnTo>
                    <a:lnTo>
                      <a:pt x="2477" y="2874"/>
                    </a:lnTo>
                    <a:lnTo>
                      <a:pt x="2081" y="2378"/>
                    </a:lnTo>
                    <a:lnTo>
                      <a:pt x="1783" y="1784"/>
                    </a:lnTo>
                    <a:lnTo>
                      <a:pt x="2180" y="1685"/>
                    </a:lnTo>
                    <a:lnTo>
                      <a:pt x="2576" y="1586"/>
                    </a:lnTo>
                    <a:lnTo>
                      <a:pt x="4359" y="1784"/>
                    </a:lnTo>
                    <a:lnTo>
                      <a:pt x="6044" y="1784"/>
                    </a:lnTo>
                    <a:lnTo>
                      <a:pt x="7926" y="1883"/>
                    </a:lnTo>
                    <a:lnTo>
                      <a:pt x="9809" y="1883"/>
                    </a:lnTo>
                    <a:lnTo>
                      <a:pt x="10700" y="1784"/>
                    </a:lnTo>
                    <a:lnTo>
                      <a:pt x="11592" y="1883"/>
                    </a:lnTo>
                    <a:lnTo>
                      <a:pt x="15456" y="1883"/>
                    </a:lnTo>
                    <a:lnTo>
                      <a:pt x="17438" y="1784"/>
                    </a:lnTo>
                    <a:lnTo>
                      <a:pt x="19320" y="1784"/>
                    </a:lnTo>
                    <a:lnTo>
                      <a:pt x="21203" y="1685"/>
                    </a:lnTo>
                    <a:lnTo>
                      <a:pt x="23779" y="1685"/>
                    </a:lnTo>
                    <a:lnTo>
                      <a:pt x="26256" y="1586"/>
                    </a:lnTo>
                    <a:close/>
                    <a:moveTo>
                      <a:pt x="22788" y="1"/>
                    </a:moveTo>
                    <a:lnTo>
                      <a:pt x="21995" y="199"/>
                    </a:lnTo>
                    <a:lnTo>
                      <a:pt x="21896" y="298"/>
                    </a:lnTo>
                    <a:lnTo>
                      <a:pt x="21698" y="397"/>
                    </a:lnTo>
                    <a:lnTo>
                      <a:pt x="21500" y="496"/>
                    </a:lnTo>
                    <a:lnTo>
                      <a:pt x="21302" y="397"/>
                    </a:lnTo>
                    <a:lnTo>
                      <a:pt x="20905" y="298"/>
                    </a:lnTo>
                    <a:lnTo>
                      <a:pt x="20509" y="298"/>
                    </a:lnTo>
                    <a:lnTo>
                      <a:pt x="19816" y="397"/>
                    </a:lnTo>
                    <a:lnTo>
                      <a:pt x="19617" y="397"/>
                    </a:lnTo>
                    <a:lnTo>
                      <a:pt x="19617" y="298"/>
                    </a:lnTo>
                    <a:lnTo>
                      <a:pt x="19518" y="199"/>
                    </a:lnTo>
                    <a:lnTo>
                      <a:pt x="19320" y="100"/>
                    </a:lnTo>
                    <a:lnTo>
                      <a:pt x="19320" y="199"/>
                    </a:lnTo>
                    <a:lnTo>
                      <a:pt x="19221" y="298"/>
                    </a:lnTo>
                    <a:lnTo>
                      <a:pt x="19221" y="397"/>
                    </a:lnTo>
                    <a:lnTo>
                      <a:pt x="19221" y="496"/>
                    </a:lnTo>
                    <a:lnTo>
                      <a:pt x="19122" y="496"/>
                    </a:lnTo>
                    <a:lnTo>
                      <a:pt x="19023" y="397"/>
                    </a:lnTo>
                    <a:lnTo>
                      <a:pt x="18924" y="298"/>
                    </a:lnTo>
                    <a:lnTo>
                      <a:pt x="18825" y="199"/>
                    </a:lnTo>
                    <a:lnTo>
                      <a:pt x="18528" y="199"/>
                    </a:lnTo>
                    <a:lnTo>
                      <a:pt x="18131" y="298"/>
                    </a:lnTo>
                    <a:lnTo>
                      <a:pt x="16249" y="298"/>
                    </a:lnTo>
                    <a:lnTo>
                      <a:pt x="15753" y="397"/>
                    </a:lnTo>
                    <a:lnTo>
                      <a:pt x="15258" y="595"/>
                    </a:lnTo>
                    <a:lnTo>
                      <a:pt x="15060" y="397"/>
                    </a:lnTo>
                    <a:lnTo>
                      <a:pt x="14763" y="397"/>
                    </a:lnTo>
                    <a:lnTo>
                      <a:pt x="14564" y="298"/>
                    </a:lnTo>
                    <a:lnTo>
                      <a:pt x="14465" y="298"/>
                    </a:lnTo>
                    <a:lnTo>
                      <a:pt x="14069" y="496"/>
                    </a:lnTo>
                    <a:lnTo>
                      <a:pt x="13673" y="496"/>
                    </a:lnTo>
                    <a:lnTo>
                      <a:pt x="12979" y="397"/>
                    </a:lnTo>
                    <a:lnTo>
                      <a:pt x="12484" y="298"/>
                    </a:lnTo>
                    <a:lnTo>
                      <a:pt x="11889" y="397"/>
                    </a:lnTo>
                    <a:lnTo>
                      <a:pt x="11790" y="397"/>
                    </a:lnTo>
                    <a:lnTo>
                      <a:pt x="11691" y="496"/>
                    </a:lnTo>
                    <a:lnTo>
                      <a:pt x="11592" y="694"/>
                    </a:lnTo>
                    <a:lnTo>
                      <a:pt x="11394" y="496"/>
                    </a:lnTo>
                    <a:lnTo>
                      <a:pt x="11097" y="298"/>
                    </a:lnTo>
                    <a:lnTo>
                      <a:pt x="10601" y="298"/>
                    </a:lnTo>
                    <a:lnTo>
                      <a:pt x="10205" y="397"/>
                    </a:lnTo>
                    <a:lnTo>
                      <a:pt x="9412" y="397"/>
                    </a:lnTo>
                    <a:lnTo>
                      <a:pt x="9016" y="595"/>
                    </a:lnTo>
                    <a:lnTo>
                      <a:pt x="8818" y="496"/>
                    </a:lnTo>
                    <a:lnTo>
                      <a:pt x="8521" y="397"/>
                    </a:lnTo>
                    <a:lnTo>
                      <a:pt x="8323" y="397"/>
                    </a:lnTo>
                    <a:lnTo>
                      <a:pt x="8223" y="595"/>
                    </a:lnTo>
                    <a:lnTo>
                      <a:pt x="7926" y="595"/>
                    </a:lnTo>
                    <a:lnTo>
                      <a:pt x="7827" y="397"/>
                    </a:lnTo>
                    <a:lnTo>
                      <a:pt x="7728" y="496"/>
                    </a:lnTo>
                    <a:lnTo>
                      <a:pt x="7629" y="595"/>
                    </a:lnTo>
                    <a:lnTo>
                      <a:pt x="7431" y="496"/>
                    </a:lnTo>
                    <a:lnTo>
                      <a:pt x="7233" y="298"/>
                    </a:lnTo>
                    <a:lnTo>
                      <a:pt x="6737" y="298"/>
                    </a:lnTo>
                    <a:lnTo>
                      <a:pt x="6440" y="496"/>
                    </a:lnTo>
                    <a:lnTo>
                      <a:pt x="6242" y="595"/>
                    </a:lnTo>
                    <a:lnTo>
                      <a:pt x="6143" y="595"/>
                    </a:lnTo>
                    <a:lnTo>
                      <a:pt x="5945" y="496"/>
                    </a:lnTo>
                    <a:lnTo>
                      <a:pt x="5647" y="298"/>
                    </a:lnTo>
                    <a:lnTo>
                      <a:pt x="5251" y="199"/>
                    </a:lnTo>
                    <a:lnTo>
                      <a:pt x="4756" y="199"/>
                    </a:lnTo>
                    <a:lnTo>
                      <a:pt x="4359" y="397"/>
                    </a:lnTo>
                    <a:lnTo>
                      <a:pt x="4260" y="397"/>
                    </a:lnTo>
                    <a:lnTo>
                      <a:pt x="4260" y="298"/>
                    </a:lnTo>
                    <a:lnTo>
                      <a:pt x="4260" y="100"/>
                    </a:lnTo>
                    <a:lnTo>
                      <a:pt x="4062" y="100"/>
                    </a:lnTo>
                    <a:lnTo>
                      <a:pt x="3963" y="199"/>
                    </a:lnTo>
                    <a:lnTo>
                      <a:pt x="3864" y="298"/>
                    </a:lnTo>
                    <a:lnTo>
                      <a:pt x="3765" y="397"/>
                    </a:lnTo>
                    <a:lnTo>
                      <a:pt x="3666" y="298"/>
                    </a:lnTo>
                    <a:lnTo>
                      <a:pt x="3468" y="298"/>
                    </a:lnTo>
                    <a:lnTo>
                      <a:pt x="3270" y="199"/>
                    </a:lnTo>
                    <a:lnTo>
                      <a:pt x="2972" y="298"/>
                    </a:lnTo>
                    <a:lnTo>
                      <a:pt x="2081" y="100"/>
                    </a:lnTo>
                    <a:lnTo>
                      <a:pt x="1288" y="100"/>
                    </a:lnTo>
                    <a:lnTo>
                      <a:pt x="1189" y="298"/>
                    </a:lnTo>
                    <a:lnTo>
                      <a:pt x="1090" y="397"/>
                    </a:lnTo>
                    <a:lnTo>
                      <a:pt x="793" y="397"/>
                    </a:lnTo>
                    <a:lnTo>
                      <a:pt x="495" y="496"/>
                    </a:lnTo>
                    <a:lnTo>
                      <a:pt x="198" y="595"/>
                    </a:lnTo>
                    <a:lnTo>
                      <a:pt x="99" y="694"/>
                    </a:lnTo>
                    <a:lnTo>
                      <a:pt x="99" y="892"/>
                    </a:lnTo>
                    <a:lnTo>
                      <a:pt x="0" y="1388"/>
                    </a:lnTo>
                    <a:lnTo>
                      <a:pt x="99" y="1784"/>
                    </a:lnTo>
                    <a:lnTo>
                      <a:pt x="297" y="2180"/>
                    </a:lnTo>
                    <a:lnTo>
                      <a:pt x="594" y="2477"/>
                    </a:lnTo>
                    <a:lnTo>
                      <a:pt x="1090" y="3171"/>
                    </a:lnTo>
                    <a:lnTo>
                      <a:pt x="1684" y="3765"/>
                    </a:lnTo>
                    <a:lnTo>
                      <a:pt x="2180" y="4558"/>
                    </a:lnTo>
                    <a:lnTo>
                      <a:pt x="2774" y="5252"/>
                    </a:lnTo>
                    <a:lnTo>
                      <a:pt x="3369" y="5945"/>
                    </a:lnTo>
                    <a:lnTo>
                      <a:pt x="3864" y="6639"/>
                    </a:lnTo>
                    <a:lnTo>
                      <a:pt x="4756" y="7927"/>
                    </a:lnTo>
                    <a:lnTo>
                      <a:pt x="5647" y="9215"/>
                    </a:lnTo>
                    <a:lnTo>
                      <a:pt x="6143" y="10106"/>
                    </a:lnTo>
                    <a:lnTo>
                      <a:pt x="6440" y="10503"/>
                    </a:lnTo>
                    <a:lnTo>
                      <a:pt x="6737" y="10800"/>
                    </a:lnTo>
                    <a:lnTo>
                      <a:pt x="6935" y="11097"/>
                    </a:lnTo>
                    <a:lnTo>
                      <a:pt x="7134" y="11394"/>
                    </a:lnTo>
                    <a:lnTo>
                      <a:pt x="7233" y="11692"/>
                    </a:lnTo>
                    <a:lnTo>
                      <a:pt x="7431" y="11989"/>
                    </a:lnTo>
                    <a:lnTo>
                      <a:pt x="7926" y="12782"/>
                    </a:lnTo>
                    <a:lnTo>
                      <a:pt x="8323" y="13574"/>
                    </a:lnTo>
                    <a:lnTo>
                      <a:pt x="9016" y="14763"/>
                    </a:lnTo>
                    <a:lnTo>
                      <a:pt x="9313" y="15358"/>
                    </a:lnTo>
                    <a:lnTo>
                      <a:pt x="9611" y="15952"/>
                    </a:lnTo>
                    <a:lnTo>
                      <a:pt x="9908" y="16547"/>
                    </a:lnTo>
                    <a:lnTo>
                      <a:pt x="10007" y="16745"/>
                    </a:lnTo>
                    <a:lnTo>
                      <a:pt x="10304" y="17042"/>
                    </a:lnTo>
                    <a:lnTo>
                      <a:pt x="10403" y="17141"/>
                    </a:lnTo>
                    <a:lnTo>
                      <a:pt x="10403" y="17339"/>
                    </a:lnTo>
                    <a:lnTo>
                      <a:pt x="10403" y="17537"/>
                    </a:lnTo>
                    <a:lnTo>
                      <a:pt x="10502" y="17735"/>
                    </a:lnTo>
                    <a:lnTo>
                      <a:pt x="10799" y="18231"/>
                    </a:lnTo>
                    <a:lnTo>
                      <a:pt x="10998" y="18528"/>
                    </a:lnTo>
                    <a:lnTo>
                      <a:pt x="10899" y="18825"/>
                    </a:lnTo>
                    <a:lnTo>
                      <a:pt x="10899" y="18924"/>
                    </a:lnTo>
                    <a:lnTo>
                      <a:pt x="10998" y="18924"/>
                    </a:lnTo>
                    <a:lnTo>
                      <a:pt x="11196" y="19023"/>
                    </a:lnTo>
                    <a:lnTo>
                      <a:pt x="11295" y="19123"/>
                    </a:lnTo>
                    <a:lnTo>
                      <a:pt x="11295" y="19222"/>
                    </a:lnTo>
                    <a:lnTo>
                      <a:pt x="11295" y="19321"/>
                    </a:lnTo>
                    <a:lnTo>
                      <a:pt x="11196" y="19519"/>
                    </a:lnTo>
                    <a:lnTo>
                      <a:pt x="11196" y="19618"/>
                    </a:lnTo>
                    <a:lnTo>
                      <a:pt x="11394" y="19816"/>
                    </a:lnTo>
                    <a:lnTo>
                      <a:pt x="11592" y="19915"/>
                    </a:lnTo>
                    <a:lnTo>
                      <a:pt x="11691" y="20113"/>
                    </a:lnTo>
                    <a:lnTo>
                      <a:pt x="11691" y="20212"/>
                    </a:lnTo>
                    <a:lnTo>
                      <a:pt x="11592" y="20411"/>
                    </a:lnTo>
                    <a:lnTo>
                      <a:pt x="11196" y="21104"/>
                    </a:lnTo>
                    <a:lnTo>
                      <a:pt x="10799" y="21897"/>
                    </a:lnTo>
                    <a:lnTo>
                      <a:pt x="10502" y="22590"/>
                    </a:lnTo>
                    <a:lnTo>
                      <a:pt x="10106" y="23383"/>
                    </a:lnTo>
                    <a:lnTo>
                      <a:pt x="9214" y="24968"/>
                    </a:lnTo>
                    <a:lnTo>
                      <a:pt x="8323" y="26652"/>
                    </a:lnTo>
                    <a:lnTo>
                      <a:pt x="8025" y="27049"/>
                    </a:lnTo>
                    <a:lnTo>
                      <a:pt x="7728" y="27544"/>
                    </a:lnTo>
                    <a:lnTo>
                      <a:pt x="6638" y="29229"/>
                    </a:lnTo>
                    <a:lnTo>
                      <a:pt x="5647" y="31111"/>
                    </a:lnTo>
                    <a:lnTo>
                      <a:pt x="5152" y="32102"/>
                    </a:lnTo>
                    <a:lnTo>
                      <a:pt x="4459" y="33192"/>
                    </a:lnTo>
                    <a:lnTo>
                      <a:pt x="4161" y="33786"/>
                    </a:lnTo>
                    <a:lnTo>
                      <a:pt x="3765" y="34480"/>
                    </a:lnTo>
                    <a:lnTo>
                      <a:pt x="3270" y="35768"/>
                    </a:lnTo>
                    <a:lnTo>
                      <a:pt x="2873" y="36461"/>
                    </a:lnTo>
                    <a:lnTo>
                      <a:pt x="2576" y="37056"/>
                    </a:lnTo>
                    <a:lnTo>
                      <a:pt x="1882" y="38046"/>
                    </a:lnTo>
                    <a:lnTo>
                      <a:pt x="1288" y="39235"/>
                    </a:lnTo>
                    <a:lnTo>
                      <a:pt x="991" y="39830"/>
                    </a:lnTo>
                    <a:lnTo>
                      <a:pt x="793" y="40424"/>
                    </a:lnTo>
                    <a:lnTo>
                      <a:pt x="694" y="41118"/>
                    </a:lnTo>
                    <a:lnTo>
                      <a:pt x="694" y="41415"/>
                    </a:lnTo>
                    <a:lnTo>
                      <a:pt x="793" y="41811"/>
                    </a:lnTo>
                    <a:lnTo>
                      <a:pt x="793" y="42010"/>
                    </a:lnTo>
                    <a:lnTo>
                      <a:pt x="892" y="42208"/>
                    </a:lnTo>
                    <a:lnTo>
                      <a:pt x="1090" y="42406"/>
                    </a:lnTo>
                    <a:lnTo>
                      <a:pt x="1486" y="42307"/>
                    </a:lnTo>
                    <a:lnTo>
                      <a:pt x="1585" y="42307"/>
                    </a:lnTo>
                    <a:lnTo>
                      <a:pt x="1783" y="42505"/>
                    </a:lnTo>
                    <a:lnTo>
                      <a:pt x="1882" y="42703"/>
                    </a:lnTo>
                    <a:lnTo>
                      <a:pt x="1882" y="43099"/>
                    </a:lnTo>
                    <a:lnTo>
                      <a:pt x="2081" y="42901"/>
                    </a:lnTo>
                    <a:lnTo>
                      <a:pt x="2378" y="42802"/>
                    </a:lnTo>
                    <a:lnTo>
                      <a:pt x="2576" y="42802"/>
                    </a:lnTo>
                    <a:lnTo>
                      <a:pt x="2873" y="42901"/>
                    </a:lnTo>
                    <a:lnTo>
                      <a:pt x="3270" y="43000"/>
                    </a:lnTo>
                    <a:lnTo>
                      <a:pt x="3468" y="43000"/>
                    </a:lnTo>
                    <a:lnTo>
                      <a:pt x="3666" y="42802"/>
                    </a:lnTo>
                    <a:lnTo>
                      <a:pt x="3864" y="42703"/>
                    </a:lnTo>
                    <a:lnTo>
                      <a:pt x="3963" y="42802"/>
                    </a:lnTo>
                    <a:lnTo>
                      <a:pt x="4260" y="43000"/>
                    </a:lnTo>
                    <a:lnTo>
                      <a:pt x="4855" y="43000"/>
                    </a:lnTo>
                    <a:lnTo>
                      <a:pt x="5053" y="42901"/>
                    </a:lnTo>
                    <a:lnTo>
                      <a:pt x="5152" y="42802"/>
                    </a:lnTo>
                    <a:lnTo>
                      <a:pt x="5548" y="42802"/>
                    </a:lnTo>
                    <a:lnTo>
                      <a:pt x="5846" y="42901"/>
                    </a:lnTo>
                    <a:lnTo>
                      <a:pt x="5945" y="42802"/>
                    </a:lnTo>
                    <a:lnTo>
                      <a:pt x="5945" y="42703"/>
                    </a:lnTo>
                    <a:lnTo>
                      <a:pt x="6143" y="42802"/>
                    </a:lnTo>
                    <a:lnTo>
                      <a:pt x="6341" y="42802"/>
                    </a:lnTo>
                    <a:lnTo>
                      <a:pt x="6737" y="42901"/>
                    </a:lnTo>
                    <a:lnTo>
                      <a:pt x="7530" y="42802"/>
                    </a:lnTo>
                    <a:lnTo>
                      <a:pt x="7926" y="42703"/>
                    </a:lnTo>
                    <a:lnTo>
                      <a:pt x="8223" y="42505"/>
                    </a:lnTo>
                    <a:lnTo>
                      <a:pt x="8422" y="42505"/>
                    </a:lnTo>
                    <a:lnTo>
                      <a:pt x="8521" y="42604"/>
                    </a:lnTo>
                    <a:lnTo>
                      <a:pt x="9313" y="42604"/>
                    </a:lnTo>
                    <a:lnTo>
                      <a:pt x="10007" y="42505"/>
                    </a:lnTo>
                    <a:lnTo>
                      <a:pt x="11790" y="42505"/>
                    </a:lnTo>
                    <a:lnTo>
                      <a:pt x="12583" y="42406"/>
                    </a:lnTo>
                    <a:lnTo>
                      <a:pt x="14069" y="42406"/>
                    </a:lnTo>
                    <a:lnTo>
                      <a:pt x="14664" y="42307"/>
                    </a:lnTo>
                    <a:lnTo>
                      <a:pt x="15258" y="42208"/>
                    </a:lnTo>
                    <a:lnTo>
                      <a:pt x="15555" y="42307"/>
                    </a:lnTo>
                    <a:lnTo>
                      <a:pt x="15852" y="42406"/>
                    </a:lnTo>
                    <a:lnTo>
                      <a:pt x="16249" y="42406"/>
                    </a:lnTo>
                    <a:lnTo>
                      <a:pt x="16744" y="42307"/>
                    </a:lnTo>
                    <a:lnTo>
                      <a:pt x="17339" y="42208"/>
                    </a:lnTo>
                    <a:lnTo>
                      <a:pt x="18825" y="42208"/>
                    </a:lnTo>
                    <a:lnTo>
                      <a:pt x="19518" y="42109"/>
                    </a:lnTo>
                    <a:lnTo>
                      <a:pt x="20311" y="42109"/>
                    </a:lnTo>
                    <a:lnTo>
                      <a:pt x="20608" y="42208"/>
                    </a:lnTo>
                    <a:lnTo>
                      <a:pt x="20707" y="42208"/>
                    </a:lnTo>
                    <a:lnTo>
                      <a:pt x="20905" y="42010"/>
                    </a:lnTo>
                    <a:lnTo>
                      <a:pt x="21104" y="42010"/>
                    </a:lnTo>
                    <a:lnTo>
                      <a:pt x="21302" y="42109"/>
                    </a:lnTo>
                    <a:lnTo>
                      <a:pt x="21698" y="42208"/>
                    </a:lnTo>
                    <a:lnTo>
                      <a:pt x="22590" y="42208"/>
                    </a:lnTo>
                    <a:lnTo>
                      <a:pt x="22986" y="42010"/>
                    </a:lnTo>
                    <a:lnTo>
                      <a:pt x="23184" y="42010"/>
                    </a:lnTo>
                    <a:lnTo>
                      <a:pt x="23283" y="42109"/>
                    </a:lnTo>
                    <a:lnTo>
                      <a:pt x="23283" y="42208"/>
                    </a:lnTo>
                    <a:lnTo>
                      <a:pt x="23382" y="42208"/>
                    </a:lnTo>
                    <a:lnTo>
                      <a:pt x="23581" y="42010"/>
                    </a:lnTo>
                    <a:lnTo>
                      <a:pt x="23977" y="42010"/>
                    </a:lnTo>
                    <a:lnTo>
                      <a:pt x="24274" y="42109"/>
                    </a:lnTo>
                    <a:lnTo>
                      <a:pt x="24472" y="42208"/>
                    </a:lnTo>
                    <a:lnTo>
                      <a:pt x="26355" y="42208"/>
                    </a:lnTo>
                    <a:lnTo>
                      <a:pt x="26652" y="42109"/>
                    </a:lnTo>
                    <a:lnTo>
                      <a:pt x="26850" y="42010"/>
                    </a:lnTo>
                    <a:lnTo>
                      <a:pt x="27048" y="42010"/>
                    </a:lnTo>
                    <a:lnTo>
                      <a:pt x="27246" y="42109"/>
                    </a:lnTo>
                    <a:lnTo>
                      <a:pt x="27643" y="42010"/>
                    </a:lnTo>
                    <a:lnTo>
                      <a:pt x="28039" y="41911"/>
                    </a:lnTo>
                    <a:lnTo>
                      <a:pt x="28237" y="42010"/>
                    </a:lnTo>
                    <a:lnTo>
                      <a:pt x="28435" y="42010"/>
                    </a:lnTo>
                    <a:lnTo>
                      <a:pt x="28733" y="42109"/>
                    </a:lnTo>
                    <a:lnTo>
                      <a:pt x="29030" y="42109"/>
                    </a:lnTo>
                    <a:lnTo>
                      <a:pt x="29327" y="42010"/>
                    </a:lnTo>
                    <a:lnTo>
                      <a:pt x="29624" y="42010"/>
                    </a:lnTo>
                    <a:lnTo>
                      <a:pt x="29921" y="41911"/>
                    </a:lnTo>
                    <a:lnTo>
                      <a:pt x="30120" y="42010"/>
                    </a:lnTo>
                    <a:lnTo>
                      <a:pt x="30219" y="42109"/>
                    </a:lnTo>
                    <a:lnTo>
                      <a:pt x="30219" y="42208"/>
                    </a:lnTo>
                    <a:lnTo>
                      <a:pt x="30318" y="42109"/>
                    </a:lnTo>
                    <a:lnTo>
                      <a:pt x="30417" y="42010"/>
                    </a:lnTo>
                    <a:lnTo>
                      <a:pt x="30714" y="42109"/>
                    </a:lnTo>
                    <a:lnTo>
                      <a:pt x="31110" y="42109"/>
                    </a:lnTo>
                    <a:lnTo>
                      <a:pt x="31209" y="42010"/>
                    </a:lnTo>
                    <a:lnTo>
                      <a:pt x="31408" y="42010"/>
                    </a:lnTo>
                    <a:lnTo>
                      <a:pt x="31705" y="42109"/>
                    </a:lnTo>
                    <a:lnTo>
                      <a:pt x="32101" y="42109"/>
                    </a:lnTo>
                    <a:lnTo>
                      <a:pt x="32795" y="42010"/>
                    </a:lnTo>
                    <a:lnTo>
                      <a:pt x="33389" y="41911"/>
                    </a:lnTo>
                    <a:lnTo>
                      <a:pt x="33786" y="41911"/>
                    </a:lnTo>
                    <a:lnTo>
                      <a:pt x="34083" y="42010"/>
                    </a:lnTo>
                    <a:lnTo>
                      <a:pt x="34479" y="42010"/>
                    </a:lnTo>
                    <a:lnTo>
                      <a:pt x="35371" y="41911"/>
                    </a:lnTo>
                    <a:lnTo>
                      <a:pt x="36163" y="42010"/>
                    </a:lnTo>
                    <a:lnTo>
                      <a:pt x="36758" y="42010"/>
                    </a:lnTo>
                    <a:lnTo>
                      <a:pt x="37253" y="42109"/>
                    </a:lnTo>
                    <a:lnTo>
                      <a:pt x="37550" y="42010"/>
                    </a:lnTo>
                    <a:lnTo>
                      <a:pt x="37848" y="42109"/>
                    </a:lnTo>
                    <a:lnTo>
                      <a:pt x="38244" y="42109"/>
                    </a:lnTo>
                    <a:lnTo>
                      <a:pt x="38343" y="42010"/>
                    </a:lnTo>
                    <a:lnTo>
                      <a:pt x="38442" y="42109"/>
                    </a:lnTo>
                    <a:lnTo>
                      <a:pt x="38640" y="42208"/>
                    </a:lnTo>
                    <a:lnTo>
                      <a:pt x="38938" y="42109"/>
                    </a:lnTo>
                    <a:lnTo>
                      <a:pt x="39631" y="42109"/>
                    </a:lnTo>
                    <a:lnTo>
                      <a:pt x="40027" y="42208"/>
                    </a:lnTo>
                    <a:lnTo>
                      <a:pt x="40820" y="42208"/>
                    </a:lnTo>
                    <a:lnTo>
                      <a:pt x="41216" y="41911"/>
                    </a:lnTo>
                    <a:lnTo>
                      <a:pt x="41514" y="41911"/>
                    </a:lnTo>
                    <a:lnTo>
                      <a:pt x="41811" y="42109"/>
                    </a:lnTo>
                    <a:lnTo>
                      <a:pt x="42108" y="42109"/>
                    </a:lnTo>
                    <a:lnTo>
                      <a:pt x="42603" y="41911"/>
                    </a:lnTo>
                    <a:lnTo>
                      <a:pt x="45179" y="41911"/>
                    </a:lnTo>
                    <a:lnTo>
                      <a:pt x="45675" y="42010"/>
                    </a:lnTo>
                    <a:lnTo>
                      <a:pt x="46269" y="42109"/>
                    </a:lnTo>
                    <a:lnTo>
                      <a:pt x="46368" y="42208"/>
                    </a:lnTo>
                    <a:lnTo>
                      <a:pt x="46567" y="42208"/>
                    </a:lnTo>
                    <a:lnTo>
                      <a:pt x="47062" y="42109"/>
                    </a:lnTo>
                    <a:lnTo>
                      <a:pt x="47557" y="42109"/>
                    </a:lnTo>
                    <a:lnTo>
                      <a:pt x="48053" y="42010"/>
                    </a:lnTo>
                    <a:lnTo>
                      <a:pt x="48548" y="41911"/>
                    </a:lnTo>
                    <a:lnTo>
                      <a:pt x="48845" y="41911"/>
                    </a:lnTo>
                    <a:lnTo>
                      <a:pt x="49043" y="42010"/>
                    </a:lnTo>
                    <a:lnTo>
                      <a:pt x="49143" y="42109"/>
                    </a:lnTo>
                    <a:lnTo>
                      <a:pt x="49341" y="42208"/>
                    </a:lnTo>
                    <a:lnTo>
                      <a:pt x="49638" y="42109"/>
                    </a:lnTo>
                    <a:lnTo>
                      <a:pt x="50629" y="42109"/>
                    </a:lnTo>
                    <a:lnTo>
                      <a:pt x="51025" y="42010"/>
                    </a:lnTo>
                    <a:lnTo>
                      <a:pt x="51322" y="41911"/>
                    </a:lnTo>
                    <a:lnTo>
                      <a:pt x="51719" y="42010"/>
                    </a:lnTo>
                    <a:lnTo>
                      <a:pt x="51917" y="42010"/>
                    </a:lnTo>
                    <a:lnTo>
                      <a:pt x="52115" y="41911"/>
                    </a:lnTo>
                    <a:lnTo>
                      <a:pt x="52313" y="41811"/>
                    </a:lnTo>
                    <a:lnTo>
                      <a:pt x="52610" y="41911"/>
                    </a:lnTo>
                    <a:lnTo>
                      <a:pt x="52808" y="42010"/>
                    </a:lnTo>
                    <a:lnTo>
                      <a:pt x="54394" y="42010"/>
                    </a:lnTo>
                    <a:lnTo>
                      <a:pt x="55087" y="42208"/>
                    </a:lnTo>
                    <a:lnTo>
                      <a:pt x="55384" y="42208"/>
                    </a:lnTo>
                    <a:lnTo>
                      <a:pt x="56276" y="42010"/>
                    </a:lnTo>
                    <a:lnTo>
                      <a:pt x="58951" y="42010"/>
                    </a:lnTo>
                    <a:lnTo>
                      <a:pt x="59744" y="42109"/>
                    </a:lnTo>
                    <a:lnTo>
                      <a:pt x="60140" y="42010"/>
                    </a:lnTo>
                    <a:lnTo>
                      <a:pt x="60537" y="41911"/>
                    </a:lnTo>
                    <a:lnTo>
                      <a:pt x="60834" y="41911"/>
                    </a:lnTo>
                    <a:lnTo>
                      <a:pt x="60933" y="42010"/>
                    </a:lnTo>
                    <a:lnTo>
                      <a:pt x="60933" y="42109"/>
                    </a:lnTo>
                    <a:lnTo>
                      <a:pt x="60933" y="42208"/>
                    </a:lnTo>
                    <a:lnTo>
                      <a:pt x="61131" y="42109"/>
                    </a:lnTo>
                    <a:lnTo>
                      <a:pt x="61329" y="42010"/>
                    </a:lnTo>
                    <a:lnTo>
                      <a:pt x="61428" y="42010"/>
                    </a:lnTo>
                    <a:lnTo>
                      <a:pt x="61725" y="42109"/>
                    </a:lnTo>
                    <a:lnTo>
                      <a:pt x="62023" y="42109"/>
                    </a:lnTo>
                    <a:lnTo>
                      <a:pt x="62122" y="42010"/>
                    </a:lnTo>
                    <a:lnTo>
                      <a:pt x="62320" y="42010"/>
                    </a:lnTo>
                    <a:lnTo>
                      <a:pt x="62815" y="42109"/>
                    </a:lnTo>
                    <a:lnTo>
                      <a:pt x="63608" y="42109"/>
                    </a:lnTo>
                    <a:lnTo>
                      <a:pt x="63707" y="41911"/>
                    </a:lnTo>
                    <a:lnTo>
                      <a:pt x="63707" y="41811"/>
                    </a:lnTo>
                    <a:lnTo>
                      <a:pt x="63806" y="41811"/>
                    </a:lnTo>
                    <a:lnTo>
                      <a:pt x="64004" y="41911"/>
                    </a:lnTo>
                    <a:lnTo>
                      <a:pt x="64103" y="42208"/>
                    </a:lnTo>
                    <a:lnTo>
                      <a:pt x="64797" y="42208"/>
                    </a:lnTo>
                    <a:lnTo>
                      <a:pt x="65788" y="42109"/>
                    </a:lnTo>
                    <a:lnTo>
                      <a:pt x="66679" y="42208"/>
                    </a:lnTo>
                    <a:lnTo>
                      <a:pt x="68463" y="42208"/>
                    </a:lnTo>
                    <a:lnTo>
                      <a:pt x="69057" y="42010"/>
                    </a:lnTo>
                    <a:lnTo>
                      <a:pt x="69156" y="42010"/>
                    </a:lnTo>
                    <a:lnTo>
                      <a:pt x="69255" y="42109"/>
                    </a:lnTo>
                    <a:lnTo>
                      <a:pt x="69354" y="42307"/>
                    </a:lnTo>
                    <a:lnTo>
                      <a:pt x="69652" y="42307"/>
                    </a:lnTo>
                    <a:lnTo>
                      <a:pt x="69751" y="42109"/>
                    </a:lnTo>
                    <a:lnTo>
                      <a:pt x="69850" y="42010"/>
                    </a:lnTo>
                    <a:lnTo>
                      <a:pt x="69949" y="42010"/>
                    </a:lnTo>
                    <a:lnTo>
                      <a:pt x="70345" y="42208"/>
                    </a:lnTo>
                    <a:lnTo>
                      <a:pt x="70543" y="42307"/>
                    </a:lnTo>
                    <a:lnTo>
                      <a:pt x="70841" y="42307"/>
                    </a:lnTo>
                    <a:lnTo>
                      <a:pt x="71534" y="42208"/>
                    </a:lnTo>
                    <a:lnTo>
                      <a:pt x="72327" y="42208"/>
                    </a:lnTo>
                    <a:lnTo>
                      <a:pt x="73813" y="42406"/>
                    </a:lnTo>
                    <a:lnTo>
                      <a:pt x="74407" y="42406"/>
                    </a:lnTo>
                    <a:lnTo>
                      <a:pt x="74705" y="42307"/>
                    </a:lnTo>
                    <a:lnTo>
                      <a:pt x="74903" y="42208"/>
                    </a:lnTo>
                    <a:lnTo>
                      <a:pt x="75101" y="42109"/>
                    </a:lnTo>
                    <a:lnTo>
                      <a:pt x="75299" y="42109"/>
                    </a:lnTo>
                    <a:lnTo>
                      <a:pt x="75596" y="42208"/>
                    </a:lnTo>
                    <a:lnTo>
                      <a:pt x="76092" y="42307"/>
                    </a:lnTo>
                    <a:lnTo>
                      <a:pt x="77479" y="42307"/>
                    </a:lnTo>
                    <a:lnTo>
                      <a:pt x="77974" y="42406"/>
                    </a:lnTo>
                    <a:lnTo>
                      <a:pt x="78569" y="42406"/>
                    </a:lnTo>
                    <a:lnTo>
                      <a:pt x="79659" y="42307"/>
                    </a:lnTo>
                    <a:lnTo>
                      <a:pt x="80451" y="42208"/>
                    </a:lnTo>
                    <a:lnTo>
                      <a:pt x="81145" y="42307"/>
                    </a:lnTo>
                    <a:lnTo>
                      <a:pt x="82532" y="42307"/>
                    </a:lnTo>
                    <a:lnTo>
                      <a:pt x="83523" y="42208"/>
                    </a:lnTo>
                    <a:lnTo>
                      <a:pt x="84018" y="42208"/>
                    </a:lnTo>
                    <a:lnTo>
                      <a:pt x="84513" y="42307"/>
                    </a:lnTo>
                    <a:lnTo>
                      <a:pt x="84811" y="42307"/>
                    </a:lnTo>
                    <a:lnTo>
                      <a:pt x="85009" y="42208"/>
                    </a:lnTo>
                    <a:lnTo>
                      <a:pt x="85207" y="42109"/>
                    </a:lnTo>
                    <a:lnTo>
                      <a:pt x="85603" y="42109"/>
                    </a:lnTo>
                    <a:lnTo>
                      <a:pt x="85999" y="42208"/>
                    </a:lnTo>
                    <a:lnTo>
                      <a:pt x="87089" y="42208"/>
                    </a:lnTo>
                    <a:lnTo>
                      <a:pt x="87188" y="42109"/>
                    </a:lnTo>
                    <a:lnTo>
                      <a:pt x="87288" y="41911"/>
                    </a:lnTo>
                    <a:lnTo>
                      <a:pt x="87387" y="41911"/>
                    </a:lnTo>
                    <a:lnTo>
                      <a:pt x="87684" y="42010"/>
                    </a:lnTo>
                    <a:lnTo>
                      <a:pt x="87882" y="42010"/>
                    </a:lnTo>
                    <a:lnTo>
                      <a:pt x="88476" y="41911"/>
                    </a:lnTo>
                    <a:lnTo>
                      <a:pt x="89368" y="41811"/>
                    </a:lnTo>
                    <a:lnTo>
                      <a:pt x="89864" y="41811"/>
                    </a:lnTo>
                    <a:lnTo>
                      <a:pt x="90260" y="41712"/>
                    </a:lnTo>
                    <a:lnTo>
                      <a:pt x="90953" y="41712"/>
                    </a:lnTo>
                    <a:lnTo>
                      <a:pt x="91548" y="41911"/>
                    </a:lnTo>
                    <a:lnTo>
                      <a:pt x="92043" y="42010"/>
                    </a:lnTo>
                    <a:lnTo>
                      <a:pt x="92241" y="41911"/>
                    </a:lnTo>
                    <a:lnTo>
                      <a:pt x="92340" y="41712"/>
                    </a:lnTo>
                    <a:lnTo>
                      <a:pt x="92539" y="41514"/>
                    </a:lnTo>
                    <a:lnTo>
                      <a:pt x="92737" y="41514"/>
                    </a:lnTo>
                    <a:lnTo>
                      <a:pt x="92935" y="41613"/>
                    </a:lnTo>
                    <a:lnTo>
                      <a:pt x="93034" y="41811"/>
                    </a:lnTo>
                    <a:lnTo>
                      <a:pt x="93232" y="42010"/>
                    </a:lnTo>
                    <a:lnTo>
                      <a:pt x="93331" y="42109"/>
                    </a:lnTo>
                    <a:lnTo>
                      <a:pt x="93529" y="42109"/>
                    </a:lnTo>
                    <a:lnTo>
                      <a:pt x="93728" y="41911"/>
                    </a:lnTo>
                    <a:lnTo>
                      <a:pt x="94124" y="41415"/>
                    </a:lnTo>
                    <a:lnTo>
                      <a:pt x="94421" y="40821"/>
                    </a:lnTo>
                    <a:lnTo>
                      <a:pt x="94520" y="40226"/>
                    </a:lnTo>
                    <a:lnTo>
                      <a:pt x="94619" y="39632"/>
                    </a:lnTo>
                    <a:lnTo>
                      <a:pt x="94718" y="38542"/>
                    </a:lnTo>
                    <a:lnTo>
                      <a:pt x="94718" y="38046"/>
                    </a:lnTo>
                    <a:lnTo>
                      <a:pt x="94619" y="37551"/>
                    </a:lnTo>
                    <a:lnTo>
                      <a:pt x="94520" y="36957"/>
                    </a:lnTo>
                    <a:lnTo>
                      <a:pt x="94520" y="36263"/>
                    </a:lnTo>
                    <a:lnTo>
                      <a:pt x="94520" y="35669"/>
                    </a:lnTo>
                    <a:lnTo>
                      <a:pt x="94421" y="35371"/>
                    </a:lnTo>
                    <a:lnTo>
                      <a:pt x="94322" y="35074"/>
                    </a:lnTo>
                    <a:lnTo>
                      <a:pt x="94223" y="34975"/>
                    </a:lnTo>
                    <a:lnTo>
                      <a:pt x="94322" y="34876"/>
                    </a:lnTo>
                    <a:lnTo>
                      <a:pt x="94322" y="34678"/>
                    </a:lnTo>
                    <a:lnTo>
                      <a:pt x="94223" y="33687"/>
                    </a:lnTo>
                    <a:lnTo>
                      <a:pt x="94223" y="32795"/>
                    </a:lnTo>
                    <a:lnTo>
                      <a:pt x="94223" y="31805"/>
                    </a:lnTo>
                    <a:lnTo>
                      <a:pt x="94124" y="30913"/>
                    </a:lnTo>
                    <a:lnTo>
                      <a:pt x="93926" y="28832"/>
                    </a:lnTo>
                    <a:lnTo>
                      <a:pt x="93827" y="27742"/>
                    </a:lnTo>
                    <a:lnTo>
                      <a:pt x="93827" y="27247"/>
                    </a:lnTo>
                    <a:lnTo>
                      <a:pt x="93728" y="26752"/>
                    </a:lnTo>
                    <a:lnTo>
                      <a:pt x="93728" y="26454"/>
                    </a:lnTo>
                    <a:lnTo>
                      <a:pt x="93628" y="26058"/>
                    </a:lnTo>
                    <a:lnTo>
                      <a:pt x="93529" y="25464"/>
                    </a:lnTo>
                    <a:lnTo>
                      <a:pt x="93331" y="23185"/>
                    </a:lnTo>
                    <a:lnTo>
                      <a:pt x="93331" y="21798"/>
                    </a:lnTo>
                    <a:lnTo>
                      <a:pt x="93232" y="21203"/>
                    </a:lnTo>
                    <a:lnTo>
                      <a:pt x="92935" y="20510"/>
                    </a:lnTo>
                    <a:lnTo>
                      <a:pt x="92836" y="20411"/>
                    </a:lnTo>
                    <a:lnTo>
                      <a:pt x="92836" y="20312"/>
                    </a:lnTo>
                    <a:lnTo>
                      <a:pt x="92935" y="20212"/>
                    </a:lnTo>
                    <a:lnTo>
                      <a:pt x="93034" y="20113"/>
                    </a:lnTo>
                    <a:lnTo>
                      <a:pt x="93034" y="20014"/>
                    </a:lnTo>
                    <a:lnTo>
                      <a:pt x="92836" y="19915"/>
                    </a:lnTo>
                    <a:lnTo>
                      <a:pt x="92737" y="19915"/>
                    </a:lnTo>
                    <a:lnTo>
                      <a:pt x="92737" y="19816"/>
                    </a:lnTo>
                    <a:lnTo>
                      <a:pt x="92935" y="19717"/>
                    </a:lnTo>
                    <a:lnTo>
                      <a:pt x="93034" y="19618"/>
                    </a:lnTo>
                    <a:lnTo>
                      <a:pt x="93034" y="19519"/>
                    </a:lnTo>
                    <a:lnTo>
                      <a:pt x="92935" y="19420"/>
                    </a:lnTo>
                    <a:lnTo>
                      <a:pt x="92737" y="19123"/>
                    </a:lnTo>
                    <a:lnTo>
                      <a:pt x="92737" y="19023"/>
                    </a:lnTo>
                    <a:lnTo>
                      <a:pt x="92935" y="18924"/>
                    </a:lnTo>
                    <a:lnTo>
                      <a:pt x="92935" y="18825"/>
                    </a:lnTo>
                    <a:lnTo>
                      <a:pt x="92935" y="18627"/>
                    </a:lnTo>
                    <a:lnTo>
                      <a:pt x="92737" y="18033"/>
                    </a:lnTo>
                    <a:lnTo>
                      <a:pt x="92638" y="17438"/>
                    </a:lnTo>
                    <a:lnTo>
                      <a:pt x="92638" y="16844"/>
                    </a:lnTo>
                    <a:lnTo>
                      <a:pt x="92539" y="16249"/>
                    </a:lnTo>
                    <a:lnTo>
                      <a:pt x="92440" y="15159"/>
                    </a:lnTo>
                    <a:lnTo>
                      <a:pt x="92241" y="14070"/>
                    </a:lnTo>
                    <a:lnTo>
                      <a:pt x="92043" y="12881"/>
                    </a:lnTo>
                    <a:lnTo>
                      <a:pt x="91944" y="12286"/>
                    </a:lnTo>
                    <a:lnTo>
                      <a:pt x="91746" y="11692"/>
                    </a:lnTo>
                    <a:lnTo>
                      <a:pt x="91746" y="11394"/>
                    </a:lnTo>
                    <a:lnTo>
                      <a:pt x="91845" y="11097"/>
                    </a:lnTo>
                    <a:lnTo>
                      <a:pt x="91746" y="10800"/>
                    </a:lnTo>
                    <a:lnTo>
                      <a:pt x="91647" y="10701"/>
                    </a:lnTo>
                    <a:lnTo>
                      <a:pt x="91449" y="10602"/>
                    </a:lnTo>
                    <a:lnTo>
                      <a:pt x="91548" y="10305"/>
                    </a:lnTo>
                    <a:lnTo>
                      <a:pt x="91449" y="9908"/>
                    </a:lnTo>
                    <a:lnTo>
                      <a:pt x="91251" y="9314"/>
                    </a:lnTo>
                    <a:lnTo>
                      <a:pt x="91052" y="7332"/>
                    </a:lnTo>
                    <a:lnTo>
                      <a:pt x="90854" y="6341"/>
                    </a:lnTo>
                    <a:lnTo>
                      <a:pt x="90557" y="5450"/>
                    </a:lnTo>
                    <a:lnTo>
                      <a:pt x="90359" y="4657"/>
                    </a:lnTo>
                    <a:lnTo>
                      <a:pt x="90260" y="4162"/>
                    </a:lnTo>
                    <a:lnTo>
                      <a:pt x="90260" y="3765"/>
                    </a:lnTo>
                    <a:lnTo>
                      <a:pt x="90161" y="3567"/>
                    </a:lnTo>
                    <a:lnTo>
                      <a:pt x="90062" y="3369"/>
                    </a:lnTo>
                    <a:lnTo>
                      <a:pt x="89963" y="3171"/>
                    </a:lnTo>
                    <a:lnTo>
                      <a:pt x="89864" y="2973"/>
                    </a:lnTo>
                    <a:lnTo>
                      <a:pt x="89864" y="2676"/>
                    </a:lnTo>
                    <a:lnTo>
                      <a:pt x="89665" y="2477"/>
                    </a:lnTo>
                    <a:lnTo>
                      <a:pt x="89467" y="2279"/>
                    </a:lnTo>
                    <a:lnTo>
                      <a:pt x="89170" y="2081"/>
                    </a:lnTo>
                    <a:lnTo>
                      <a:pt x="88576" y="1883"/>
                    </a:lnTo>
                    <a:lnTo>
                      <a:pt x="88080" y="1685"/>
                    </a:lnTo>
                    <a:lnTo>
                      <a:pt x="87684" y="1586"/>
                    </a:lnTo>
                    <a:lnTo>
                      <a:pt x="87387" y="1487"/>
                    </a:lnTo>
                    <a:lnTo>
                      <a:pt x="86594" y="1388"/>
                    </a:lnTo>
                    <a:lnTo>
                      <a:pt x="85900" y="1289"/>
                    </a:lnTo>
                    <a:lnTo>
                      <a:pt x="85207" y="1090"/>
                    </a:lnTo>
                    <a:lnTo>
                      <a:pt x="84811" y="991"/>
                    </a:lnTo>
                    <a:lnTo>
                      <a:pt x="84513" y="991"/>
                    </a:lnTo>
                    <a:lnTo>
                      <a:pt x="84216" y="1090"/>
                    </a:lnTo>
                    <a:lnTo>
                      <a:pt x="83820" y="991"/>
                    </a:lnTo>
                    <a:lnTo>
                      <a:pt x="83423" y="892"/>
                    </a:lnTo>
                    <a:lnTo>
                      <a:pt x="83027" y="892"/>
                    </a:lnTo>
                    <a:lnTo>
                      <a:pt x="82829" y="991"/>
                    </a:lnTo>
                    <a:lnTo>
                      <a:pt x="82433" y="1189"/>
                    </a:lnTo>
                    <a:lnTo>
                      <a:pt x="82433" y="1090"/>
                    </a:lnTo>
                    <a:lnTo>
                      <a:pt x="82433" y="991"/>
                    </a:lnTo>
                    <a:lnTo>
                      <a:pt x="82433" y="892"/>
                    </a:lnTo>
                    <a:lnTo>
                      <a:pt x="82235" y="892"/>
                    </a:lnTo>
                    <a:lnTo>
                      <a:pt x="82135" y="1090"/>
                    </a:lnTo>
                    <a:lnTo>
                      <a:pt x="82036" y="1189"/>
                    </a:lnTo>
                    <a:lnTo>
                      <a:pt x="81937" y="1189"/>
                    </a:lnTo>
                    <a:lnTo>
                      <a:pt x="81838" y="1090"/>
                    </a:lnTo>
                    <a:lnTo>
                      <a:pt x="81739" y="991"/>
                    </a:lnTo>
                    <a:lnTo>
                      <a:pt x="81442" y="991"/>
                    </a:lnTo>
                    <a:lnTo>
                      <a:pt x="81244" y="892"/>
                    </a:lnTo>
                    <a:lnTo>
                      <a:pt x="80947" y="793"/>
                    </a:lnTo>
                    <a:lnTo>
                      <a:pt x="80847" y="793"/>
                    </a:lnTo>
                    <a:lnTo>
                      <a:pt x="80649" y="991"/>
                    </a:lnTo>
                    <a:lnTo>
                      <a:pt x="80550" y="1090"/>
                    </a:lnTo>
                    <a:lnTo>
                      <a:pt x="80352" y="1090"/>
                    </a:lnTo>
                    <a:lnTo>
                      <a:pt x="80055" y="991"/>
                    </a:lnTo>
                    <a:lnTo>
                      <a:pt x="79956" y="892"/>
                    </a:lnTo>
                    <a:lnTo>
                      <a:pt x="80154" y="892"/>
                    </a:lnTo>
                    <a:lnTo>
                      <a:pt x="80253" y="793"/>
                    </a:lnTo>
                    <a:lnTo>
                      <a:pt x="79659" y="892"/>
                    </a:lnTo>
                    <a:lnTo>
                      <a:pt x="79361" y="991"/>
                    </a:lnTo>
                    <a:lnTo>
                      <a:pt x="79064" y="991"/>
                    </a:lnTo>
                    <a:lnTo>
                      <a:pt x="78767" y="892"/>
                    </a:lnTo>
                    <a:lnTo>
                      <a:pt x="78569" y="892"/>
                    </a:lnTo>
                    <a:lnTo>
                      <a:pt x="78271" y="793"/>
                    </a:lnTo>
                    <a:lnTo>
                      <a:pt x="77776" y="793"/>
                    </a:lnTo>
                    <a:lnTo>
                      <a:pt x="76983" y="991"/>
                    </a:lnTo>
                    <a:lnTo>
                      <a:pt x="76785" y="991"/>
                    </a:lnTo>
                    <a:lnTo>
                      <a:pt x="76587" y="892"/>
                    </a:lnTo>
                    <a:lnTo>
                      <a:pt x="76290" y="793"/>
                    </a:lnTo>
                    <a:lnTo>
                      <a:pt x="75695" y="892"/>
                    </a:lnTo>
                    <a:lnTo>
                      <a:pt x="75398" y="991"/>
                    </a:lnTo>
                    <a:lnTo>
                      <a:pt x="74903" y="991"/>
                    </a:lnTo>
                    <a:lnTo>
                      <a:pt x="74804" y="892"/>
                    </a:lnTo>
                    <a:lnTo>
                      <a:pt x="74705" y="793"/>
                    </a:lnTo>
                    <a:lnTo>
                      <a:pt x="74606" y="793"/>
                    </a:lnTo>
                    <a:lnTo>
                      <a:pt x="74506" y="991"/>
                    </a:lnTo>
                    <a:lnTo>
                      <a:pt x="74308" y="1189"/>
                    </a:lnTo>
                    <a:lnTo>
                      <a:pt x="74209" y="991"/>
                    </a:lnTo>
                    <a:lnTo>
                      <a:pt x="74011" y="892"/>
                    </a:lnTo>
                    <a:lnTo>
                      <a:pt x="73714" y="793"/>
                    </a:lnTo>
                    <a:lnTo>
                      <a:pt x="73218" y="793"/>
                    </a:lnTo>
                    <a:lnTo>
                      <a:pt x="71930" y="694"/>
                    </a:lnTo>
                    <a:lnTo>
                      <a:pt x="71237" y="694"/>
                    </a:lnTo>
                    <a:lnTo>
                      <a:pt x="70543" y="793"/>
                    </a:lnTo>
                    <a:lnTo>
                      <a:pt x="70147" y="892"/>
                    </a:lnTo>
                    <a:lnTo>
                      <a:pt x="69850" y="793"/>
                    </a:lnTo>
                    <a:lnTo>
                      <a:pt x="68859" y="793"/>
                    </a:lnTo>
                    <a:lnTo>
                      <a:pt x="68760" y="892"/>
                    </a:lnTo>
                    <a:lnTo>
                      <a:pt x="68760" y="991"/>
                    </a:lnTo>
                    <a:lnTo>
                      <a:pt x="68562" y="1090"/>
                    </a:lnTo>
                    <a:lnTo>
                      <a:pt x="68364" y="892"/>
                    </a:lnTo>
                    <a:lnTo>
                      <a:pt x="68165" y="793"/>
                    </a:lnTo>
                    <a:lnTo>
                      <a:pt x="67769" y="793"/>
                    </a:lnTo>
                    <a:lnTo>
                      <a:pt x="67373" y="892"/>
                    </a:lnTo>
                    <a:lnTo>
                      <a:pt x="66977" y="793"/>
                    </a:lnTo>
                    <a:lnTo>
                      <a:pt x="66580" y="694"/>
                    </a:lnTo>
                    <a:lnTo>
                      <a:pt x="66184" y="793"/>
                    </a:lnTo>
                    <a:lnTo>
                      <a:pt x="65788" y="892"/>
                    </a:lnTo>
                    <a:lnTo>
                      <a:pt x="65292" y="793"/>
                    </a:lnTo>
                    <a:lnTo>
                      <a:pt x="64401" y="793"/>
                    </a:lnTo>
                    <a:lnTo>
                      <a:pt x="63905" y="892"/>
                    </a:lnTo>
                    <a:lnTo>
                      <a:pt x="63509" y="892"/>
                    </a:lnTo>
                    <a:lnTo>
                      <a:pt x="62815" y="694"/>
                    </a:lnTo>
                    <a:lnTo>
                      <a:pt x="62122" y="793"/>
                    </a:lnTo>
                    <a:lnTo>
                      <a:pt x="60735" y="793"/>
                    </a:lnTo>
                    <a:lnTo>
                      <a:pt x="59942" y="694"/>
                    </a:lnTo>
                    <a:lnTo>
                      <a:pt x="56573" y="694"/>
                    </a:lnTo>
                    <a:lnTo>
                      <a:pt x="55979" y="595"/>
                    </a:lnTo>
                    <a:lnTo>
                      <a:pt x="55583" y="595"/>
                    </a:lnTo>
                    <a:lnTo>
                      <a:pt x="55186" y="694"/>
                    </a:lnTo>
                    <a:lnTo>
                      <a:pt x="53700" y="694"/>
                    </a:lnTo>
                    <a:lnTo>
                      <a:pt x="53403" y="496"/>
                    </a:lnTo>
                    <a:lnTo>
                      <a:pt x="53106" y="496"/>
                    </a:lnTo>
                    <a:lnTo>
                      <a:pt x="52511" y="595"/>
                    </a:lnTo>
                    <a:lnTo>
                      <a:pt x="52016" y="595"/>
                    </a:lnTo>
                    <a:lnTo>
                      <a:pt x="51025" y="496"/>
                    </a:lnTo>
                    <a:lnTo>
                      <a:pt x="50728" y="496"/>
                    </a:lnTo>
                    <a:lnTo>
                      <a:pt x="50332" y="595"/>
                    </a:lnTo>
                    <a:lnTo>
                      <a:pt x="50133" y="595"/>
                    </a:lnTo>
                    <a:lnTo>
                      <a:pt x="50034" y="496"/>
                    </a:lnTo>
                    <a:lnTo>
                      <a:pt x="49836" y="397"/>
                    </a:lnTo>
                    <a:lnTo>
                      <a:pt x="48746" y="397"/>
                    </a:lnTo>
                    <a:lnTo>
                      <a:pt x="48152" y="496"/>
                    </a:lnTo>
                    <a:lnTo>
                      <a:pt x="47557" y="496"/>
                    </a:lnTo>
                    <a:lnTo>
                      <a:pt x="47062" y="397"/>
                    </a:lnTo>
                    <a:lnTo>
                      <a:pt x="46765" y="298"/>
                    </a:lnTo>
                    <a:lnTo>
                      <a:pt x="46467" y="397"/>
                    </a:lnTo>
                    <a:lnTo>
                      <a:pt x="46269" y="496"/>
                    </a:lnTo>
                    <a:lnTo>
                      <a:pt x="45576" y="496"/>
                    </a:lnTo>
                    <a:lnTo>
                      <a:pt x="45279" y="298"/>
                    </a:lnTo>
                    <a:lnTo>
                      <a:pt x="45080" y="199"/>
                    </a:lnTo>
                    <a:lnTo>
                      <a:pt x="44981" y="298"/>
                    </a:lnTo>
                    <a:lnTo>
                      <a:pt x="44882" y="397"/>
                    </a:lnTo>
                    <a:lnTo>
                      <a:pt x="45080" y="496"/>
                    </a:lnTo>
                    <a:lnTo>
                      <a:pt x="45080" y="595"/>
                    </a:lnTo>
                    <a:lnTo>
                      <a:pt x="44783" y="595"/>
                    </a:lnTo>
                    <a:lnTo>
                      <a:pt x="44684" y="496"/>
                    </a:lnTo>
                    <a:lnTo>
                      <a:pt x="44684" y="298"/>
                    </a:lnTo>
                    <a:lnTo>
                      <a:pt x="44387" y="298"/>
                    </a:lnTo>
                    <a:lnTo>
                      <a:pt x="44486" y="496"/>
                    </a:lnTo>
                    <a:lnTo>
                      <a:pt x="44387" y="496"/>
                    </a:lnTo>
                    <a:lnTo>
                      <a:pt x="44090" y="397"/>
                    </a:lnTo>
                    <a:lnTo>
                      <a:pt x="43396" y="397"/>
                    </a:lnTo>
                    <a:lnTo>
                      <a:pt x="42703" y="199"/>
                    </a:lnTo>
                    <a:lnTo>
                      <a:pt x="40226" y="199"/>
                    </a:lnTo>
                    <a:lnTo>
                      <a:pt x="39829" y="100"/>
                    </a:lnTo>
                    <a:lnTo>
                      <a:pt x="39532" y="100"/>
                    </a:lnTo>
                    <a:lnTo>
                      <a:pt x="39136" y="199"/>
                    </a:lnTo>
                    <a:lnTo>
                      <a:pt x="38938" y="298"/>
                    </a:lnTo>
                    <a:lnTo>
                      <a:pt x="38838" y="298"/>
                    </a:lnTo>
                    <a:lnTo>
                      <a:pt x="38739" y="100"/>
                    </a:lnTo>
                    <a:lnTo>
                      <a:pt x="38640" y="199"/>
                    </a:lnTo>
                    <a:lnTo>
                      <a:pt x="38442" y="298"/>
                    </a:lnTo>
                    <a:lnTo>
                      <a:pt x="38244" y="199"/>
                    </a:lnTo>
                    <a:lnTo>
                      <a:pt x="38046" y="100"/>
                    </a:lnTo>
                    <a:lnTo>
                      <a:pt x="37749" y="100"/>
                    </a:lnTo>
                    <a:lnTo>
                      <a:pt x="37550" y="199"/>
                    </a:lnTo>
                    <a:lnTo>
                      <a:pt x="37253" y="199"/>
                    </a:lnTo>
                    <a:lnTo>
                      <a:pt x="36758" y="100"/>
                    </a:lnTo>
                    <a:lnTo>
                      <a:pt x="35470" y="100"/>
                    </a:lnTo>
                    <a:lnTo>
                      <a:pt x="35272" y="199"/>
                    </a:lnTo>
                    <a:lnTo>
                      <a:pt x="35074" y="397"/>
                    </a:lnTo>
                    <a:lnTo>
                      <a:pt x="34974" y="199"/>
                    </a:lnTo>
                    <a:lnTo>
                      <a:pt x="34875" y="100"/>
                    </a:lnTo>
                    <a:lnTo>
                      <a:pt x="34677" y="1"/>
                    </a:lnTo>
                    <a:lnTo>
                      <a:pt x="34380" y="1"/>
                    </a:lnTo>
                    <a:lnTo>
                      <a:pt x="34182" y="100"/>
                    </a:lnTo>
                    <a:lnTo>
                      <a:pt x="33786" y="199"/>
                    </a:lnTo>
                    <a:lnTo>
                      <a:pt x="33488" y="199"/>
                    </a:lnTo>
                    <a:lnTo>
                      <a:pt x="33191" y="100"/>
                    </a:lnTo>
                    <a:lnTo>
                      <a:pt x="32101" y="100"/>
                    </a:lnTo>
                    <a:lnTo>
                      <a:pt x="31804" y="199"/>
                    </a:lnTo>
                    <a:lnTo>
                      <a:pt x="31408" y="199"/>
                    </a:lnTo>
                    <a:lnTo>
                      <a:pt x="30912" y="100"/>
                    </a:lnTo>
                    <a:lnTo>
                      <a:pt x="29228" y="100"/>
                    </a:lnTo>
                    <a:lnTo>
                      <a:pt x="27544" y="1"/>
                    </a:lnTo>
                    <a:lnTo>
                      <a:pt x="25859" y="1"/>
                    </a:lnTo>
                    <a:lnTo>
                      <a:pt x="25661" y="100"/>
                    </a:lnTo>
                    <a:lnTo>
                      <a:pt x="25463" y="298"/>
                    </a:lnTo>
                    <a:lnTo>
                      <a:pt x="25166" y="397"/>
                    </a:lnTo>
                    <a:lnTo>
                      <a:pt x="24968" y="397"/>
                    </a:lnTo>
                    <a:lnTo>
                      <a:pt x="24769" y="298"/>
                    </a:lnTo>
                    <a:lnTo>
                      <a:pt x="24869" y="199"/>
                    </a:lnTo>
                    <a:lnTo>
                      <a:pt x="24968" y="199"/>
                    </a:lnTo>
                    <a:lnTo>
                      <a:pt x="25067" y="100"/>
                    </a:lnTo>
                    <a:lnTo>
                      <a:pt x="25067" y="1"/>
                    </a:lnTo>
                    <a:lnTo>
                      <a:pt x="24769" y="100"/>
                    </a:lnTo>
                    <a:lnTo>
                      <a:pt x="24373" y="100"/>
                    </a:lnTo>
                    <a:lnTo>
                      <a:pt x="23977" y="199"/>
                    </a:lnTo>
                    <a:lnTo>
                      <a:pt x="23581" y="298"/>
                    </a:lnTo>
                    <a:lnTo>
                      <a:pt x="23481" y="298"/>
                    </a:lnTo>
                    <a:lnTo>
                      <a:pt x="23283" y="199"/>
                    </a:lnTo>
                    <a:lnTo>
                      <a:pt x="23184" y="100"/>
                    </a:lnTo>
                    <a:lnTo>
                      <a:pt x="22788" y="1"/>
                    </a:lnTo>
                    <a:close/>
                  </a:path>
                </a:pathLst>
              </a:custGeom>
              <a:solidFill>
                <a:schemeClr val="bg1">
                  <a:lumMod val="75000"/>
                </a:schemeClr>
              </a:solidFill>
              <a:ln>
                <a:solidFill>
                  <a:schemeClr val="bg1">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619;p27">
                <a:extLst>
                  <a:ext uri="{FF2B5EF4-FFF2-40B4-BE49-F238E27FC236}">
                    <a16:creationId xmlns:a16="http://schemas.microsoft.com/office/drawing/2014/main" id="{02E90112-DB6F-8953-DA4C-CBB71E3E9A25}"/>
                  </a:ext>
                </a:extLst>
              </p:cNvPr>
              <p:cNvSpPr txBox="1"/>
              <p:nvPr/>
            </p:nvSpPr>
            <p:spPr>
              <a:xfrm>
                <a:off x="1189223" y="6371495"/>
                <a:ext cx="1622985" cy="426803"/>
              </a:xfrm>
              <a:prstGeom prst="rect">
                <a:avLst/>
              </a:prstGeom>
              <a:no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ar" sz="1050" dirty="0">
                    <a:solidFill>
                      <a:schemeClr val="dk1"/>
                    </a:solidFill>
                    <a:latin typeface="+mj-lt"/>
                    <a:ea typeface="Lato"/>
                    <a:cs typeface="Lato"/>
                    <a:sym typeface="Lato"/>
                  </a:rPr>
                  <a:t>عدد الأشخاص الذين تم دعمهم من خلال</a:t>
                </a:r>
                <a:r>
                  <a:rPr lang="ar-SA" sz="1050" dirty="0">
                    <a:solidFill>
                      <a:schemeClr val="dk1"/>
                    </a:solidFill>
                    <a:latin typeface="+mj-lt"/>
                    <a:ea typeface="Lato"/>
                    <a:cs typeface="Lato"/>
                    <a:sym typeface="Lato"/>
                  </a:rPr>
                  <a:t> المساعدات النقدية والقسائم</a:t>
                </a:r>
                <a:endParaRPr lang="ar" sz="1050" dirty="0">
                  <a:solidFill>
                    <a:schemeClr val="dk1"/>
                  </a:solidFill>
                  <a:latin typeface="+mj-lt"/>
                  <a:ea typeface="Lato"/>
                  <a:cs typeface="Lato"/>
                  <a:sym typeface="Lato"/>
                </a:endParaRPr>
              </a:p>
            </p:txBody>
          </p:sp>
        </p:grpSp>
        <p:grpSp>
          <p:nvGrpSpPr>
            <p:cNvPr id="1125" name="Group 1124">
              <a:extLst>
                <a:ext uri="{FF2B5EF4-FFF2-40B4-BE49-F238E27FC236}">
                  <a16:creationId xmlns:a16="http://schemas.microsoft.com/office/drawing/2014/main" id="{76BD35FB-DCB5-8EF9-3F53-021778B164C5}"/>
                </a:ext>
              </a:extLst>
            </p:cNvPr>
            <p:cNvGrpSpPr/>
            <p:nvPr/>
          </p:nvGrpSpPr>
          <p:grpSpPr>
            <a:xfrm>
              <a:off x="3069653" y="6482428"/>
              <a:ext cx="3699341" cy="155689"/>
              <a:chOff x="3072375" y="4114300"/>
              <a:chExt cx="3699341" cy="365580"/>
            </a:xfrm>
          </p:grpSpPr>
          <p:sp>
            <p:nvSpPr>
              <p:cNvPr id="1126" name="Rectangle 1125">
                <a:extLst>
                  <a:ext uri="{FF2B5EF4-FFF2-40B4-BE49-F238E27FC236}">
                    <a16:creationId xmlns:a16="http://schemas.microsoft.com/office/drawing/2014/main" id="{659A64D7-08D2-B6E4-B551-4DF5B6B4CF09}"/>
                  </a:ext>
                </a:extLst>
              </p:cNvPr>
              <p:cNvSpPr/>
              <p:nvPr/>
            </p:nvSpPr>
            <p:spPr>
              <a:xfrm>
                <a:off x="3072375" y="4114300"/>
                <a:ext cx="914400" cy="365580"/>
              </a:xfrm>
              <a:prstGeom prst="rect">
                <a:avLst/>
              </a:prstGeom>
              <a:solidFill>
                <a:srgbClr val="C8D9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 sz="800" b="1" dirty="0">
                    <a:solidFill>
                      <a:srgbClr val="002060"/>
                    </a:solidFill>
                    <a:latin typeface="Montserrat" pitchFamily="2" charset="0"/>
                  </a:rPr>
                  <a:t>المستوى 1</a:t>
                </a:r>
              </a:p>
            </p:txBody>
          </p:sp>
          <p:sp>
            <p:nvSpPr>
              <p:cNvPr id="1127" name="Rectangle 1126">
                <a:extLst>
                  <a:ext uri="{FF2B5EF4-FFF2-40B4-BE49-F238E27FC236}">
                    <a16:creationId xmlns:a16="http://schemas.microsoft.com/office/drawing/2014/main" id="{0A816BB4-3C82-CB0E-6054-528A387D7EBF}"/>
                  </a:ext>
                </a:extLst>
              </p:cNvPr>
              <p:cNvSpPr/>
              <p:nvPr/>
            </p:nvSpPr>
            <p:spPr>
              <a:xfrm>
                <a:off x="4000689" y="4114300"/>
                <a:ext cx="914400" cy="365580"/>
              </a:xfrm>
              <a:prstGeom prst="rect">
                <a:avLst/>
              </a:prstGeom>
              <a:solidFill>
                <a:srgbClr val="BED8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 sz="800" b="1" dirty="0">
                    <a:solidFill>
                      <a:srgbClr val="002060"/>
                    </a:solidFill>
                    <a:latin typeface="Montserrat" pitchFamily="2" charset="0"/>
                  </a:rPr>
                  <a:t>المستوى الثاني</a:t>
                </a:r>
              </a:p>
            </p:txBody>
          </p:sp>
          <p:sp>
            <p:nvSpPr>
              <p:cNvPr id="1128" name="Rectangle 1127">
                <a:extLst>
                  <a:ext uri="{FF2B5EF4-FFF2-40B4-BE49-F238E27FC236}">
                    <a16:creationId xmlns:a16="http://schemas.microsoft.com/office/drawing/2014/main" id="{D0974CD6-0737-59B0-E2CB-2416C960772F}"/>
                  </a:ext>
                </a:extLst>
              </p:cNvPr>
              <p:cNvSpPr/>
              <p:nvPr/>
            </p:nvSpPr>
            <p:spPr>
              <a:xfrm>
                <a:off x="4929003" y="4114300"/>
                <a:ext cx="914400" cy="365580"/>
              </a:xfrm>
              <a:prstGeom prst="rect">
                <a:avLst/>
              </a:prstGeom>
              <a:solidFill>
                <a:srgbClr val="FBCB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 sz="800" b="1" dirty="0">
                    <a:solidFill>
                      <a:srgbClr val="002060"/>
                    </a:solidFill>
                    <a:latin typeface="Montserrat" pitchFamily="2" charset="0"/>
                  </a:rPr>
                  <a:t>المستوى 3</a:t>
                </a:r>
              </a:p>
            </p:txBody>
          </p:sp>
          <p:sp>
            <p:nvSpPr>
              <p:cNvPr id="1129" name="Rectangle 1128">
                <a:extLst>
                  <a:ext uri="{FF2B5EF4-FFF2-40B4-BE49-F238E27FC236}">
                    <a16:creationId xmlns:a16="http://schemas.microsoft.com/office/drawing/2014/main" id="{24D0BD70-1411-84AC-3A5C-4AE5700BF983}"/>
                  </a:ext>
                </a:extLst>
              </p:cNvPr>
              <p:cNvSpPr/>
              <p:nvPr/>
            </p:nvSpPr>
            <p:spPr>
              <a:xfrm>
                <a:off x="5857316" y="4114300"/>
                <a:ext cx="914400" cy="365580"/>
              </a:xfrm>
              <a:prstGeom prst="rect">
                <a:avLst/>
              </a:prstGeom>
              <a:solidFill>
                <a:srgbClr val="F3BA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 sz="800" b="1" dirty="0">
                    <a:solidFill>
                      <a:srgbClr val="002060"/>
                    </a:solidFill>
                    <a:latin typeface="Montserrat" pitchFamily="2" charset="0"/>
                  </a:rPr>
                  <a:t>المستوى 3+</a:t>
                </a:r>
              </a:p>
            </p:txBody>
          </p:sp>
        </p:grpSp>
        <p:sp>
          <p:nvSpPr>
            <p:cNvPr id="1099" name="Rectangle 1098">
              <a:extLst>
                <a:ext uri="{FF2B5EF4-FFF2-40B4-BE49-F238E27FC236}">
                  <a16:creationId xmlns:a16="http://schemas.microsoft.com/office/drawing/2014/main" id="{BA705814-1F9F-0114-F184-26673D5E0124}"/>
                </a:ext>
              </a:extLst>
            </p:cNvPr>
            <p:cNvSpPr/>
            <p:nvPr/>
          </p:nvSpPr>
          <p:spPr>
            <a:xfrm>
              <a:off x="3077968" y="7108020"/>
              <a:ext cx="914400" cy="365580"/>
            </a:xfrm>
            <a:prstGeom prst="rect">
              <a:avLst/>
            </a:prstGeom>
            <a:solidFill>
              <a:srgbClr val="C8D9E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0" name="Rectangle 1099">
              <a:extLst>
                <a:ext uri="{FF2B5EF4-FFF2-40B4-BE49-F238E27FC236}">
                  <a16:creationId xmlns:a16="http://schemas.microsoft.com/office/drawing/2014/main" id="{F89D40D1-5BB8-CB6D-CAC2-C61DFD75D8F4}"/>
                </a:ext>
              </a:extLst>
            </p:cNvPr>
            <p:cNvSpPr/>
            <p:nvPr/>
          </p:nvSpPr>
          <p:spPr>
            <a:xfrm>
              <a:off x="3994978" y="7130966"/>
              <a:ext cx="914400" cy="365580"/>
            </a:xfrm>
            <a:prstGeom prst="rect">
              <a:avLst/>
            </a:prstGeom>
            <a:solidFill>
              <a:srgbClr val="BED8B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1" name="Rectangle 1100">
              <a:extLst>
                <a:ext uri="{FF2B5EF4-FFF2-40B4-BE49-F238E27FC236}">
                  <a16:creationId xmlns:a16="http://schemas.microsoft.com/office/drawing/2014/main" id="{AB6F5274-DBBA-D283-3162-B7AEEE8B6A26}"/>
                </a:ext>
              </a:extLst>
            </p:cNvPr>
            <p:cNvSpPr/>
            <p:nvPr/>
          </p:nvSpPr>
          <p:spPr>
            <a:xfrm>
              <a:off x="4923888" y="7130966"/>
              <a:ext cx="914400" cy="365580"/>
            </a:xfrm>
            <a:prstGeom prst="rect">
              <a:avLst/>
            </a:prstGeom>
            <a:solidFill>
              <a:srgbClr val="FBCBB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Rectangle 1101">
              <a:extLst>
                <a:ext uri="{FF2B5EF4-FFF2-40B4-BE49-F238E27FC236}">
                  <a16:creationId xmlns:a16="http://schemas.microsoft.com/office/drawing/2014/main" id="{F66742F4-86F7-1E60-5834-A0EC77DC09B3}"/>
                </a:ext>
              </a:extLst>
            </p:cNvPr>
            <p:cNvSpPr/>
            <p:nvPr/>
          </p:nvSpPr>
          <p:spPr>
            <a:xfrm>
              <a:off x="5852201" y="7130966"/>
              <a:ext cx="914400" cy="365580"/>
            </a:xfrm>
            <a:prstGeom prst="rect">
              <a:avLst/>
            </a:prstGeom>
            <a:solidFill>
              <a:srgbClr val="F3BAA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7" name="Group 1186">
              <a:extLst>
                <a:ext uri="{FF2B5EF4-FFF2-40B4-BE49-F238E27FC236}">
                  <a16:creationId xmlns:a16="http://schemas.microsoft.com/office/drawing/2014/main" id="{92DE0DF5-F0CC-995B-3227-254A1B5354E1}"/>
                </a:ext>
              </a:extLst>
            </p:cNvPr>
            <p:cNvGrpSpPr/>
            <p:nvPr/>
          </p:nvGrpSpPr>
          <p:grpSpPr>
            <a:xfrm>
              <a:off x="3066338" y="7631973"/>
              <a:ext cx="3699341" cy="365858"/>
              <a:chOff x="3067260" y="4799559"/>
              <a:chExt cx="3699341" cy="365858"/>
            </a:xfrm>
          </p:grpSpPr>
          <p:sp>
            <p:nvSpPr>
              <p:cNvPr id="1104" name="Rectangle 1103">
                <a:extLst>
                  <a:ext uri="{FF2B5EF4-FFF2-40B4-BE49-F238E27FC236}">
                    <a16:creationId xmlns:a16="http://schemas.microsoft.com/office/drawing/2014/main" id="{68C8AAEB-10D6-04B1-C3BD-3C3424A7085B}"/>
                  </a:ext>
                </a:extLst>
              </p:cNvPr>
              <p:cNvSpPr/>
              <p:nvPr/>
            </p:nvSpPr>
            <p:spPr>
              <a:xfrm>
                <a:off x="3067260" y="4799837"/>
                <a:ext cx="914400" cy="365580"/>
              </a:xfrm>
              <a:prstGeom prst="rect">
                <a:avLst/>
              </a:prstGeom>
              <a:solidFill>
                <a:srgbClr val="C8D9E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5" name="Rectangle 1104">
                <a:extLst>
                  <a:ext uri="{FF2B5EF4-FFF2-40B4-BE49-F238E27FC236}">
                    <a16:creationId xmlns:a16="http://schemas.microsoft.com/office/drawing/2014/main" id="{76761E80-F913-2CD7-DBFA-9267C3D1D6B3}"/>
                  </a:ext>
                </a:extLst>
              </p:cNvPr>
              <p:cNvSpPr/>
              <p:nvPr/>
            </p:nvSpPr>
            <p:spPr>
              <a:xfrm>
                <a:off x="3981660" y="4799559"/>
                <a:ext cx="914400" cy="365580"/>
              </a:xfrm>
              <a:prstGeom prst="rect">
                <a:avLst/>
              </a:prstGeom>
              <a:solidFill>
                <a:srgbClr val="BED8B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6" name="Rectangle 1105">
                <a:extLst>
                  <a:ext uri="{FF2B5EF4-FFF2-40B4-BE49-F238E27FC236}">
                    <a16:creationId xmlns:a16="http://schemas.microsoft.com/office/drawing/2014/main" id="{972D6673-7FAA-053E-35CD-32849729C69C}"/>
                  </a:ext>
                </a:extLst>
              </p:cNvPr>
              <p:cNvSpPr/>
              <p:nvPr/>
            </p:nvSpPr>
            <p:spPr>
              <a:xfrm>
                <a:off x="4923888" y="4799837"/>
                <a:ext cx="914400" cy="365580"/>
              </a:xfrm>
              <a:prstGeom prst="rect">
                <a:avLst/>
              </a:prstGeom>
              <a:solidFill>
                <a:srgbClr val="FBCBB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7" name="Rectangle 1106">
                <a:extLst>
                  <a:ext uri="{FF2B5EF4-FFF2-40B4-BE49-F238E27FC236}">
                    <a16:creationId xmlns:a16="http://schemas.microsoft.com/office/drawing/2014/main" id="{079CF634-3B14-C5AA-A577-F9C840100E16}"/>
                  </a:ext>
                </a:extLst>
              </p:cNvPr>
              <p:cNvSpPr/>
              <p:nvPr/>
            </p:nvSpPr>
            <p:spPr>
              <a:xfrm>
                <a:off x="5852201" y="4799837"/>
                <a:ext cx="914400" cy="365580"/>
              </a:xfrm>
              <a:prstGeom prst="rect">
                <a:avLst/>
              </a:prstGeom>
              <a:solidFill>
                <a:srgbClr val="F3BAA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6" name="Group 1185">
              <a:extLst>
                <a:ext uri="{FF2B5EF4-FFF2-40B4-BE49-F238E27FC236}">
                  <a16:creationId xmlns:a16="http://schemas.microsoft.com/office/drawing/2014/main" id="{4C81852C-6D2C-F660-3C3C-B7412E8EBF80}"/>
                </a:ext>
              </a:extLst>
            </p:cNvPr>
            <p:cNvGrpSpPr/>
            <p:nvPr/>
          </p:nvGrpSpPr>
          <p:grpSpPr>
            <a:xfrm>
              <a:off x="3067260" y="8132733"/>
              <a:ext cx="3699341" cy="365580"/>
              <a:chOff x="3067260" y="5322164"/>
              <a:chExt cx="3699341" cy="365580"/>
            </a:xfrm>
          </p:grpSpPr>
          <p:sp>
            <p:nvSpPr>
              <p:cNvPr id="1108" name="Rectangle 1107">
                <a:extLst>
                  <a:ext uri="{FF2B5EF4-FFF2-40B4-BE49-F238E27FC236}">
                    <a16:creationId xmlns:a16="http://schemas.microsoft.com/office/drawing/2014/main" id="{38B16948-9E6B-ADD8-DF1D-9E63E4095124}"/>
                  </a:ext>
                </a:extLst>
              </p:cNvPr>
              <p:cNvSpPr/>
              <p:nvPr/>
            </p:nvSpPr>
            <p:spPr>
              <a:xfrm>
                <a:off x="3067260" y="5322164"/>
                <a:ext cx="914400" cy="365580"/>
              </a:xfrm>
              <a:prstGeom prst="rect">
                <a:avLst/>
              </a:prstGeom>
              <a:solidFill>
                <a:srgbClr val="C8D9E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9" name="Rectangle 1108">
                <a:extLst>
                  <a:ext uri="{FF2B5EF4-FFF2-40B4-BE49-F238E27FC236}">
                    <a16:creationId xmlns:a16="http://schemas.microsoft.com/office/drawing/2014/main" id="{9D9D506E-70A0-2E61-9017-F6EE4E229F5C}"/>
                  </a:ext>
                </a:extLst>
              </p:cNvPr>
              <p:cNvSpPr/>
              <p:nvPr/>
            </p:nvSpPr>
            <p:spPr>
              <a:xfrm>
                <a:off x="3995574" y="5322164"/>
                <a:ext cx="914400" cy="365580"/>
              </a:xfrm>
              <a:prstGeom prst="rect">
                <a:avLst/>
              </a:prstGeom>
              <a:solidFill>
                <a:srgbClr val="BED8B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0" name="Rectangle 1109">
                <a:extLst>
                  <a:ext uri="{FF2B5EF4-FFF2-40B4-BE49-F238E27FC236}">
                    <a16:creationId xmlns:a16="http://schemas.microsoft.com/office/drawing/2014/main" id="{2F1647CE-6990-093E-7430-68C4E8D9B7F6}"/>
                  </a:ext>
                </a:extLst>
              </p:cNvPr>
              <p:cNvSpPr/>
              <p:nvPr/>
            </p:nvSpPr>
            <p:spPr>
              <a:xfrm>
                <a:off x="4923888" y="5322164"/>
                <a:ext cx="914400" cy="365580"/>
              </a:xfrm>
              <a:prstGeom prst="rect">
                <a:avLst/>
              </a:prstGeom>
              <a:solidFill>
                <a:srgbClr val="FBCBB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1" name="Rectangle 1110">
                <a:extLst>
                  <a:ext uri="{FF2B5EF4-FFF2-40B4-BE49-F238E27FC236}">
                    <a16:creationId xmlns:a16="http://schemas.microsoft.com/office/drawing/2014/main" id="{91CB7969-684D-DDDA-6EAC-4BB8C9E42D02}"/>
                  </a:ext>
                </a:extLst>
              </p:cNvPr>
              <p:cNvSpPr/>
              <p:nvPr/>
            </p:nvSpPr>
            <p:spPr>
              <a:xfrm>
                <a:off x="5852201" y="5322164"/>
                <a:ext cx="914400" cy="365580"/>
              </a:xfrm>
              <a:prstGeom prst="rect">
                <a:avLst/>
              </a:prstGeom>
              <a:solidFill>
                <a:srgbClr val="F3BAA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5" name="Group 1184">
              <a:extLst>
                <a:ext uri="{FF2B5EF4-FFF2-40B4-BE49-F238E27FC236}">
                  <a16:creationId xmlns:a16="http://schemas.microsoft.com/office/drawing/2014/main" id="{AAD4A919-2944-BB3F-56B2-FCCC667D0F47}"/>
                </a:ext>
              </a:extLst>
            </p:cNvPr>
            <p:cNvGrpSpPr/>
            <p:nvPr/>
          </p:nvGrpSpPr>
          <p:grpSpPr>
            <a:xfrm>
              <a:off x="3076185" y="8613873"/>
              <a:ext cx="3699341" cy="365580"/>
              <a:chOff x="3067260" y="5868231"/>
              <a:chExt cx="3699341" cy="365580"/>
            </a:xfrm>
          </p:grpSpPr>
          <p:sp>
            <p:nvSpPr>
              <p:cNvPr id="1112" name="Rectangle 1111">
                <a:extLst>
                  <a:ext uri="{FF2B5EF4-FFF2-40B4-BE49-F238E27FC236}">
                    <a16:creationId xmlns:a16="http://schemas.microsoft.com/office/drawing/2014/main" id="{A67033D7-7517-B8D1-78C9-BDBAC5EBB381}"/>
                  </a:ext>
                </a:extLst>
              </p:cNvPr>
              <p:cNvSpPr/>
              <p:nvPr/>
            </p:nvSpPr>
            <p:spPr>
              <a:xfrm>
                <a:off x="3067260" y="5868231"/>
                <a:ext cx="914400" cy="365580"/>
              </a:xfrm>
              <a:prstGeom prst="rect">
                <a:avLst/>
              </a:prstGeom>
              <a:solidFill>
                <a:srgbClr val="C8D9E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3" name="Rectangle 1112">
                <a:extLst>
                  <a:ext uri="{FF2B5EF4-FFF2-40B4-BE49-F238E27FC236}">
                    <a16:creationId xmlns:a16="http://schemas.microsoft.com/office/drawing/2014/main" id="{C5E3E54C-34B8-EE13-41EE-2DDA5BC524EB}"/>
                  </a:ext>
                </a:extLst>
              </p:cNvPr>
              <p:cNvSpPr/>
              <p:nvPr/>
            </p:nvSpPr>
            <p:spPr>
              <a:xfrm>
                <a:off x="3995574" y="5868231"/>
                <a:ext cx="914400" cy="365580"/>
              </a:xfrm>
              <a:prstGeom prst="rect">
                <a:avLst/>
              </a:prstGeom>
              <a:solidFill>
                <a:srgbClr val="BED8B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4" name="Rectangle 1113">
                <a:extLst>
                  <a:ext uri="{FF2B5EF4-FFF2-40B4-BE49-F238E27FC236}">
                    <a16:creationId xmlns:a16="http://schemas.microsoft.com/office/drawing/2014/main" id="{CC150B78-2F5F-0F57-04ED-470658988CA4}"/>
                  </a:ext>
                </a:extLst>
              </p:cNvPr>
              <p:cNvSpPr/>
              <p:nvPr/>
            </p:nvSpPr>
            <p:spPr>
              <a:xfrm>
                <a:off x="4923888" y="5868231"/>
                <a:ext cx="914400" cy="365580"/>
              </a:xfrm>
              <a:prstGeom prst="rect">
                <a:avLst/>
              </a:prstGeom>
              <a:solidFill>
                <a:srgbClr val="FBCBB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5" name="Rectangle 1114">
                <a:extLst>
                  <a:ext uri="{FF2B5EF4-FFF2-40B4-BE49-F238E27FC236}">
                    <a16:creationId xmlns:a16="http://schemas.microsoft.com/office/drawing/2014/main" id="{C22A8DC3-EB7C-88B5-57E4-8B5DFB853985}"/>
                  </a:ext>
                </a:extLst>
              </p:cNvPr>
              <p:cNvSpPr/>
              <p:nvPr/>
            </p:nvSpPr>
            <p:spPr>
              <a:xfrm>
                <a:off x="5852201" y="5868231"/>
                <a:ext cx="914400" cy="365580"/>
              </a:xfrm>
              <a:prstGeom prst="rect">
                <a:avLst/>
              </a:prstGeom>
              <a:solidFill>
                <a:srgbClr val="F3BAA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4" name="Group 1183">
              <a:extLst>
                <a:ext uri="{FF2B5EF4-FFF2-40B4-BE49-F238E27FC236}">
                  <a16:creationId xmlns:a16="http://schemas.microsoft.com/office/drawing/2014/main" id="{D055B17C-EE55-EB40-35ED-2F333CC4F950}"/>
                </a:ext>
              </a:extLst>
            </p:cNvPr>
            <p:cNvGrpSpPr/>
            <p:nvPr/>
          </p:nvGrpSpPr>
          <p:grpSpPr>
            <a:xfrm>
              <a:off x="3066664" y="9188916"/>
              <a:ext cx="3699341" cy="365580"/>
              <a:chOff x="3067260" y="6414294"/>
              <a:chExt cx="3699341" cy="365580"/>
            </a:xfrm>
          </p:grpSpPr>
          <p:sp>
            <p:nvSpPr>
              <p:cNvPr id="1116" name="Rectangle 1115">
                <a:extLst>
                  <a:ext uri="{FF2B5EF4-FFF2-40B4-BE49-F238E27FC236}">
                    <a16:creationId xmlns:a16="http://schemas.microsoft.com/office/drawing/2014/main" id="{A97E8C54-671E-4E22-645F-7B616FC239B5}"/>
                  </a:ext>
                </a:extLst>
              </p:cNvPr>
              <p:cNvSpPr/>
              <p:nvPr/>
            </p:nvSpPr>
            <p:spPr>
              <a:xfrm>
                <a:off x="3067260" y="6414294"/>
                <a:ext cx="914400" cy="365580"/>
              </a:xfrm>
              <a:prstGeom prst="rect">
                <a:avLst/>
              </a:prstGeom>
              <a:solidFill>
                <a:srgbClr val="C8D9E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7" name="Rectangle 1116">
                <a:extLst>
                  <a:ext uri="{FF2B5EF4-FFF2-40B4-BE49-F238E27FC236}">
                    <a16:creationId xmlns:a16="http://schemas.microsoft.com/office/drawing/2014/main" id="{85DAC077-A74E-7181-9D1A-D3AFFCC44FB5}"/>
                  </a:ext>
                </a:extLst>
              </p:cNvPr>
              <p:cNvSpPr/>
              <p:nvPr/>
            </p:nvSpPr>
            <p:spPr>
              <a:xfrm>
                <a:off x="3995574" y="6414294"/>
                <a:ext cx="914400" cy="365580"/>
              </a:xfrm>
              <a:prstGeom prst="rect">
                <a:avLst/>
              </a:prstGeom>
              <a:solidFill>
                <a:srgbClr val="BED8B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8" name="Rectangle 1117">
                <a:extLst>
                  <a:ext uri="{FF2B5EF4-FFF2-40B4-BE49-F238E27FC236}">
                    <a16:creationId xmlns:a16="http://schemas.microsoft.com/office/drawing/2014/main" id="{DCBC8B9C-4CD7-32D4-4FB7-432D04FDDE32}"/>
                  </a:ext>
                </a:extLst>
              </p:cNvPr>
              <p:cNvSpPr/>
              <p:nvPr/>
            </p:nvSpPr>
            <p:spPr>
              <a:xfrm>
                <a:off x="4923888" y="6414294"/>
                <a:ext cx="914400" cy="365580"/>
              </a:xfrm>
              <a:prstGeom prst="rect">
                <a:avLst/>
              </a:prstGeom>
              <a:solidFill>
                <a:srgbClr val="FBCBB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9" name="Rectangle 1118">
                <a:extLst>
                  <a:ext uri="{FF2B5EF4-FFF2-40B4-BE49-F238E27FC236}">
                    <a16:creationId xmlns:a16="http://schemas.microsoft.com/office/drawing/2014/main" id="{5DCF81D4-1939-89F6-4496-32161A460519}"/>
                  </a:ext>
                </a:extLst>
              </p:cNvPr>
              <p:cNvSpPr/>
              <p:nvPr/>
            </p:nvSpPr>
            <p:spPr>
              <a:xfrm>
                <a:off x="5852201" y="6414294"/>
                <a:ext cx="914400" cy="365580"/>
              </a:xfrm>
              <a:prstGeom prst="rect">
                <a:avLst/>
              </a:prstGeom>
              <a:solidFill>
                <a:srgbClr val="F3BAA9">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92" name="TextBox 1191">
              <a:extLst>
                <a:ext uri="{FF2B5EF4-FFF2-40B4-BE49-F238E27FC236}">
                  <a16:creationId xmlns:a16="http://schemas.microsoft.com/office/drawing/2014/main" id="{8548DE41-F896-8084-F168-DE7772EEF545}"/>
                </a:ext>
              </a:extLst>
            </p:cNvPr>
            <p:cNvSpPr txBox="1"/>
            <p:nvPr/>
          </p:nvSpPr>
          <p:spPr>
            <a:xfrm>
              <a:off x="4095915" y="4055345"/>
              <a:ext cx="2560320" cy="1754326"/>
            </a:xfrm>
            <a:prstGeom prst="rect">
              <a:avLst/>
            </a:prstGeom>
            <a:noFill/>
          </p:spPr>
          <p:txBody>
            <a:bodyPr wrap="square" lIns="91440" tIns="45720" rIns="91440" bIns="45720" rtlCol="0" anchor="t">
              <a:spAutoFit/>
            </a:bodyPr>
            <a:lstStyle/>
            <a:p>
              <a:pPr algn="just" rtl="1"/>
              <a:r>
                <a:rPr lang="ar" sz="1200" b="1" kern="100" dirty="0">
                  <a:solidFill>
                    <a:srgbClr val="002060"/>
                  </a:solidFill>
                  <a:latin typeface="+mj-lt"/>
                </a:rPr>
                <a:t>تم تنفيذ برنامج </a:t>
              </a:r>
              <a:r>
                <a:rPr lang="ar-JO" sz="1200" b="1" kern="100" dirty="0">
                  <a:solidFill>
                    <a:srgbClr val="002060"/>
                  </a:solidFill>
                  <a:latin typeface="+mj-lt"/>
                </a:rPr>
                <a:t>المساعدات النقدية والقسائم </a:t>
              </a:r>
              <a:r>
                <a:rPr lang="ar" sz="1200" b="1" kern="100" dirty="0">
                  <a:solidFill>
                    <a:srgbClr val="002060"/>
                  </a:solidFill>
                  <a:latin typeface="+mj-lt"/>
                </a:rPr>
                <a:t> كبرنامج تجريبي في إطار عملية الاستجابة للفيضانات، </a:t>
              </a:r>
              <a:r>
                <a:rPr lang="ar-SA" sz="1200" kern="100" dirty="0">
                  <a:solidFill>
                    <a:srgbClr val="002060"/>
                  </a:solidFill>
                  <a:latin typeface="+mj-lt"/>
                </a:rPr>
                <a:t>وب</a:t>
              </a:r>
              <a:r>
                <a:rPr lang="ar" sz="1200" kern="100" dirty="0">
                  <a:solidFill>
                    <a:srgbClr val="002060"/>
                  </a:solidFill>
                  <a:latin typeface="+mj-lt"/>
                </a:rPr>
                <a:t>الاستفادة من الدروس المستفادة لتعزيزه بشكل أكبر داخل هيئة الخدمات الصحية الوطنية</a:t>
              </a:r>
              <a:r>
                <a:rPr lang="ar-SA" sz="1200" kern="100" dirty="0">
                  <a:solidFill>
                    <a:srgbClr val="002060"/>
                  </a:solidFill>
                  <a:latin typeface="+mj-lt"/>
                </a:rPr>
                <a:t> </a:t>
              </a:r>
              <a:r>
                <a:rPr lang="en-US" sz="1200" kern="100" dirty="0">
                  <a:solidFill>
                    <a:srgbClr val="002060"/>
                  </a:solidFill>
                  <a:latin typeface="+mj-lt"/>
                </a:rPr>
                <a:t>NHS</a:t>
              </a:r>
              <a:r>
                <a:rPr lang="ar-SA" sz="1200" kern="100" dirty="0">
                  <a:solidFill>
                    <a:srgbClr val="002060"/>
                  </a:solidFill>
                  <a:latin typeface="+mj-lt"/>
                </a:rPr>
                <a:t> </a:t>
              </a:r>
              <a:r>
                <a:rPr lang="ar" sz="1200" kern="100" dirty="0">
                  <a:solidFill>
                    <a:srgbClr val="002060"/>
                  </a:solidFill>
                  <a:latin typeface="+mj-lt"/>
                </a:rPr>
                <a:t> والفروع.</a:t>
              </a:r>
              <a:endParaRPr lang="en-US" sz="1200" kern="100" dirty="0">
                <a:solidFill>
                  <a:srgbClr val="002060"/>
                </a:solidFill>
                <a:effectLst/>
                <a:highlight>
                  <a:srgbClr val="FFFF00"/>
                </a:highlight>
                <a:latin typeface="+mj-lt"/>
                <a:ea typeface="Calibri Light"/>
                <a:cs typeface="Calibri Light"/>
              </a:endParaRPr>
            </a:p>
            <a:p>
              <a:pPr algn="just" rtl="1"/>
              <a:endParaRPr lang="en-US" sz="1200" kern="100" dirty="0">
                <a:solidFill>
                  <a:srgbClr val="002060"/>
                </a:solidFill>
                <a:effectLst/>
                <a:highlight>
                  <a:srgbClr val="FFFF00"/>
                </a:highlight>
                <a:latin typeface="+mj-lt"/>
              </a:endParaRPr>
            </a:p>
            <a:p>
              <a:pPr algn="just" rtl="1"/>
              <a:r>
                <a:rPr lang="ar-JO" sz="1200" b="1" kern="100" dirty="0">
                  <a:solidFill>
                    <a:srgbClr val="002060"/>
                  </a:solidFill>
                  <a:latin typeface="+mj-lt"/>
                </a:rPr>
                <a:t>تم تطوير</a:t>
              </a:r>
              <a:r>
                <a:rPr lang="ar-SA" sz="1200" b="1" kern="100" dirty="0">
                  <a:solidFill>
                    <a:srgbClr val="002060"/>
                  </a:solidFill>
                  <a:latin typeface="+mj-lt"/>
                </a:rPr>
                <a:t> ا</a:t>
              </a:r>
              <a:r>
                <a:rPr lang="ar" sz="1200" b="1" kern="100" dirty="0">
                  <a:solidFill>
                    <a:srgbClr val="002060"/>
                  </a:solidFill>
                  <a:latin typeface="+mj-lt"/>
                </a:rPr>
                <a:t>ستراتيجية وإرشادات المشاركة المجتمعية والمساءلة (CEA) </a:t>
              </a:r>
              <a:r>
                <a:rPr lang="ar" sz="1200" kern="100" dirty="0">
                  <a:solidFill>
                    <a:srgbClr val="002060"/>
                  </a:solidFill>
                  <a:latin typeface="+mj-lt"/>
                </a:rPr>
                <a:t>الآن وربطها بـ</a:t>
              </a:r>
              <a:r>
                <a:rPr lang="ar-JO" sz="1200" kern="100" dirty="0">
                  <a:solidFill>
                    <a:srgbClr val="002060"/>
                  </a:solidFill>
                  <a:latin typeface="+mj-lt"/>
                </a:rPr>
                <a:t>المساعدات النقدية والقسائم</a:t>
              </a:r>
              <a:r>
                <a:rPr lang="ar" sz="1200" kern="100" dirty="0">
                  <a:solidFill>
                    <a:srgbClr val="002060"/>
                  </a:solidFill>
                  <a:latin typeface="+mj-lt"/>
                </a:rPr>
                <a:t>.</a:t>
              </a:r>
              <a:endParaRPr lang="en-US" sz="1200" kern="100" dirty="0">
                <a:solidFill>
                  <a:srgbClr val="002060"/>
                </a:solidFill>
                <a:effectLst/>
                <a:latin typeface="+mj-lt"/>
              </a:endParaRPr>
            </a:p>
          </p:txBody>
        </p:sp>
        <p:pic>
          <p:nvPicPr>
            <p:cNvPr id="1194" name="Graphic 1193">
              <a:extLst>
                <a:ext uri="{FF2B5EF4-FFF2-40B4-BE49-F238E27FC236}">
                  <a16:creationId xmlns:a16="http://schemas.microsoft.com/office/drawing/2014/main" id="{C444C390-2B51-D53E-C4F5-55991FDBE22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5202" y="9221483"/>
              <a:ext cx="342900" cy="228600"/>
            </a:xfrm>
            <a:prstGeom prst="rect">
              <a:avLst/>
            </a:prstGeom>
          </p:spPr>
        </p:pic>
        <p:pic>
          <p:nvPicPr>
            <p:cNvPr id="1195" name="Graphic 1194">
              <a:extLst>
                <a:ext uri="{FF2B5EF4-FFF2-40B4-BE49-F238E27FC236}">
                  <a16:creationId xmlns:a16="http://schemas.microsoft.com/office/drawing/2014/main" id="{402726BC-465F-DB9F-C875-43C9CF62EFB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59492" y="8677473"/>
              <a:ext cx="274320" cy="274320"/>
            </a:xfrm>
            <a:prstGeom prst="rect">
              <a:avLst/>
            </a:prstGeom>
          </p:spPr>
        </p:pic>
        <p:pic>
          <p:nvPicPr>
            <p:cNvPr id="1196" name="Graphic 1195">
              <a:extLst>
                <a:ext uri="{FF2B5EF4-FFF2-40B4-BE49-F238E27FC236}">
                  <a16:creationId xmlns:a16="http://schemas.microsoft.com/office/drawing/2014/main" id="{C55E504F-6E3E-04F5-FFCC-302DF68D4F5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3435" y="7709301"/>
              <a:ext cx="321869" cy="201168"/>
            </a:xfrm>
            <a:prstGeom prst="rect">
              <a:avLst/>
            </a:prstGeom>
          </p:spPr>
        </p:pic>
        <p:pic>
          <p:nvPicPr>
            <p:cNvPr id="1197" name="Graphic 1196">
              <a:extLst>
                <a:ext uri="{FF2B5EF4-FFF2-40B4-BE49-F238E27FC236}">
                  <a16:creationId xmlns:a16="http://schemas.microsoft.com/office/drawing/2014/main" id="{9B9AE0F1-E532-E51A-E3EC-8448A17AB98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76637" y="8159603"/>
              <a:ext cx="240030" cy="274320"/>
            </a:xfrm>
            <a:prstGeom prst="rect">
              <a:avLst/>
            </a:prstGeom>
          </p:spPr>
        </p:pic>
        <p:sp>
          <p:nvSpPr>
            <p:cNvPr id="2" name="Oval 1">
              <a:extLst>
                <a:ext uri="{FF2B5EF4-FFF2-40B4-BE49-F238E27FC236}">
                  <a16:creationId xmlns:a16="http://schemas.microsoft.com/office/drawing/2014/main" id="{E299E3CA-77E4-693E-1194-26759E30D889}"/>
                </a:ext>
              </a:extLst>
            </p:cNvPr>
            <p:cNvSpPr/>
            <p:nvPr/>
          </p:nvSpPr>
          <p:spPr>
            <a:xfrm>
              <a:off x="4329607" y="3539266"/>
              <a:ext cx="365760" cy="410179"/>
            </a:xfrm>
            <a:prstGeom prst="ellipse">
              <a:avLst/>
            </a:prstGeom>
            <a:solidFill>
              <a:srgbClr val="002060"/>
            </a:solidFill>
            <a:ln w="127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BCF428-A773-F2D1-5A2C-2B64F5E4C6D2}"/>
                </a:ext>
              </a:extLst>
            </p:cNvPr>
            <p:cNvSpPr/>
            <p:nvPr/>
          </p:nvSpPr>
          <p:spPr>
            <a:xfrm>
              <a:off x="4505934" y="3544672"/>
              <a:ext cx="2345513" cy="407057"/>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ar" sz="1600" b="1" dirty="0">
                  <a:solidFill>
                    <a:schemeClr val="bg1"/>
                  </a:solidFill>
                  <a:latin typeface="Montserrat" pitchFamily="2" charset="0"/>
                </a:rPr>
                <a:t>الإنجازات الرئيسية </a:t>
              </a:r>
              <a:r>
                <a:rPr lang="ar" sz="1600" b="1" dirty="0">
                  <a:solidFill>
                    <a:srgbClr val="002060"/>
                  </a:solidFill>
                  <a:latin typeface="Montserrat" pitchFamily="2" charset="0"/>
                </a:rPr>
                <a:t>.</a:t>
              </a:r>
            </a:p>
          </p:txBody>
        </p:sp>
        <p:pic>
          <p:nvPicPr>
            <p:cNvPr id="8" name="Graphic 7">
              <a:extLst>
                <a:ext uri="{FF2B5EF4-FFF2-40B4-BE49-F238E27FC236}">
                  <a16:creationId xmlns:a16="http://schemas.microsoft.com/office/drawing/2014/main" id="{9090AA54-7168-8DAC-8B55-E19A074472B6}"/>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733275" y="4292058"/>
              <a:ext cx="274320" cy="274320"/>
            </a:xfrm>
            <a:prstGeom prst="rect">
              <a:avLst/>
            </a:prstGeom>
          </p:spPr>
        </p:pic>
        <p:pic>
          <p:nvPicPr>
            <p:cNvPr id="10" name="Graphic 9">
              <a:extLst>
                <a:ext uri="{FF2B5EF4-FFF2-40B4-BE49-F238E27FC236}">
                  <a16:creationId xmlns:a16="http://schemas.microsoft.com/office/drawing/2014/main" id="{B4DAEA26-89AB-1020-B3E6-D8051121764D}"/>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19528" y="5398969"/>
              <a:ext cx="274320" cy="245745"/>
            </a:xfrm>
            <a:prstGeom prst="rect">
              <a:avLst/>
            </a:prstGeom>
          </p:spPr>
        </p:pic>
        <p:pic>
          <p:nvPicPr>
            <p:cNvPr id="12" name="Graphic 11">
              <a:extLst>
                <a:ext uri="{FF2B5EF4-FFF2-40B4-BE49-F238E27FC236}">
                  <a16:creationId xmlns:a16="http://schemas.microsoft.com/office/drawing/2014/main" id="{C7B77F55-DED6-C20E-6543-C55C59F676BB}"/>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21781" y="4760521"/>
              <a:ext cx="274320" cy="274320"/>
            </a:xfrm>
            <a:prstGeom prst="rect">
              <a:avLst/>
            </a:prstGeom>
          </p:spPr>
        </p:pic>
        <p:pic>
          <p:nvPicPr>
            <p:cNvPr id="14" name="Graphic 13">
              <a:extLst>
                <a:ext uri="{FF2B5EF4-FFF2-40B4-BE49-F238E27FC236}">
                  <a16:creationId xmlns:a16="http://schemas.microsoft.com/office/drawing/2014/main" id="{55BAA3E0-22CE-58C0-8006-57D4976FF4B0}"/>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428546" y="4099139"/>
              <a:ext cx="274320" cy="274320"/>
            </a:xfrm>
            <a:prstGeom prst="rect">
              <a:avLst/>
            </a:prstGeom>
          </p:spPr>
        </p:pic>
        <p:sp>
          <p:nvSpPr>
            <p:cNvPr id="17" name="TextBox 16">
              <a:extLst>
                <a:ext uri="{FF2B5EF4-FFF2-40B4-BE49-F238E27FC236}">
                  <a16:creationId xmlns:a16="http://schemas.microsoft.com/office/drawing/2014/main" id="{2D2CCE11-D05A-77B2-408F-3BE25BE8A0D2}"/>
                </a:ext>
              </a:extLst>
            </p:cNvPr>
            <p:cNvSpPr txBox="1"/>
            <p:nvPr/>
          </p:nvSpPr>
          <p:spPr>
            <a:xfrm>
              <a:off x="749208" y="4009430"/>
              <a:ext cx="2720664" cy="1938992"/>
            </a:xfrm>
            <a:prstGeom prst="rect">
              <a:avLst/>
            </a:prstGeom>
            <a:noFill/>
          </p:spPr>
          <p:txBody>
            <a:bodyPr wrap="square" rtlCol="0">
              <a:spAutoFit/>
            </a:bodyPr>
            <a:lstStyle/>
            <a:p>
              <a:pPr algn="r" rtl="1"/>
              <a:r>
                <a:rPr lang="ar-SA" sz="1200" b="1" kern="100" dirty="0">
                  <a:solidFill>
                    <a:srgbClr val="002060"/>
                  </a:solidFill>
                  <a:latin typeface="+mj-lt"/>
                </a:rPr>
                <a:t>تم إعداد </a:t>
              </a:r>
              <a:r>
                <a:rPr lang="ar" sz="1200" b="1" kern="100" dirty="0">
                  <a:solidFill>
                    <a:srgbClr val="002060"/>
                  </a:solidFill>
                  <a:latin typeface="+mj-lt"/>
                </a:rPr>
                <a:t>إجراءات التشغيل </a:t>
              </a:r>
              <a:r>
                <a:rPr lang="ar-SA" sz="1200" b="1" kern="100" dirty="0">
                  <a:solidFill>
                    <a:srgbClr val="002060"/>
                  </a:solidFill>
                  <a:latin typeface="+mj-lt"/>
                </a:rPr>
                <a:t>الموحدة</a:t>
              </a:r>
              <a:r>
                <a:rPr lang="ar" sz="1200" b="1" kern="100" dirty="0">
                  <a:solidFill>
                    <a:srgbClr val="002060"/>
                  </a:solidFill>
                  <a:latin typeface="+mj-lt"/>
                </a:rPr>
                <a:t> الخاصة بـ</a:t>
              </a:r>
              <a:r>
                <a:rPr lang="ar-JO" sz="1200" b="1" kern="100" dirty="0">
                  <a:solidFill>
                    <a:srgbClr val="002060"/>
                  </a:solidFill>
                  <a:latin typeface="+mj-lt"/>
                </a:rPr>
                <a:t>المساعدات النقدية والقسائم </a:t>
              </a:r>
              <a:r>
                <a:rPr lang="ar-SA" sz="1200" b="1" kern="100" dirty="0">
                  <a:solidFill>
                    <a:srgbClr val="002060"/>
                  </a:solidFill>
                  <a:latin typeface="+mj-lt"/>
                </a:rPr>
                <a:t>، </a:t>
              </a:r>
              <a:r>
                <a:rPr lang="ar" sz="1200" kern="100" dirty="0">
                  <a:solidFill>
                    <a:srgbClr val="002060"/>
                  </a:solidFill>
                  <a:latin typeface="+mj-lt"/>
                </a:rPr>
                <a:t>واعتمادها من قبل القيادة.</a:t>
              </a:r>
              <a:endParaRPr lang="en-US" sz="1200" kern="100" dirty="0">
                <a:solidFill>
                  <a:srgbClr val="002060"/>
                </a:solidFill>
                <a:effectLst/>
                <a:latin typeface="+mj-lt"/>
              </a:endParaRPr>
            </a:p>
            <a:p>
              <a:pPr algn="r" rtl="1"/>
              <a:endParaRPr lang="en-US" sz="600" kern="100" dirty="0">
                <a:effectLst/>
                <a:latin typeface="+mj-lt"/>
              </a:endParaRPr>
            </a:p>
            <a:p>
              <a:pPr algn="r" rtl="1"/>
              <a:r>
                <a:rPr lang="ar" sz="1200" b="1" kern="100" dirty="0">
                  <a:solidFill>
                    <a:srgbClr val="002060"/>
                  </a:solidFill>
                  <a:effectLst/>
                  <a:latin typeface="+mj-lt"/>
                </a:rPr>
                <a:t>الإتصال الداخلي والتنسيق</a:t>
              </a:r>
              <a:r>
                <a:rPr lang="ar" sz="1200" b="1" kern="100" dirty="0">
                  <a:effectLst/>
                  <a:latin typeface="+mj-lt"/>
                </a:rPr>
                <a:t> </a:t>
              </a:r>
              <a:r>
                <a:rPr lang="ar" sz="1200" kern="100" dirty="0">
                  <a:effectLst/>
                  <a:latin typeface="+mj-lt"/>
                </a:rPr>
                <a:t>تم تحسين التعاون بين المقر الرئيسي والفروع من خلال إنشاء </a:t>
              </a:r>
              <a:r>
                <a:rPr lang="ar" sz="1200" b="1" kern="100" dirty="0">
                  <a:solidFill>
                    <a:srgbClr val="002060"/>
                  </a:solidFill>
                  <a:effectLst/>
                  <a:latin typeface="+mj-lt"/>
                </a:rPr>
                <a:t>مجموعة عمل النقد وتطوير الإجراءات التشغيلية </a:t>
              </a:r>
              <a:r>
                <a:rPr lang="ar-SA" sz="1200" b="1" kern="100" dirty="0">
                  <a:solidFill>
                    <a:srgbClr val="002060"/>
                  </a:solidFill>
                  <a:latin typeface="+mj-lt"/>
                </a:rPr>
                <a:t>الموحد</a:t>
              </a:r>
              <a:r>
                <a:rPr lang="ar" sz="1200" b="1" kern="100" dirty="0">
                  <a:solidFill>
                    <a:srgbClr val="002060"/>
                  </a:solidFill>
                  <a:effectLst/>
                  <a:latin typeface="+mj-lt"/>
                </a:rPr>
                <a:t>ة.</a:t>
              </a:r>
            </a:p>
            <a:p>
              <a:pPr algn="r" rtl="1"/>
              <a:endParaRPr lang="en-US" sz="600" kern="100" dirty="0">
                <a:effectLst/>
                <a:highlight>
                  <a:srgbClr val="FFFF00"/>
                </a:highlight>
                <a:latin typeface="+mj-lt"/>
              </a:endParaRPr>
            </a:p>
            <a:p>
              <a:pPr algn="r" rtl="1"/>
              <a:r>
                <a:rPr lang="ar" sz="1200" b="1" kern="100" dirty="0">
                  <a:solidFill>
                    <a:srgbClr val="002060"/>
                  </a:solidFill>
                  <a:effectLst/>
                  <a:latin typeface="+mj-lt"/>
                </a:rPr>
                <a:t>تم الآن إكمال تدريبات CVA L2 </a:t>
              </a:r>
              <a:r>
                <a:rPr lang="ar-SA" sz="1200" b="1" kern="100" dirty="0">
                  <a:solidFill>
                    <a:srgbClr val="002060"/>
                  </a:solidFill>
                  <a:effectLst/>
                  <a:latin typeface="+mj-lt"/>
                </a:rPr>
                <a:t>و</a:t>
              </a:r>
              <a:r>
                <a:rPr lang="ar-JO" sz="1200" b="1" kern="100" dirty="0">
                  <a:solidFill>
                    <a:srgbClr val="002060"/>
                  </a:solidFill>
                  <a:effectLst/>
                  <a:latin typeface="+mj-lt"/>
                </a:rPr>
                <a:t>التقييم السريع للأسواق</a:t>
              </a:r>
              <a:r>
                <a:rPr lang="ar-SA" sz="1200" b="1" kern="100" dirty="0">
                  <a:solidFill>
                    <a:srgbClr val="002060"/>
                  </a:solidFill>
                  <a:effectLst/>
                  <a:latin typeface="+mj-lt"/>
                </a:rPr>
                <a:t> </a:t>
              </a:r>
              <a:r>
                <a:rPr lang="en-US" sz="1200" b="1" kern="100" dirty="0">
                  <a:solidFill>
                    <a:srgbClr val="002060"/>
                  </a:solidFill>
                  <a:effectLst/>
                  <a:latin typeface="+mj-lt"/>
                </a:rPr>
                <a:t>RAM</a:t>
              </a:r>
              <a:r>
                <a:rPr lang="ar" sz="1200" b="1" kern="100" dirty="0">
                  <a:solidFill>
                    <a:srgbClr val="002060"/>
                  </a:solidFill>
                  <a:effectLst/>
                  <a:latin typeface="+mj-lt"/>
                </a:rPr>
                <a:t> </a:t>
              </a:r>
              <a:r>
                <a:rPr lang="ar" sz="1200" kern="100" dirty="0">
                  <a:solidFill>
                    <a:srgbClr val="002060"/>
                  </a:solidFill>
                  <a:effectLst/>
                  <a:latin typeface="+mj-lt"/>
                </a:rPr>
                <a:t>مع الموظفين والمتطوعين على مستوى المنطقة.</a:t>
              </a:r>
              <a:endParaRPr lang="en-US" sz="1150" kern="100" dirty="0">
                <a:latin typeface="+mj-lt"/>
              </a:endParaRPr>
            </a:p>
          </p:txBody>
        </p:sp>
        <p:pic>
          <p:nvPicPr>
            <p:cNvPr id="18" name="Graphic 17">
              <a:extLst>
                <a:ext uri="{FF2B5EF4-FFF2-40B4-BE49-F238E27FC236}">
                  <a16:creationId xmlns:a16="http://schemas.microsoft.com/office/drawing/2014/main" id="{CE1D3138-29CB-E344-657C-61207AE93856}"/>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3733275" y="5199125"/>
              <a:ext cx="274320" cy="274320"/>
            </a:xfrm>
            <a:prstGeom prst="rect">
              <a:avLst/>
            </a:prstGeom>
          </p:spPr>
        </p:pic>
        <p:sp>
          <p:nvSpPr>
            <p:cNvPr id="21" name="Rectangle 20">
              <a:extLst>
                <a:ext uri="{FF2B5EF4-FFF2-40B4-BE49-F238E27FC236}">
                  <a16:creationId xmlns:a16="http://schemas.microsoft.com/office/drawing/2014/main" id="{F9847847-76F8-EB80-A8D9-DF269D2063FA}"/>
                </a:ext>
              </a:extLst>
            </p:cNvPr>
            <p:cNvSpPr/>
            <p:nvPr/>
          </p:nvSpPr>
          <p:spPr>
            <a:xfrm>
              <a:off x="3069653" y="6650912"/>
              <a:ext cx="914400" cy="411480"/>
            </a:xfrm>
            <a:prstGeom prst="rect">
              <a:avLst/>
            </a:prstGeom>
            <a:solidFill>
              <a:srgbClr val="C8D9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b="1" dirty="0">
                <a:solidFill>
                  <a:srgbClr val="002060"/>
                </a:solidFill>
                <a:latin typeface="Montserrat" pitchFamily="2" charset="0"/>
              </a:endParaRPr>
            </a:p>
          </p:txBody>
        </p:sp>
        <p:sp>
          <p:nvSpPr>
            <p:cNvPr id="22" name="Rectangle 21">
              <a:extLst>
                <a:ext uri="{FF2B5EF4-FFF2-40B4-BE49-F238E27FC236}">
                  <a16:creationId xmlns:a16="http://schemas.microsoft.com/office/drawing/2014/main" id="{79498B7A-29EE-1985-5FDD-94180DE43B1D}"/>
                </a:ext>
              </a:extLst>
            </p:cNvPr>
            <p:cNvSpPr/>
            <p:nvPr/>
          </p:nvSpPr>
          <p:spPr>
            <a:xfrm>
              <a:off x="3997967" y="6650912"/>
              <a:ext cx="914400" cy="411480"/>
            </a:xfrm>
            <a:prstGeom prst="rect">
              <a:avLst/>
            </a:prstGeom>
            <a:solidFill>
              <a:srgbClr val="BED8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b="1" dirty="0">
                <a:solidFill>
                  <a:srgbClr val="002060"/>
                </a:solidFill>
                <a:latin typeface="Montserrat" pitchFamily="2" charset="0"/>
              </a:endParaRPr>
            </a:p>
          </p:txBody>
        </p:sp>
        <p:sp>
          <p:nvSpPr>
            <p:cNvPr id="23" name="Rectangle 22">
              <a:extLst>
                <a:ext uri="{FF2B5EF4-FFF2-40B4-BE49-F238E27FC236}">
                  <a16:creationId xmlns:a16="http://schemas.microsoft.com/office/drawing/2014/main" id="{907A6FA3-D1CD-5479-B31A-4583405BA1D5}"/>
                </a:ext>
              </a:extLst>
            </p:cNvPr>
            <p:cNvSpPr/>
            <p:nvPr/>
          </p:nvSpPr>
          <p:spPr>
            <a:xfrm>
              <a:off x="4926281" y="6650912"/>
              <a:ext cx="914400" cy="411480"/>
            </a:xfrm>
            <a:prstGeom prst="rect">
              <a:avLst/>
            </a:prstGeom>
            <a:solidFill>
              <a:srgbClr val="FBCB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b="1" dirty="0">
                <a:solidFill>
                  <a:srgbClr val="002060"/>
                </a:solidFill>
                <a:latin typeface="Montserrat" pitchFamily="2" charset="0"/>
              </a:endParaRPr>
            </a:p>
          </p:txBody>
        </p:sp>
        <p:sp>
          <p:nvSpPr>
            <p:cNvPr id="26" name="Rectangle 25">
              <a:extLst>
                <a:ext uri="{FF2B5EF4-FFF2-40B4-BE49-F238E27FC236}">
                  <a16:creationId xmlns:a16="http://schemas.microsoft.com/office/drawing/2014/main" id="{487C21D4-7AD9-CC94-30BC-F433EAC56DE7}"/>
                </a:ext>
              </a:extLst>
            </p:cNvPr>
            <p:cNvSpPr/>
            <p:nvPr/>
          </p:nvSpPr>
          <p:spPr>
            <a:xfrm>
              <a:off x="5854594" y="6650912"/>
              <a:ext cx="914400" cy="411480"/>
            </a:xfrm>
            <a:prstGeom prst="rect">
              <a:avLst/>
            </a:prstGeom>
            <a:solidFill>
              <a:srgbClr val="F3BA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b="1" dirty="0">
                <a:solidFill>
                  <a:srgbClr val="002060"/>
                </a:solidFill>
                <a:latin typeface="Montserrat" pitchFamily="2" charset="0"/>
              </a:endParaRPr>
            </a:p>
          </p:txBody>
        </p:sp>
        <p:sp>
          <p:nvSpPr>
            <p:cNvPr id="51" name="Arrow: Right 50">
              <a:extLst>
                <a:ext uri="{FF2B5EF4-FFF2-40B4-BE49-F238E27FC236}">
                  <a16:creationId xmlns:a16="http://schemas.microsoft.com/office/drawing/2014/main" id="{7993FC8C-3E1F-CEAA-022E-406A15975BF8}"/>
                </a:ext>
              </a:extLst>
            </p:cNvPr>
            <p:cNvSpPr/>
            <p:nvPr/>
          </p:nvSpPr>
          <p:spPr>
            <a:xfrm>
              <a:off x="1015041" y="6632014"/>
              <a:ext cx="923304" cy="215444"/>
            </a:xfrm>
            <a:prstGeom prst="rightArrow">
              <a:avLst/>
            </a:prstGeom>
            <a:gradFill flip="none" rotWithShape="1">
              <a:gsLst>
                <a:gs pos="65000">
                  <a:schemeClr val="bg1">
                    <a:lumMod val="75000"/>
                  </a:schemeClr>
                </a:gs>
                <a:gs pos="0">
                  <a:schemeClr val="bg1">
                    <a:lumMod val="85000"/>
                  </a:schemeClr>
                </a:gs>
                <a:gs pos="100000">
                  <a:schemeClr val="bg1">
                    <a:lumMod val="50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5E6ED27C-F512-0440-3D26-2B936DE1F7C0}"/>
                </a:ext>
              </a:extLst>
            </p:cNvPr>
            <p:cNvSpPr txBox="1"/>
            <p:nvPr/>
          </p:nvSpPr>
          <p:spPr>
            <a:xfrm>
              <a:off x="136180" y="6551778"/>
              <a:ext cx="879142" cy="369332"/>
            </a:xfrm>
            <a:prstGeom prst="rect">
              <a:avLst/>
            </a:prstGeom>
            <a:noFill/>
          </p:spPr>
          <p:txBody>
            <a:bodyPr wrap="square" rtlCol="0">
              <a:spAutoFit/>
            </a:bodyPr>
            <a:lstStyle/>
            <a:p>
              <a:pPr algn="r"/>
              <a:r>
                <a:rPr lang="ar" sz="900" kern="100" dirty="0">
                  <a:solidFill>
                    <a:srgbClr val="002060"/>
                  </a:solidFill>
                  <a:latin typeface="Montserrat" pitchFamily="2" charset="0"/>
                </a:rPr>
                <a:t>خط الأساس 20xx</a:t>
              </a:r>
              <a:endParaRPr lang="en-US" sz="900" kern="100" dirty="0">
                <a:solidFill>
                  <a:srgbClr val="002060"/>
                </a:solidFill>
                <a:effectLst/>
                <a:latin typeface="Montserrat" pitchFamily="2" charset="0"/>
              </a:endParaRPr>
            </a:p>
          </p:txBody>
        </p:sp>
        <p:sp>
          <p:nvSpPr>
            <p:cNvPr id="53" name="TextBox 52">
              <a:extLst>
                <a:ext uri="{FF2B5EF4-FFF2-40B4-BE49-F238E27FC236}">
                  <a16:creationId xmlns:a16="http://schemas.microsoft.com/office/drawing/2014/main" id="{64831B08-347D-EBB3-AC2E-95C1ADFC88C2}"/>
                </a:ext>
              </a:extLst>
            </p:cNvPr>
            <p:cNvSpPr txBox="1"/>
            <p:nvPr/>
          </p:nvSpPr>
          <p:spPr>
            <a:xfrm>
              <a:off x="1704148" y="6598115"/>
              <a:ext cx="952384" cy="230832"/>
            </a:xfrm>
            <a:prstGeom prst="rect">
              <a:avLst/>
            </a:prstGeom>
            <a:noFill/>
          </p:spPr>
          <p:txBody>
            <a:bodyPr wrap="square" rtlCol="0">
              <a:spAutoFit/>
            </a:bodyPr>
            <a:lstStyle/>
            <a:p>
              <a:pPr algn="r" rtl="1"/>
              <a:r>
                <a:rPr lang="ar-SA" sz="900" kern="100" dirty="0" err="1">
                  <a:solidFill>
                    <a:srgbClr val="002060"/>
                  </a:solidFill>
                  <a:latin typeface="Montserrat" pitchFamily="2" charset="0"/>
                </a:rPr>
                <a:t>ال</a:t>
              </a:r>
              <a:r>
                <a:rPr lang="ar" sz="900" kern="100" dirty="0">
                  <a:solidFill>
                    <a:srgbClr val="002060"/>
                  </a:solidFill>
                  <a:latin typeface="Montserrat" pitchFamily="2" charset="0"/>
                </a:rPr>
                <a:t>طموح</a:t>
              </a:r>
              <a:r>
                <a:rPr lang="ar-SA" sz="900" kern="100" dirty="0">
                  <a:solidFill>
                    <a:srgbClr val="002060"/>
                  </a:solidFill>
                  <a:latin typeface="Montserrat" pitchFamily="2" charset="0"/>
                </a:rPr>
                <a:t> </a:t>
              </a:r>
              <a:r>
                <a:rPr lang="ar" sz="900" kern="100" dirty="0">
                  <a:solidFill>
                    <a:srgbClr val="002060"/>
                  </a:solidFill>
                  <a:latin typeface="Montserrat" pitchFamily="2" charset="0"/>
                </a:rPr>
                <a:t>xx20</a:t>
              </a:r>
              <a:endParaRPr lang="en-US" sz="900" kern="100" dirty="0">
                <a:solidFill>
                  <a:srgbClr val="002060"/>
                </a:solidFill>
                <a:effectLst/>
                <a:latin typeface="Montserrat" pitchFamily="2" charset="0"/>
              </a:endParaRPr>
            </a:p>
          </p:txBody>
        </p:sp>
        <p:sp>
          <p:nvSpPr>
            <p:cNvPr id="6" name="TextBox 5">
              <a:extLst>
                <a:ext uri="{FF2B5EF4-FFF2-40B4-BE49-F238E27FC236}">
                  <a16:creationId xmlns:a16="http://schemas.microsoft.com/office/drawing/2014/main" id="{56BC13D8-A402-E1F2-97CF-C75F8979DAA2}"/>
                </a:ext>
              </a:extLst>
            </p:cNvPr>
            <p:cNvSpPr txBox="1"/>
            <p:nvPr/>
          </p:nvSpPr>
          <p:spPr>
            <a:xfrm>
              <a:off x="5741495" y="249375"/>
              <a:ext cx="963108" cy="369332"/>
            </a:xfrm>
            <a:prstGeom prst="rect">
              <a:avLst/>
            </a:prstGeom>
            <a:noFill/>
          </p:spPr>
          <p:txBody>
            <a:bodyPr wrap="square" rtlCol="0">
              <a:spAutoFit/>
            </a:bodyPr>
            <a:lstStyle/>
            <a:p>
              <a:endParaRPr lang="en-GB" b="1" dirty="0">
                <a:solidFill>
                  <a:srgbClr val="FF0000"/>
                </a:solidFill>
              </a:endParaRPr>
            </a:p>
          </p:txBody>
        </p:sp>
        <p:sp>
          <p:nvSpPr>
            <p:cNvPr id="7" name="Google Shape;619;p27">
              <a:extLst>
                <a:ext uri="{FF2B5EF4-FFF2-40B4-BE49-F238E27FC236}">
                  <a16:creationId xmlns:a16="http://schemas.microsoft.com/office/drawing/2014/main" id="{24525086-F368-FBBE-BD54-7C8F0FC0AEB3}"/>
                </a:ext>
              </a:extLst>
            </p:cNvPr>
            <p:cNvSpPr txBox="1"/>
            <p:nvPr/>
          </p:nvSpPr>
          <p:spPr>
            <a:xfrm>
              <a:off x="978317" y="6511302"/>
              <a:ext cx="855829" cy="425833"/>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 sz="1000" b="1" dirty="0">
                  <a:solidFill>
                    <a:srgbClr val="C00000"/>
                  </a:solidFill>
                  <a:latin typeface="Montserrat" pitchFamily="2" charset="0"/>
                  <a:ea typeface="Lato"/>
                  <a:cs typeface="Lato"/>
                  <a:sym typeface="Lato"/>
                </a:rPr>
                <a:t>م</a:t>
              </a:r>
              <a:r>
                <a:rPr lang="ar-SA" sz="1000" b="1" dirty="0">
                  <a:solidFill>
                    <a:srgbClr val="C00000"/>
                  </a:solidFill>
                  <a:latin typeface="Montserrat" pitchFamily="2" charset="0"/>
                  <a:ea typeface="Lato"/>
                  <a:cs typeface="Lato"/>
                  <a:sym typeface="Lato"/>
                </a:rPr>
                <a:t>راجعة منتصف الفترة</a:t>
              </a:r>
              <a:endParaRPr sz="1000" b="1" dirty="0">
                <a:solidFill>
                  <a:srgbClr val="C00000"/>
                </a:solidFill>
                <a:latin typeface="Montserrat" pitchFamily="2" charset="0"/>
                <a:ea typeface="Lato"/>
                <a:cs typeface="Lato"/>
                <a:sym typeface="Lato"/>
              </a:endParaRPr>
            </a:p>
          </p:txBody>
        </p:sp>
        <p:sp>
          <p:nvSpPr>
            <p:cNvPr id="9" name="TextBox 5">
              <a:extLst>
                <a:ext uri="{FF2B5EF4-FFF2-40B4-BE49-F238E27FC236}">
                  <a16:creationId xmlns:a16="http://schemas.microsoft.com/office/drawing/2014/main" id="{64B4139B-78CA-EA29-3065-1B7C932A8D39}"/>
                </a:ext>
              </a:extLst>
            </p:cNvPr>
            <p:cNvSpPr txBox="1"/>
            <p:nvPr/>
          </p:nvSpPr>
          <p:spPr>
            <a:xfrm>
              <a:off x="5631129" y="63384"/>
              <a:ext cx="1025106" cy="646331"/>
            </a:xfrm>
            <a:prstGeom prst="rect">
              <a:avLst/>
            </a:prstGeom>
            <a:noFill/>
          </p:spPr>
          <p:txBody>
            <a:bodyPr wrap="square" rtlCol="0">
              <a:spAutoFit/>
            </a:bodyPr>
            <a:lstStyle/>
            <a:p>
              <a:pPr algn="r" rtl="1"/>
              <a:r>
                <a:rPr lang="ar" sz="1200" b="1" dirty="0">
                  <a:solidFill>
                    <a:srgbClr val="FF0000"/>
                  </a:solidFill>
                </a:rPr>
                <a:t>أدخل شعار </a:t>
              </a:r>
              <a:r>
                <a:rPr lang="ar-SA" sz="1200" b="1" dirty="0">
                  <a:solidFill>
                    <a:srgbClr val="FF0000"/>
                  </a:solidFill>
                </a:rPr>
                <a:t>الجمعية الوطنية </a:t>
              </a:r>
              <a:r>
                <a:rPr lang="ar" sz="1200" b="1" dirty="0">
                  <a:solidFill>
                    <a:srgbClr val="FF0000"/>
                  </a:solidFill>
                </a:rPr>
                <a:t>هنا</a:t>
              </a:r>
            </a:p>
          </p:txBody>
        </p:sp>
        <p:sp>
          <p:nvSpPr>
            <p:cNvPr id="13" name="TextBox 10">
              <a:extLst>
                <a:ext uri="{FF2B5EF4-FFF2-40B4-BE49-F238E27FC236}">
                  <a16:creationId xmlns:a16="http://schemas.microsoft.com/office/drawing/2014/main" id="{935C08CE-95B5-EDE7-74C3-A0794EFD0E7D}"/>
                </a:ext>
              </a:extLst>
            </p:cNvPr>
            <p:cNvSpPr txBox="1"/>
            <p:nvPr/>
          </p:nvSpPr>
          <p:spPr>
            <a:xfrm>
              <a:off x="127906" y="562986"/>
              <a:ext cx="4088493" cy="307777"/>
            </a:xfrm>
            <a:prstGeom prst="rect">
              <a:avLst/>
            </a:prstGeom>
            <a:noFill/>
          </p:spPr>
          <p:txBody>
            <a:bodyPr wrap="square" rtlCol="0">
              <a:spAutoFit/>
            </a:bodyPr>
            <a:lstStyle/>
            <a:p>
              <a:r>
                <a:rPr lang="ar" sz="1400" b="1" dirty="0">
                  <a:solidFill>
                    <a:srgbClr val="002060"/>
                  </a:solidFill>
                  <a:latin typeface="Montserrat" pitchFamily="2" charset="77"/>
                </a:rPr>
                <a:t>| النتائجXXX 202X</a:t>
              </a:r>
            </a:p>
          </p:txBody>
        </p:sp>
        <p:sp>
          <p:nvSpPr>
            <p:cNvPr id="16" name="TextBox 105">
              <a:extLst>
                <a:ext uri="{FF2B5EF4-FFF2-40B4-BE49-F238E27FC236}">
                  <a16:creationId xmlns:a16="http://schemas.microsoft.com/office/drawing/2014/main" id="{57BB9EE4-AB47-6830-CCB4-5AA628CE0795}"/>
                </a:ext>
              </a:extLst>
            </p:cNvPr>
            <p:cNvSpPr txBox="1"/>
            <p:nvPr/>
          </p:nvSpPr>
          <p:spPr>
            <a:xfrm>
              <a:off x="575751" y="9637215"/>
              <a:ext cx="6498653" cy="215444"/>
            </a:xfrm>
            <a:prstGeom prst="rect">
              <a:avLst/>
            </a:prstGeom>
            <a:noFill/>
          </p:spPr>
          <p:txBody>
            <a:bodyPr wrap="square" rtlCol="0">
              <a:spAutoFit/>
            </a:bodyPr>
            <a:lstStyle/>
            <a:p>
              <a:pPr algn="ctr"/>
              <a:r>
                <a:rPr lang="ar-JO" sz="800" i="1" dirty="0">
                  <a:latin typeface="Montserrat" pitchFamily="2" charset="0"/>
                </a:rPr>
                <a:t>*انسخ الصورة المرئية من صفحتي ورشة عمل الرؤية والتخطيط وأضف بيانات استعراض منتصف المدة باللون الأحمر</a:t>
              </a:r>
              <a:endParaRPr lang="en-US" sz="800" i="1" dirty="0">
                <a:latin typeface="Montserrat" pitchFamily="2" charset="0"/>
              </a:endParaRPr>
            </a:p>
          </p:txBody>
        </p:sp>
        <p:sp>
          <p:nvSpPr>
            <p:cNvPr id="20" name="Rectangle 33">
              <a:extLst>
                <a:ext uri="{FF2B5EF4-FFF2-40B4-BE49-F238E27FC236}">
                  <a16:creationId xmlns:a16="http://schemas.microsoft.com/office/drawing/2014/main" id="{33580546-F1CF-AADC-86FE-EB7EB042159F}"/>
                </a:ext>
              </a:extLst>
            </p:cNvPr>
            <p:cNvSpPr/>
            <p:nvPr/>
          </p:nvSpPr>
          <p:spPr>
            <a:xfrm>
              <a:off x="2472001" y="5935315"/>
              <a:ext cx="4446732" cy="365760"/>
            </a:xfrm>
            <a:prstGeom prst="rect">
              <a:avLst/>
            </a:prstGeom>
            <a:solidFill>
              <a:srgbClr val="002060"/>
            </a:solidFill>
            <a:ln w="127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ar" sz="1600" b="1" dirty="0">
                  <a:latin typeface="Montserrat" pitchFamily="2" charset="0"/>
                </a:rPr>
                <a:t>المؤشرات التشغيلية 2022/23 – 2028* </a:t>
              </a:r>
              <a:r>
                <a:rPr lang="ar" sz="1600" b="1" dirty="0">
                  <a:solidFill>
                    <a:srgbClr val="002060"/>
                  </a:solidFill>
                  <a:latin typeface="Montserrat" pitchFamily="2" charset="0"/>
                </a:rPr>
                <a:t>.</a:t>
              </a:r>
            </a:p>
          </p:txBody>
        </p:sp>
        <p:sp>
          <p:nvSpPr>
            <p:cNvPr id="28" name="TextBox 18">
              <a:extLst>
                <a:ext uri="{FF2B5EF4-FFF2-40B4-BE49-F238E27FC236}">
                  <a16:creationId xmlns:a16="http://schemas.microsoft.com/office/drawing/2014/main" id="{69FC8122-EB18-6E9F-8A1B-E610252B9B2C}"/>
                </a:ext>
              </a:extLst>
            </p:cNvPr>
            <p:cNvSpPr txBox="1"/>
            <p:nvPr/>
          </p:nvSpPr>
          <p:spPr>
            <a:xfrm>
              <a:off x="3015344" y="6632522"/>
              <a:ext cx="1030172" cy="461665"/>
            </a:xfrm>
            <a:prstGeom prst="rect">
              <a:avLst/>
            </a:prstGeom>
            <a:noFill/>
          </p:spPr>
          <p:txBody>
            <a:bodyPr wrap="square" rtlCol="0">
              <a:spAutoFit/>
            </a:bodyPr>
            <a:lstStyle/>
            <a:p>
              <a:pPr algn="r" rtl="1"/>
              <a:r>
                <a:rPr lang="ar-SA" sz="800" dirty="0">
                  <a:solidFill>
                    <a:schemeClr val="tx1">
                      <a:lumMod val="65000"/>
                      <a:lumOff val="35000"/>
                    </a:schemeClr>
                  </a:solidFill>
                </a:rPr>
                <a:t>تقدم الجمعية الوطنية المساعدات النقدية والقسائم بدعم خارجي كبير</a:t>
              </a:r>
              <a:endParaRPr lang="ar" sz="800" dirty="0">
                <a:solidFill>
                  <a:schemeClr val="tx1">
                    <a:lumMod val="65000"/>
                    <a:lumOff val="35000"/>
                  </a:schemeClr>
                </a:solidFill>
              </a:endParaRPr>
            </a:p>
          </p:txBody>
        </p:sp>
        <p:sp>
          <p:nvSpPr>
            <p:cNvPr id="31" name="TextBox 39">
              <a:extLst>
                <a:ext uri="{FF2B5EF4-FFF2-40B4-BE49-F238E27FC236}">
                  <a16:creationId xmlns:a16="http://schemas.microsoft.com/office/drawing/2014/main" id="{602DAFFD-2E70-B95E-355D-35AE781CA71B}"/>
                </a:ext>
              </a:extLst>
            </p:cNvPr>
            <p:cNvSpPr txBox="1"/>
            <p:nvPr/>
          </p:nvSpPr>
          <p:spPr>
            <a:xfrm>
              <a:off x="3940153" y="6616970"/>
              <a:ext cx="1030172" cy="461665"/>
            </a:xfrm>
            <a:prstGeom prst="rect">
              <a:avLst/>
            </a:prstGeom>
            <a:noFill/>
          </p:spPr>
          <p:txBody>
            <a:bodyPr wrap="square" rtlCol="0">
              <a:spAutoFit/>
            </a:bodyPr>
            <a:lstStyle/>
            <a:p>
              <a:pPr algn="r" rtl="1"/>
              <a:r>
                <a:rPr lang="ar-SA" sz="800" dirty="0">
                  <a:solidFill>
                    <a:schemeClr val="tx1">
                      <a:lumMod val="65000"/>
                      <a:lumOff val="35000"/>
                    </a:schemeClr>
                  </a:solidFill>
                </a:rPr>
                <a:t>تقدم الجمعية الوطنية المساعدات النقدية والقسائم بدعم خارجي محدود</a:t>
              </a:r>
              <a:endParaRPr lang="ar" sz="800" dirty="0">
                <a:solidFill>
                  <a:schemeClr val="tx1">
                    <a:lumMod val="65000"/>
                    <a:lumOff val="35000"/>
                  </a:schemeClr>
                </a:solidFill>
              </a:endParaRPr>
            </a:p>
          </p:txBody>
        </p:sp>
        <p:sp>
          <p:nvSpPr>
            <p:cNvPr id="54" name="TextBox 39">
              <a:extLst>
                <a:ext uri="{FF2B5EF4-FFF2-40B4-BE49-F238E27FC236}">
                  <a16:creationId xmlns:a16="http://schemas.microsoft.com/office/drawing/2014/main" id="{7955BA24-BFFC-6E65-7251-C095D098DF74}"/>
                </a:ext>
              </a:extLst>
            </p:cNvPr>
            <p:cNvSpPr txBox="1"/>
            <p:nvPr/>
          </p:nvSpPr>
          <p:spPr>
            <a:xfrm>
              <a:off x="4829090" y="6619629"/>
              <a:ext cx="1030172" cy="461665"/>
            </a:xfrm>
            <a:prstGeom prst="rect">
              <a:avLst/>
            </a:prstGeom>
            <a:noFill/>
          </p:spPr>
          <p:txBody>
            <a:bodyPr wrap="square" rtlCol="0">
              <a:spAutoFit/>
            </a:bodyPr>
            <a:lstStyle/>
            <a:p>
              <a:pPr algn="r" rtl="1"/>
              <a:r>
                <a:rPr lang="ar-SA" sz="800" dirty="0">
                  <a:solidFill>
                    <a:schemeClr val="tx1">
                      <a:lumMod val="65000"/>
                      <a:lumOff val="35000"/>
                    </a:schemeClr>
                  </a:solidFill>
                </a:rPr>
                <a:t>تقدم الجمعية الوطنية المساعدات النقدية والقسائم </a:t>
              </a:r>
              <a:r>
                <a:rPr lang="ar-SA" sz="800" b="1" dirty="0">
                  <a:solidFill>
                    <a:schemeClr val="tx1">
                      <a:lumMod val="65000"/>
                      <a:lumOff val="35000"/>
                    </a:schemeClr>
                  </a:solidFill>
                </a:rPr>
                <a:t>بدون</a:t>
              </a:r>
              <a:r>
                <a:rPr lang="ar-SA" sz="800" dirty="0">
                  <a:solidFill>
                    <a:schemeClr val="tx1">
                      <a:lumMod val="65000"/>
                      <a:lumOff val="35000"/>
                    </a:schemeClr>
                  </a:solidFill>
                </a:rPr>
                <a:t> دعم خارجي</a:t>
              </a:r>
              <a:endParaRPr lang="ar" sz="800" dirty="0">
                <a:solidFill>
                  <a:schemeClr val="tx1">
                    <a:lumMod val="65000"/>
                    <a:lumOff val="35000"/>
                  </a:schemeClr>
                </a:solidFill>
              </a:endParaRPr>
            </a:p>
          </p:txBody>
        </p:sp>
        <p:sp>
          <p:nvSpPr>
            <p:cNvPr id="56" name="TextBox 39">
              <a:extLst>
                <a:ext uri="{FF2B5EF4-FFF2-40B4-BE49-F238E27FC236}">
                  <a16:creationId xmlns:a16="http://schemas.microsoft.com/office/drawing/2014/main" id="{980A1AFB-D7FA-C27D-A1E5-89A07063F9B8}"/>
                </a:ext>
              </a:extLst>
            </p:cNvPr>
            <p:cNvSpPr txBox="1"/>
            <p:nvPr/>
          </p:nvSpPr>
          <p:spPr>
            <a:xfrm>
              <a:off x="5770994" y="6593692"/>
              <a:ext cx="1030172" cy="523220"/>
            </a:xfrm>
            <a:prstGeom prst="rect">
              <a:avLst/>
            </a:prstGeom>
            <a:noFill/>
          </p:spPr>
          <p:txBody>
            <a:bodyPr wrap="square" rtlCol="0">
              <a:spAutoFit/>
            </a:bodyPr>
            <a:lstStyle/>
            <a:p>
              <a:pPr algn="just" rtl="1"/>
              <a:r>
                <a:rPr lang="ar-SA" sz="700" dirty="0">
                  <a:solidFill>
                    <a:schemeClr val="tx1">
                      <a:lumMod val="65000"/>
                      <a:lumOff val="35000"/>
                    </a:schemeClr>
                  </a:solidFill>
                </a:rPr>
                <a:t>تقدم الجمعية الوطنية المساعدات النقدية والقسائم </a:t>
              </a:r>
              <a:r>
                <a:rPr lang="ar-SA" sz="700" b="1" dirty="0">
                  <a:solidFill>
                    <a:schemeClr val="tx1">
                      <a:lumMod val="65000"/>
                      <a:lumOff val="35000"/>
                    </a:schemeClr>
                  </a:solidFill>
                </a:rPr>
                <a:t>بدون دعم </a:t>
              </a:r>
              <a:r>
                <a:rPr lang="ar-SA" sz="700" dirty="0">
                  <a:solidFill>
                    <a:schemeClr val="tx1">
                      <a:lumMod val="65000"/>
                      <a:lumOff val="35000"/>
                    </a:schemeClr>
                  </a:solidFill>
                </a:rPr>
                <a:t>خارجي وفادرة على </a:t>
              </a:r>
              <a:r>
                <a:rPr lang="ar-SA" sz="700" b="1" dirty="0">
                  <a:solidFill>
                    <a:schemeClr val="tx1">
                      <a:lumMod val="65000"/>
                      <a:lumOff val="35000"/>
                    </a:schemeClr>
                  </a:solidFill>
                </a:rPr>
                <a:t>دعم المنظمات الأحرى</a:t>
              </a:r>
              <a:endParaRPr lang="ar" sz="700" b="1" dirty="0">
                <a:solidFill>
                  <a:schemeClr val="tx1">
                    <a:lumMod val="65000"/>
                    <a:lumOff val="35000"/>
                  </a:schemeClr>
                </a:solidFill>
              </a:endParaRPr>
            </a:p>
          </p:txBody>
        </p:sp>
      </p:grpSp>
      <p:sp>
        <p:nvSpPr>
          <p:cNvPr id="11" name="TextBox 1169">
            <a:extLst>
              <a:ext uri="{FF2B5EF4-FFF2-40B4-BE49-F238E27FC236}">
                <a16:creationId xmlns:a16="http://schemas.microsoft.com/office/drawing/2014/main" id="{F92D26C0-C0DE-F489-15F1-8DF5C033AC7F}"/>
              </a:ext>
            </a:extLst>
          </p:cNvPr>
          <p:cNvSpPr txBox="1"/>
          <p:nvPr/>
        </p:nvSpPr>
        <p:spPr>
          <a:xfrm>
            <a:off x="549869" y="2036293"/>
            <a:ext cx="5888112" cy="1015663"/>
          </a:xfrm>
          <a:prstGeom prst="rect">
            <a:avLst/>
          </a:prstGeom>
          <a:noFill/>
        </p:spPr>
        <p:txBody>
          <a:bodyPr wrap="square" lIns="91440" tIns="45720" rIns="91440" bIns="45720" rtlCol="0" anchor="t">
            <a:spAutoFit/>
          </a:bodyPr>
          <a:lstStyle/>
          <a:p>
            <a:pPr algn="ctr" rtl="1"/>
            <a:r>
              <a:rPr lang="ar" sz="1200" dirty="0">
                <a:ea typeface="Times New Roman" panose="02020603050405020304" pitchFamily="18" charset="0"/>
              </a:rPr>
              <a:t>سيسعى </a:t>
            </a:r>
            <a:r>
              <a:rPr lang="ar-SA" sz="1200" dirty="0">
                <a:ea typeface="Times New Roman" panose="02020603050405020304" pitchFamily="18" charset="0"/>
              </a:rPr>
              <a:t>الصليب الأحمر</a:t>
            </a:r>
            <a:r>
              <a:rPr lang="en-US" sz="1200" dirty="0">
                <a:ea typeface="Times New Roman" panose="02020603050405020304" pitchFamily="18" charset="0"/>
              </a:rPr>
              <a:t>XXX</a:t>
            </a:r>
            <a:r>
              <a:rPr lang="ar" sz="1200" dirty="0">
                <a:ea typeface="Times New Roman" panose="02020603050405020304" pitchFamily="18" charset="0"/>
              </a:rPr>
              <a:t> إلى </a:t>
            </a:r>
            <a:r>
              <a:rPr lang="ar" sz="1200" b="1" dirty="0">
                <a:ea typeface="Times New Roman" panose="02020603050405020304" pitchFamily="18" charset="0"/>
              </a:rPr>
              <a:t>توفير ما يصل إلى XX٪ من </a:t>
            </a:r>
            <a:r>
              <a:rPr lang="ar-SA" sz="1200" b="1" dirty="0">
                <a:ea typeface="Times New Roman" panose="02020603050405020304" pitchFamily="18" charset="0"/>
              </a:rPr>
              <a:t>المساعدات النقدية والقسائم</a:t>
            </a:r>
            <a:r>
              <a:rPr lang="ar" sz="1200" b="1" dirty="0">
                <a:ea typeface="Times New Roman" panose="02020603050405020304" pitchFamily="18" charset="0"/>
              </a:rPr>
              <a:t> بحلول نهاية عام X 202</a:t>
            </a:r>
            <a:r>
              <a:rPr lang="ar" sz="1200" dirty="0">
                <a:ea typeface="Times New Roman" panose="02020603050405020304" pitchFamily="18" charset="0"/>
              </a:rPr>
              <a:t>. </a:t>
            </a:r>
            <a:r>
              <a:rPr lang="ar-SA" sz="1100" dirty="0">
                <a:latin typeface="+mj-lt"/>
              </a:rPr>
              <a:t>سنسعى لتحقيق هذا الهدف،</a:t>
            </a:r>
            <a:r>
              <a:rPr lang="ar" sz="1100" dirty="0">
                <a:latin typeface="+mj-lt"/>
              </a:rPr>
              <a:t> من خلال </a:t>
            </a:r>
            <a:r>
              <a:rPr lang="ar" sz="1200" b="1" dirty="0">
                <a:ea typeface="Times New Roman" panose="02020603050405020304" pitchFamily="18" charset="0"/>
              </a:rPr>
              <a:t>برنامج القسائم الوطنية، جنبًا إلى جنب</a:t>
            </a:r>
            <a:r>
              <a:rPr lang="ar-SA" sz="1200" b="1" dirty="0">
                <a:ea typeface="Times New Roman" panose="02020603050405020304" pitchFamily="18" charset="0"/>
              </a:rPr>
              <a:t> </a:t>
            </a:r>
            <a:r>
              <a:rPr lang="ar" sz="1200" b="1" dirty="0">
                <a:ea typeface="Times New Roman" panose="02020603050405020304" pitchFamily="18" charset="0"/>
              </a:rPr>
              <a:t>المساعدات النقدية متعددة الأغراض</a:t>
            </a:r>
            <a:r>
              <a:rPr lang="ar-SA" sz="1200" b="1" dirty="0">
                <a:ea typeface="Times New Roman" panose="02020603050405020304" pitchFamily="18" charset="0"/>
              </a:rPr>
              <a:t>،</a:t>
            </a:r>
            <a:r>
              <a:rPr lang="ar" sz="1200" b="1" dirty="0">
                <a:ea typeface="Times New Roman" panose="02020603050405020304" pitchFamily="18" charset="0"/>
              </a:rPr>
              <a:t> و</a:t>
            </a:r>
            <a:r>
              <a:rPr lang="ar-SA" sz="1200" b="1" dirty="0">
                <a:ea typeface="Times New Roman" panose="02020603050405020304" pitchFamily="18" charset="0"/>
              </a:rPr>
              <a:t>سنسعى إلى </a:t>
            </a:r>
            <a:r>
              <a:rPr lang="ar" sz="1200" b="1" dirty="0">
                <a:ea typeface="Times New Roman" panose="02020603050405020304" pitchFamily="18" charset="0"/>
              </a:rPr>
              <a:t>دمج </a:t>
            </a:r>
            <a:r>
              <a:rPr lang="ar-SA" sz="1200" b="1" dirty="0">
                <a:ea typeface="Times New Roman" panose="02020603050405020304" pitchFamily="18" charset="0"/>
              </a:rPr>
              <a:t>الأخيرة</a:t>
            </a:r>
            <a:r>
              <a:rPr lang="ar" sz="1200" b="1" dirty="0">
                <a:ea typeface="Times New Roman" panose="02020603050405020304" pitchFamily="18" charset="0"/>
              </a:rPr>
              <a:t> في الأنشطة القطاعية أثناء </a:t>
            </a:r>
            <a:r>
              <a:rPr lang="ar-SA" sz="1200" b="1" dirty="0">
                <a:ea typeface="Times New Roman" panose="02020603050405020304" pitchFamily="18" charset="0"/>
              </a:rPr>
              <a:t>الاستجابة ل</a:t>
            </a:r>
            <a:r>
              <a:rPr lang="ar" sz="1200" b="1" dirty="0">
                <a:ea typeface="Times New Roman" panose="02020603050405020304" pitchFamily="18" charset="0"/>
              </a:rPr>
              <a:t>لطوارئ و</a:t>
            </a:r>
            <a:r>
              <a:rPr lang="ar-SA" sz="1200" b="1" dirty="0">
                <a:ea typeface="Times New Roman" panose="02020603050405020304" pitchFamily="18" charset="0"/>
              </a:rPr>
              <a:t>أثناء مرحلة </a:t>
            </a:r>
            <a:r>
              <a:rPr lang="ar" sz="1200" b="1" dirty="0">
                <a:ea typeface="Times New Roman" panose="02020603050405020304" pitchFamily="18" charset="0"/>
              </a:rPr>
              <a:t>التعافي</a:t>
            </a:r>
            <a:r>
              <a:rPr lang="ar-SA" sz="1200" b="1" dirty="0">
                <a:ea typeface="Times New Roman" panose="02020603050405020304" pitchFamily="18" charset="0"/>
              </a:rPr>
              <a:t>، </a:t>
            </a:r>
            <a:r>
              <a:rPr lang="ar-SA" sz="1200" dirty="0">
                <a:latin typeface="+mj-lt"/>
              </a:rPr>
              <a:t>واستجابةً لتلبية احتياجات</a:t>
            </a:r>
            <a:r>
              <a:rPr lang="ar" sz="1200" dirty="0">
                <a:latin typeface="+mj-lt"/>
              </a:rPr>
              <a:t> </a:t>
            </a:r>
            <a:r>
              <a:rPr lang="ar-SA" sz="1200" dirty="0">
                <a:latin typeface="+mj-lt"/>
              </a:rPr>
              <a:t>الفئات </a:t>
            </a:r>
            <a:r>
              <a:rPr lang="ar" sz="1200" dirty="0">
                <a:latin typeface="+mj-lt"/>
              </a:rPr>
              <a:t>الأكثر ضعفًا</a:t>
            </a:r>
            <a:r>
              <a:rPr lang="ar-SA" sz="1200" dirty="0">
                <a:latin typeface="+mj-lt"/>
              </a:rPr>
              <a:t> </a:t>
            </a:r>
            <a:r>
              <a:rPr lang="ar" sz="1200" dirty="0">
                <a:latin typeface="+mj-lt"/>
              </a:rPr>
              <a:t>حيثما كان ذلك مناسبًا</a:t>
            </a:r>
            <a:r>
              <a:rPr lang="ar" sz="1200" dirty="0">
                <a:ea typeface="Times New Roman" panose="02020603050405020304" pitchFamily="18" charset="0"/>
              </a:rPr>
              <a:t>. </a:t>
            </a:r>
            <a:r>
              <a:rPr lang="ar-SA" sz="1200" dirty="0">
                <a:ea typeface="Times New Roman" panose="02020603050405020304" pitchFamily="18" charset="0"/>
              </a:rPr>
              <a:t>فضلاً عن </a:t>
            </a:r>
            <a:r>
              <a:rPr lang="ar" sz="1200" b="1" dirty="0">
                <a:solidFill>
                  <a:srgbClr val="002060"/>
                </a:solidFill>
                <a:ea typeface="Times New Roman" panose="02020603050405020304" pitchFamily="18" charset="0"/>
              </a:rPr>
              <a:t>تعزيز التنسيق مع </a:t>
            </a:r>
            <a:r>
              <a:rPr lang="ar-SA" sz="1200" b="1" dirty="0">
                <a:solidFill>
                  <a:srgbClr val="002060"/>
                </a:solidFill>
                <a:ea typeface="Times New Roman" panose="02020603050405020304" pitchFamily="18" charset="0"/>
              </a:rPr>
              <a:t>الجهات </a:t>
            </a:r>
            <a:r>
              <a:rPr lang="ar" sz="1200" b="1" dirty="0">
                <a:solidFill>
                  <a:srgbClr val="002060"/>
                </a:solidFill>
                <a:ea typeface="Times New Roman" panose="02020603050405020304" pitchFamily="18" charset="0"/>
              </a:rPr>
              <a:t>الحكوم</a:t>
            </a:r>
            <a:r>
              <a:rPr lang="ar-SA" sz="1200" b="1" dirty="0">
                <a:solidFill>
                  <a:srgbClr val="002060"/>
                </a:solidFill>
                <a:ea typeface="Times New Roman" panose="02020603050405020304" pitchFamily="18" charset="0"/>
              </a:rPr>
              <a:t>ي</a:t>
            </a:r>
            <a:r>
              <a:rPr lang="ar" sz="1200" b="1" dirty="0">
                <a:solidFill>
                  <a:srgbClr val="002060"/>
                </a:solidFill>
                <a:ea typeface="Times New Roman" panose="02020603050405020304" pitchFamily="18" charset="0"/>
              </a:rPr>
              <a:t>ة للوصول إلى الأ</a:t>
            </a:r>
            <a:r>
              <a:rPr lang="ar-SA" sz="1200" b="1" dirty="0">
                <a:solidFill>
                  <a:srgbClr val="002060"/>
                </a:solidFill>
                <a:ea typeface="Times New Roman" panose="02020603050405020304" pitchFamily="18" charset="0"/>
              </a:rPr>
              <a:t>فراد</a:t>
            </a:r>
            <a:r>
              <a:rPr lang="ar" sz="1200" b="1" dirty="0">
                <a:solidFill>
                  <a:srgbClr val="002060"/>
                </a:solidFill>
                <a:ea typeface="Times New Roman" panose="02020603050405020304" pitchFamily="18" charset="0"/>
              </a:rPr>
              <a:t> الأكثر ضعفًا</a:t>
            </a:r>
            <a:r>
              <a:rPr lang="ar-SA" sz="1200" b="1" dirty="0">
                <a:solidFill>
                  <a:srgbClr val="002060"/>
                </a:solidFill>
                <a:ea typeface="Times New Roman" panose="02020603050405020304" pitchFamily="18" charset="0"/>
              </a:rPr>
              <a:t>، وذلك عن طريق ربط </a:t>
            </a:r>
            <a:r>
              <a:rPr lang="ar-JO" sz="1200" b="1" dirty="0">
                <a:solidFill>
                  <a:srgbClr val="002060"/>
                </a:solidFill>
                <a:ea typeface="Times New Roman" panose="02020603050405020304" pitchFamily="18" charset="0"/>
              </a:rPr>
              <a:t>المساعدات النقدية والقسائم </a:t>
            </a:r>
            <a:r>
              <a:rPr lang="ar-SA" sz="1200" b="1" dirty="0">
                <a:solidFill>
                  <a:srgbClr val="002060"/>
                </a:solidFill>
                <a:ea typeface="Times New Roman" panose="02020603050405020304" pitchFamily="18" charset="0"/>
              </a:rPr>
              <a:t>ب</a:t>
            </a:r>
            <a:r>
              <a:rPr lang="ar" sz="1200" b="1" dirty="0">
                <a:solidFill>
                  <a:srgbClr val="002060"/>
                </a:solidFill>
                <a:ea typeface="Times New Roman" panose="02020603050405020304" pitchFamily="18" charset="0"/>
              </a:rPr>
              <a:t>نظام الحماية الاجتماعية</a:t>
            </a:r>
            <a:r>
              <a:rPr lang="ar-SA" sz="1200" b="1" dirty="0">
                <a:solidFill>
                  <a:srgbClr val="002060"/>
                </a:solidFill>
                <a:ea typeface="Times New Roman" panose="02020603050405020304" pitchFamily="18" charset="0"/>
              </a:rPr>
              <a:t>. </a:t>
            </a:r>
            <a:endParaRPr lang="ar" sz="1200" b="1" dirty="0">
              <a:solidFill>
                <a:srgbClr val="002060"/>
              </a:solidFill>
              <a:ea typeface="Times New Roman" panose="02020603050405020304" pitchFamily="18" charset="0"/>
            </a:endParaRPr>
          </a:p>
        </p:txBody>
      </p:sp>
    </p:spTree>
    <p:extLst>
      <p:ext uri="{BB962C8B-B14F-4D97-AF65-F5344CB8AC3E}">
        <p14:creationId xmlns:p14="http://schemas.microsoft.com/office/powerpoint/2010/main" val="3900170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Google Shape;1706;p43">
            <a:extLst>
              <a:ext uri="{FF2B5EF4-FFF2-40B4-BE49-F238E27FC236}">
                <a16:creationId xmlns:a16="http://schemas.microsoft.com/office/drawing/2014/main" id="{D93915C6-4FC8-0EA3-757C-CCEFABD82E85}"/>
              </a:ext>
            </a:extLst>
          </p:cNvPr>
          <p:cNvSpPr/>
          <p:nvPr/>
        </p:nvSpPr>
        <p:spPr>
          <a:xfrm>
            <a:off x="4569738" y="3828307"/>
            <a:ext cx="2103120" cy="399069"/>
          </a:xfrm>
          <a:custGeom>
            <a:avLst/>
            <a:gdLst/>
            <a:ahLst/>
            <a:cxnLst/>
            <a:rect l="l" t="t" r="r" b="b"/>
            <a:pathLst>
              <a:path w="61263" h="19186" extrusionOk="0">
                <a:moveTo>
                  <a:pt x="43264" y="0"/>
                </a:moveTo>
                <a:cubicBezTo>
                  <a:pt x="39280" y="0"/>
                  <a:pt x="35120" y="46"/>
                  <a:pt x="31401" y="123"/>
                </a:cubicBezTo>
                <a:cubicBezTo>
                  <a:pt x="29624" y="167"/>
                  <a:pt x="27560" y="182"/>
                  <a:pt x="25361" y="182"/>
                </a:cubicBezTo>
                <a:cubicBezTo>
                  <a:pt x="21419" y="182"/>
                  <a:pt x="17041" y="136"/>
                  <a:pt x="13095" y="136"/>
                </a:cubicBezTo>
                <a:cubicBezTo>
                  <a:pt x="7200" y="136"/>
                  <a:pt x="2268" y="239"/>
                  <a:pt x="1190" y="752"/>
                </a:cubicBezTo>
                <a:cubicBezTo>
                  <a:pt x="1" y="1312"/>
                  <a:pt x="141" y="7815"/>
                  <a:pt x="280" y="10438"/>
                </a:cubicBezTo>
                <a:cubicBezTo>
                  <a:pt x="315" y="11417"/>
                  <a:pt x="106" y="16103"/>
                  <a:pt x="980" y="18375"/>
                </a:cubicBezTo>
                <a:cubicBezTo>
                  <a:pt x="1210" y="19016"/>
                  <a:pt x="4443" y="19186"/>
                  <a:pt x="9058" y="19186"/>
                </a:cubicBezTo>
                <a:cubicBezTo>
                  <a:pt x="14264" y="19186"/>
                  <a:pt x="21229" y="18970"/>
                  <a:pt x="27625" y="18970"/>
                </a:cubicBezTo>
                <a:cubicBezTo>
                  <a:pt x="31844" y="18970"/>
                  <a:pt x="39110" y="19079"/>
                  <a:pt x="45749" y="19079"/>
                </a:cubicBezTo>
                <a:cubicBezTo>
                  <a:pt x="52642" y="19079"/>
                  <a:pt x="58859" y="18961"/>
                  <a:pt x="60284" y="18480"/>
                </a:cubicBezTo>
                <a:cubicBezTo>
                  <a:pt x="61228" y="18166"/>
                  <a:pt x="61088" y="13585"/>
                  <a:pt x="61053" y="11137"/>
                </a:cubicBezTo>
                <a:cubicBezTo>
                  <a:pt x="61018" y="7885"/>
                  <a:pt x="61263" y="1836"/>
                  <a:pt x="60424" y="822"/>
                </a:cubicBezTo>
                <a:cubicBezTo>
                  <a:pt x="59919" y="221"/>
                  <a:pt x="52016" y="0"/>
                  <a:pt x="432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706;p43">
            <a:extLst>
              <a:ext uri="{FF2B5EF4-FFF2-40B4-BE49-F238E27FC236}">
                <a16:creationId xmlns:a16="http://schemas.microsoft.com/office/drawing/2014/main" id="{37C6203A-21FB-96AA-0E99-C53B94F33FCB}"/>
              </a:ext>
            </a:extLst>
          </p:cNvPr>
          <p:cNvSpPr/>
          <p:nvPr/>
        </p:nvSpPr>
        <p:spPr>
          <a:xfrm>
            <a:off x="3471884" y="5584145"/>
            <a:ext cx="2103120" cy="399069"/>
          </a:xfrm>
          <a:custGeom>
            <a:avLst/>
            <a:gdLst/>
            <a:ahLst/>
            <a:cxnLst/>
            <a:rect l="l" t="t" r="r" b="b"/>
            <a:pathLst>
              <a:path w="61263" h="19186" extrusionOk="0">
                <a:moveTo>
                  <a:pt x="43264" y="0"/>
                </a:moveTo>
                <a:cubicBezTo>
                  <a:pt x="39280" y="0"/>
                  <a:pt x="35120" y="46"/>
                  <a:pt x="31401" y="123"/>
                </a:cubicBezTo>
                <a:cubicBezTo>
                  <a:pt x="29624" y="167"/>
                  <a:pt x="27560" y="182"/>
                  <a:pt x="25361" y="182"/>
                </a:cubicBezTo>
                <a:cubicBezTo>
                  <a:pt x="21419" y="182"/>
                  <a:pt x="17041" y="136"/>
                  <a:pt x="13095" y="136"/>
                </a:cubicBezTo>
                <a:cubicBezTo>
                  <a:pt x="7200" y="136"/>
                  <a:pt x="2268" y="239"/>
                  <a:pt x="1190" y="752"/>
                </a:cubicBezTo>
                <a:cubicBezTo>
                  <a:pt x="1" y="1312"/>
                  <a:pt x="141" y="7815"/>
                  <a:pt x="280" y="10438"/>
                </a:cubicBezTo>
                <a:cubicBezTo>
                  <a:pt x="315" y="11417"/>
                  <a:pt x="106" y="16103"/>
                  <a:pt x="980" y="18375"/>
                </a:cubicBezTo>
                <a:cubicBezTo>
                  <a:pt x="1210" y="19016"/>
                  <a:pt x="4443" y="19186"/>
                  <a:pt x="9058" y="19186"/>
                </a:cubicBezTo>
                <a:cubicBezTo>
                  <a:pt x="14264" y="19186"/>
                  <a:pt x="21229" y="18970"/>
                  <a:pt x="27625" y="18970"/>
                </a:cubicBezTo>
                <a:cubicBezTo>
                  <a:pt x="31844" y="18970"/>
                  <a:pt x="39110" y="19079"/>
                  <a:pt x="45749" y="19079"/>
                </a:cubicBezTo>
                <a:cubicBezTo>
                  <a:pt x="52642" y="19079"/>
                  <a:pt x="58859" y="18961"/>
                  <a:pt x="60284" y="18480"/>
                </a:cubicBezTo>
                <a:cubicBezTo>
                  <a:pt x="61228" y="18166"/>
                  <a:pt x="61088" y="13585"/>
                  <a:pt x="61053" y="11137"/>
                </a:cubicBezTo>
                <a:cubicBezTo>
                  <a:pt x="61018" y="7885"/>
                  <a:pt x="61263" y="1836"/>
                  <a:pt x="60424" y="822"/>
                </a:cubicBezTo>
                <a:cubicBezTo>
                  <a:pt x="59919" y="221"/>
                  <a:pt x="52016" y="0"/>
                  <a:pt x="432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 name="صورة 22">
            <a:extLst>
              <a:ext uri="{FF2B5EF4-FFF2-40B4-BE49-F238E27FC236}">
                <a16:creationId xmlns:a16="http://schemas.microsoft.com/office/drawing/2014/main" id="{5129A338-45B5-0908-C654-122DB1AC3AC9}"/>
              </a:ext>
            </a:extLst>
          </p:cNvPr>
          <p:cNvPicPr>
            <a:picLocks noChangeAspect="1"/>
          </p:cNvPicPr>
          <p:nvPr/>
        </p:nvPicPr>
        <p:blipFill>
          <a:blip r:embed="rId3"/>
          <a:stretch>
            <a:fillRect/>
          </a:stretch>
        </p:blipFill>
        <p:spPr>
          <a:xfrm>
            <a:off x="2508412" y="471988"/>
            <a:ext cx="4333986" cy="2925386"/>
          </a:xfrm>
          <a:prstGeom prst="rect">
            <a:avLst/>
          </a:prstGeom>
        </p:spPr>
      </p:pic>
      <p:sp>
        <p:nvSpPr>
          <p:cNvPr id="2" name="Rectangle: Rounded Corners 1">
            <a:extLst>
              <a:ext uri="{FF2B5EF4-FFF2-40B4-BE49-F238E27FC236}">
                <a16:creationId xmlns:a16="http://schemas.microsoft.com/office/drawing/2014/main" id="{8BC3DC49-4382-27A9-C942-30D1D8106691}"/>
              </a:ext>
            </a:extLst>
          </p:cNvPr>
          <p:cNvSpPr/>
          <p:nvPr/>
        </p:nvSpPr>
        <p:spPr>
          <a:xfrm>
            <a:off x="662217" y="2206226"/>
            <a:ext cx="1412223" cy="1103918"/>
          </a:xfrm>
          <a:prstGeom prst="round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Google Shape;1699;p43">
            <a:extLst>
              <a:ext uri="{FF2B5EF4-FFF2-40B4-BE49-F238E27FC236}">
                <a16:creationId xmlns:a16="http://schemas.microsoft.com/office/drawing/2014/main" id="{67E9CDA7-1B81-F7F5-536E-684CD7B1B3CF}"/>
              </a:ext>
            </a:extLst>
          </p:cNvPr>
          <p:cNvSpPr/>
          <p:nvPr/>
        </p:nvSpPr>
        <p:spPr>
          <a:xfrm>
            <a:off x="1236442" y="5954750"/>
            <a:ext cx="2103120" cy="1188720"/>
          </a:xfrm>
          <a:custGeom>
            <a:avLst/>
            <a:gdLst/>
            <a:ahLst/>
            <a:cxnLst/>
            <a:rect l="l" t="t" r="r" b="b"/>
            <a:pathLst>
              <a:path w="56508" h="75984" fill="none" extrusionOk="0">
                <a:moveTo>
                  <a:pt x="1609" y="1469"/>
                </a:moveTo>
                <a:cubicBezTo>
                  <a:pt x="385" y="2448"/>
                  <a:pt x="735" y="11714"/>
                  <a:pt x="560" y="20875"/>
                </a:cubicBezTo>
                <a:cubicBezTo>
                  <a:pt x="420" y="30037"/>
                  <a:pt x="420" y="51961"/>
                  <a:pt x="560" y="56262"/>
                </a:cubicBezTo>
                <a:cubicBezTo>
                  <a:pt x="735" y="60563"/>
                  <a:pt x="1" y="72976"/>
                  <a:pt x="1015" y="74445"/>
                </a:cubicBezTo>
                <a:cubicBezTo>
                  <a:pt x="2064" y="75878"/>
                  <a:pt x="14092" y="75703"/>
                  <a:pt x="17064" y="75703"/>
                </a:cubicBezTo>
                <a:cubicBezTo>
                  <a:pt x="20037" y="75703"/>
                  <a:pt x="30876" y="75878"/>
                  <a:pt x="34093" y="75494"/>
                </a:cubicBezTo>
                <a:cubicBezTo>
                  <a:pt x="37310" y="75144"/>
                  <a:pt x="54304" y="75983"/>
                  <a:pt x="55213" y="74550"/>
                </a:cubicBezTo>
                <a:cubicBezTo>
                  <a:pt x="56088" y="73116"/>
                  <a:pt x="55948" y="60213"/>
                  <a:pt x="55913" y="52870"/>
                </a:cubicBezTo>
                <a:cubicBezTo>
                  <a:pt x="55878" y="43149"/>
                  <a:pt x="56262" y="29687"/>
                  <a:pt x="56367" y="22869"/>
                </a:cubicBezTo>
                <a:cubicBezTo>
                  <a:pt x="56507" y="16015"/>
                  <a:pt x="56193" y="2343"/>
                  <a:pt x="55458" y="1434"/>
                </a:cubicBezTo>
                <a:cubicBezTo>
                  <a:pt x="54724" y="525"/>
                  <a:pt x="35247" y="1084"/>
                  <a:pt x="29967" y="1434"/>
                </a:cubicBezTo>
                <a:cubicBezTo>
                  <a:pt x="24652" y="1784"/>
                  <a:pt x="3392" y="0"/>
                  <a:pt x="1609" y="146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699;p43">
            <a:extLst>
              <a:ext uri="{FF2B5EF4-FFF2-40B4-BE49-F238E27FC236}">
                <a16:creationId xmlns:a16="http://schemas.microsoft.com/office/drawing/2014/main" id="{31B74E48-D262-21AF-403D-C4CDB2AB3796}"/>
              </a:ext>
            </a:extLst>
          </p:cNvPr>
          <p:cNvSpPr/>
          <p:nvPr/>
        </p:nvSpPr>
        <p:spPr>
          <a:xfrm>
            <a:off x="3488860" y="5940158"/>
            <a:ext cx="2103120" cy="1188720"/>
          </a:xfrm>
          <a:custGeom>
            <a:avLst/>
            <a:gdLst/>
            <a:ahLst/>
            <a:cxnLst/>
            <a:rect l="l" t="t" r="r" b="b"/>
            <a:pathLst>
              <a:path w="56508" h="75984" fill="none" extrusionOk="0">
                <a:moveTo>
                  <a:pt x="1609" y="1469"/>
                </a:moveTo>
                <a:cubicBezTo>
                  <a:pt x="385" y="2448"/>
                  <a:pt x="735" y="11714"/>
                  <a:pt x="560" y="20875"/>
                </a:cubicBezTo>
                <a:cubicBezTo>
                  <a:pt x="420" y="30037"/>
                  <a:pt x="420" y="51961"/>
                  <a:pt x="560" y="56262"/>
                </a:cubicBezTo>
                <a:cubicBezTo>
                  <a:pt x="735" y="60563"/>
                  <a:pt x="1" y="72976"/>
                  <a:pt x="1015" y="74445"/>
                </a:cubicBezTo>
                <a:cubicBezTo>
                  <a:pt x="2064" y="75878"/>
                  <a:pt x="14092" y="75703"/>
                  <a:pt x="17064" y="75703"/>
                </a:cubicBezTo>
                <a:cubicBezTo>
                  <a:pt x="20037" y="75703"/>
                  <a:pt x="30876" y="75878"/>
                  <a:pt x="34093" y="75494"/>
                </a:cubicBezTo>
                <a:cubicBezTo>
                  <a:pt x="37310" y="75144"/>
                  <a:pt x="54304" y="75983"/>
                  <a:pt x="55213" y="74550"/>
                </a:cubicBezTo>
                <a:cubicBezTo>
                  <a:pt x="56088" y="73116"/>
                  <a:pt x="55948" y="60213"/>
                  <a:pt x="55913" y="52870"/>
                </a:cubicBezTo>
                <a:cubicBezTo>
                  <a:pt x="55878" y="43149"/>
                  <a:pt x="56262" y="29687"/>
                  <a:pt x="56367" y="22869"/>
                </a:cubicBezTo>
                <a:cubicBezTo>
                  <a:pt x="56507" y="16015"/>
                  <a:pt x="56193" y="2343"/>
                  <a:pt x="55458" y="1434"/>
                </a:cubicBezTo>
                <a:cubicBezTo>
                  <a:pt x="54724" y="525"/>
                  <a:pt x="35247" y="1084"/>
                  <a:pt x="29967" y="1434"/>
                </a:cubicBezTo>
                <a:cubicBezTo>
                  <a:pt x="24652" y="1784"/>
                  <a:pt x="3392" y="0"/>
                  <a:pt x="1609" y="146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699;p43">
            <a:extLst>
              <a:ext uri="{FF2B5EF4-FFF2-40B4-BE49-F238E27FC236}">
                <a16:creationId xmlns:a16="http://schemas.microsoft.com/office/drawing/2014/main" id="{7CCC09E1-0627-11FF-7078-EE4421085EB9}"/>
              </a:ext>
            </a:extLst>
          </p:cNvPr>
          <p:cNvSpPr/>
          <p:nvPr/>
        </p:nvSpPr>
        <p:spPr>
          <a:xfrm>
            <a:off x="2366884" y="4195494"/>
            <a:ext cx="2103120" cy="1188720"/>
          </a:xfrm>
          <a:custGeom>
            <a:avLst/>
            <a:gdLst/>
            <a:ahLst/>
            <a:cxnLst/>
            <a:rect l="l" t="t" r="r" b="b"/>
            <a:pathLst>
              <a:path w="56508" h="75984" fill="none" extrusionOk="0">
                <a:moveTo>
                  <a:pt x="1609" y="1469"/>
                </a:moveTo>
                <a:cubicBezTo>
                  <a:pt x="385" y="2448"/>
                  <a:pt x="735" y="11714"/>
                  <a:pt x="560" y="20875"/>
                </a:cubicBezTo>
                <a:cubicBezTo>
                  <a:pt x="420" y="30037"/>
                  <a:pt x="420" y="51961"/>
                  <a:pt x="560" y="56262"/>
                </a:cubicBezTo>
                <a:cubicBezTo>
                  <a:pt x="735" y="60563"/>
                  <a:pt x="1" y="72976"/>
                  <a:pt x="1015" y="74445"/>
                </a:cubicBezTo>
                <a:cubicBezTo>
                  <a:pt x="2064" y="75878"/>
                  <a:pt x="14092" y="75703"/>
                  <a:pt x="17064" y="75703"/>
                </a:cubicBezTo>
                <a:cubicBezTo>
                  <a:pt x="20037" y="75703"/>
                  <a:pt x="30876" y="75878"/>
                  <a:pt x="34093" y="75494"/>
                </a:cubicBezTo>
                <a:cubicBezTo>
                  <a:pt x="37310" y="75144"/>
                  <a:pt x="54304" y="75983"/>
                  <a:pt x="55213" y="74550"/>
                </a:cubicBezTo>
                <a:cubicBezTo>
                  <a:pt x="56088" y="73116"/>
                  <a:pt x="55948" y="60213"/>
                  <a:pt x="55913" y="52870"/>
                </a:cubicBezTo>
                <a:cubicBezTo>
                  <a:pt x="55878" y="43149"/>
                  <a:pt x="56262" y="29687"/>
                  <a:pt x="56367" y="22869"/>
                </a:cubicBezTo>
                <a:cubicBezTo>
                  <a:pt x="56507" y="16015"/>
                  <a:pt x="56193" y="2343"/>
                  <a:pt x="55458" y="1434"/>
                </a:cubicBezTo>
                <a:cubicBezTo>
                  <a:pt x="54724" y="525"/>
                  <a:pt x="35247" y="1084"/>
                  <a:pt x="29967" y="1434"/>
                </a:cubicBezTo>
                <a:cubicBezTo>
                  <a:pt x="24652" y="1784"/>
                  <a:pt x="3392" y="0"/>
                  <a:pt x="1609" y="146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699;p43">
            <a:extLst>
              <a:ext uri="{FF2B5EF4-FFF2-40B4-BE49-F238E27FC236}">
                <a16:creationId xmlns:a16="http://schemas.microsoft.com/office/drawing/2014/main" id="{8CE0DE30-0E98-AE57-41D8-1C3681353FDA}"/>
              </a:ext>
            </a:extLst>
          </p:cNvPr>
          <p:cNvSpPr/>
          <p:nvPr/>
        </p:nvSpPr>
        <p:spPr>
          <a:xfrm>
            <a:off x="4576967" y="4171608"/>
            <a:ext cx="2103120" cy="1188720"/>
          </a:xfrm>
          <a:custGeom>
            <a:avLst/>
            <a:gdLst/>
            <a:ahLst/>
            <a:cxnLst/>
            <a:rect l="l" t="t" r="r" b="b"/>
            <a:pathLst>
              <a:path w="56508" h="75984" fill="none" extrusionOk="0">
                <a:moveTo>
                  <a:pt x="1609" y="1469"/>
                </a:moveTo>
                <a:cubicBezTo>
                  <a:pt x="385" y="2448"/>
                  <a:pt x="735" y="11714"/>
                  <a:pt x="560" y="20875"/>
                </a:cubicBezTo>
                <a:cubicBezTo>
                  <a:pt x="420" y="30037"/>
                  <a:pt x="420" y="51961"/>
                  <a:pt x="560" y="56262"/>
                </a:cubicBezTo>
                <a:cubicBezTo>
                  <a:pt x="735" y="60563"/>
                  <a:pt x="1" y="72976"/>
                  <a:pt x="1015" y="74445"/>
                </a:cubicBezTo>
                <a:cubicBezTo>
                  <a:pt x="2064" y="75878"/>
                  <a:pt x="14092" y="75703"/>
                  <a:pt x="17064" y="75703"/>
                </a:cubicBezTo>
                <a:cubicBezTo>
                  <a:pt x="20037" y="75703"/>
                  <a:pt x="30876" y="75878"/>
                  <a:pt x="34093" y="75494"/>
                </a:cubicBezTo>
                <a:cubicBezTo>
                  <a:pt x="37310" y="75144"/>
                  <a:pt x="54304" y="75983"/>
                  <a:pt x="55213" y="74550"/>
                </a:cubicBezTo>
                <a:cubicBezTo>
                  <a:pt x="56088" y="73116"/>
                  <a:pt x="55948" y="60213"/>
                  <a:pt x="55913" y="52870"/>
                </a:cubicBezTo>
                <a:cubicBezTo>
                  <a:pt x="55878" y="43149"/>
                  <a:pt x="56262" y="29687"/>
                  <a:pt x="56367" y="22869"/>
                </a:cubicBezTo>
                <a:cubicBezTo>
                  <a:pt x="56507" y="16015"/>
                  <a:pt x="56193" y="2343"/>
                  <a:pt x="55458" y="1434"/>
                </a:cubicBezTo>
                <a:cubicBezTo>
                  <a:pt x="54724" y="525"/>
                  <a:pt x="35247" y="1084"/>
                  <a:pt x="29967" y="1434"/>
                </a:cubicBezTo>
                <a:cubicBezTo>
                  <a:pt x="24652" y="1784"/>
                  <a:pt x="3392" y="0"/>
                  <a:pt x="1609" y="146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Rectangle: Rounded Corners 93">
            <a:extLst>
              <a:ext uri="{FF2B5EF4-FFF2-40B4-BE49-F238E27FC236}">
                <a16:creationId xmlns:a16="http://schemas.microsoft.com/office/drawing/2014/main" id="{F1069CCE-6132-2E38-C46E-611566B5E455}"/>
              </a:ext>
            </a:extLst>
          </p:cNvPr>
          <p:cNvSpPr/>
          <p:nvPr/>
        </p:nvSpPr>
        <p:spPr>
          <a:xfrm>
            <a:off x="662217" y="760092"/>
            <a:ext cx="1412223" cy="1103918"/>
          </a:xfrm>
          <a:prstGeom prst="round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E6BC622-7346-1275-D10F-A2461E54E1DF}"/>
              </a:ext>
            </a:extLst>
          </p:cNvPr>
          <p:cNvSpPr/>
          <p:nvPr/>
        </p:nvSpPr>
        <p:spPr>
          <a:xfrm>
            <a:off x="2468704" y="135571"/>
            <a:ext cx="365760" cy="370021"/>
          </a:xfrm>
          <a:prstGeom prst="ellipse">
            <a:avLst/>
          </a:prstGeom>
          <a:solidFill>
            <a:srgbClr val="002060"/>
          </a:solidFill>
          <a:ln w="31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A99292A-DAD5-057D-25CE-4E37FC26CFB1}"/>
              </a:ext>
            </a:extLst>
          </p:cNvPr>
          <p:cNvSpPr/>
          <p:nvPr/>
        </p:nvSpPr>
        <p:spPr>
          <a:xfrm>
            <a:off x="2618684" y="142399"/>
            <a:ext cx="4223714" cy="36558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r>
              <a:rPr lang="ar" sz="1600" b="1" dirty="0">
                <a:latin typeface="Montserrat" pitchFamily="2" charset="0"/>
              </a:rPr>
              <a:t>مستوى القدرة التنظيمية لـ</a:t>
            </a:r>
            <a:r>
              <a:rPr lang="ar-JO" sz="1600" b="1" dirty="0">
                <a:latin typeface="Montserrat" pitchFamily="2" charset="0"/>
              </a:rPr>
              <a:t>لمساعدات النقدية والقسائم</a:t>
            </a:r>
            <a:endParaRPr lang="ar" sz="1600" b="1" dirty="0">
              <a:latin typeface="Montserrat" pitchFamily="2" charset="0"/>
            </a:endParaRPr>
          </a:p>
        </p:txBody>
      </p:sp>
      <p:grpSp>
        <p:nvGrpSpPr>
          <p:cNvPr id="19" name="Group 18">
            <a:extLst>
              <a:ext uri="{FF2B5EF4-FFF2-40B4-BE49-F238E27FC236}">
                <a16:creationId xmlns:a16="http://schemas.microsoft.com/office/drawing/2014/main" id="{15C8E7D4-6ACD-FE6B-87AB-A2773BE8BE61}"/>
              </a:ext>
            </a:extLst>
          </p:cNvPr>
          <p:cNvGrpSpPr/>
          <p:nvPr/>
        </p:nvGrpSpPr>
        <p:grpSpPr>
          <a:xfrm>
            <a:off x="622033" y="2303529"/>
            <a:ext cx="1536192" cy="901047"/>
            <a:chOff x="4740535" y="1837024"/>
            <a:chExt cx="1536192" cy="901047"/>
          </a:xfrm>
        </p:grpSpPr>
        <p:sp>
          <p:nvSpPr>
            <p:cNvPr id="17" name="TextBox 16">
              <a:extLst>
                <a:ext uri="{FF2B5EF4-FFF2-40B4-BE49-F238E27FC236}">
                  <a16:creationId xmlns:a16="http://schemas.microsoft.com/office/drawing/2014/main" id="{590B90BB-CF7C-759F-E58F-4670531A0CCE}"/>
                </a:ext>
              </a:extLst>
            </p:cNvPr>
            <p:cNvSpPr txBox="1"/>
            <p:nvPr/>
          </p:nvSpPr>
          <p:spPr>
            <a:xfrm>
              <a:off x="4956478" y="1837024"/>
              <a:ext cx="1060704" cy="461665"/>
            </a:xfrm>
            <a:prstGeom prst="rect">
              <a:avLst/>
            </a:prstGeom>
            <a:noFill/>
          </p:spPr>
          <p:txBody>
            <a:bodyPr wrap="square" rtlCol="0">
              <a:spAutoFit/>
            </a:bodyPr>
            <a:lstStyle/>
            <a:p>
              <a:pPr algn="ctr"/>
              <a:r>
                <a:rPr lang="ar" sz="2400" b="1" dirty="0">
                  <a:solidFill>
                    <a:schemeClr val="accent2"/>
                  </a:solidFill>
                  <a:latin typeface="Montserrat" pitchFamily="2" charset="0"/>
                </a:rPr>
                <a:t>1.90</a:t>
              </a:r>
            </a:p>
          </p:txBody>
        </p:sp>
        <p:sp>
          <p:nvSpPr>
            <p:cNvPr id="18" name="TextBox 17">
              <a:extLst>
                <a:ext uri="{FF2B5EF4-FFF2-40B4-BE49-F238E27FC236}">
                  <a16:creationId xmlns:a16="http://schemas.microsoft.com/office/drawing/2014/main" id="{C9F8D79D-E85D-BEA8-330D-BE245BA42587}"/>
                </a:ext>
              </a:extLst>
            </p:cNvPr>
            <p:cNvSpPr txBox="1"/>
            <p:nvPr/>
          </p:nvSpPr>
          <p:spPr>
            <a:xfrm>
              <a:off x="4740535" y="2276406"/>
              <a:ext cx="1536192" cy="461665"/>
            </a:xfrm>
            <a:prstGeom prst="rect">
              <a:avLst/>
            </a:prstGeom>
            <a:noFill/>
          </p:spPr>
          <p:txBody>
            <a:bodyPr wrap="square" rtlCol="0">
              <a:spAutoFit/>
            </a:bodyPr>
            <a:lstStyle/>
            <a:p>
              <a:pPr algn="ctr"/>
              <a:r>
                <a:rPr lang="ar" sz="1200" b="1" dirty="0">
                  <a:latin typeface="Montserrat" pitchFamily="2" charset="0"/>
                </a:rPr>
                <a:t>نتيجة منتصف </a:t>
              </a:r>
              <a:r>
                <a:rPr lang="ar-SA" sz="1200" b="1" dirty="0">
                  <a:latin typeface="Montserrat" pitchFamily="2" charset="0"/>
                </a:rPr>
                <a:t>الفترة</a:t>
              </a:r>
              <a:endParaRPr lang="ar" sz="1200" b="1" dirty="0">
                <a:latin typeface="Montserrat" pitchFamily="2" charset="0"/>
              </a:endParaRPr>
            </a:p>
            <a:p>
              <a:pPr algn="ctr"/>
              <a:r>
                <a:rPr lang="ar" sz="1200" dirty="0">
                  <a:latin typeface="Montserrat" pitchFamily="2" charset="0"/>
                </a:rPr>
                <a:t>(من 3+)</a:t>
              </a:r>
            </a:p>
          </p:txBody>
        </p:sp>
      </p:grpSp>
      <p:sp>
        <p:nvSpPr>
          <p:cNvPr id="20" name="TextBox 19">
            <a:extLst>
              <a:ext uri="{FF2B5EF4-FFF2-40B4-BE49-F238E27FC236}">
                <a16:creationId xmlns:a16="http://schemas.microsoft.com/office/drawing/2014/main" id="{7AD03FF3-DBBF-F613-04C7-E02C21EE6B22}"/>
              </a:ext>
            </a:extLst>
          </p:cNvPr>
          <p:cNvSpPr txBox="1"/>
          <p:nvPr/>
        </p:nvSpPr>
        <p:spPr>
          <a:xfrm>
            <a:off x="4674432" y="845480"/>
            <a:ext cx="815268" cy="246221"/>
          </a:xfrm>
          <a:prstGeom prst="rect">
            <a:avLst/>
          </a:prstGeom>
          <a:noFill/>
        </p:spPr>
        <p:txBody>
          <a:bodyPr wrap="square" rtlCol="0">
            <a:spAutoFit/>
          </a:bodyPr>
          <a:lstStyle/>
          <a:p>
            <a:r>
              <a:rPr lang="ar" sz="1000" b="1" dirty="0">
                <a:solidFill>
                  <a:schemeClr val="accent3">
                    <a:lumMod val="75000"/>
                  </a:schemeClr>
                </a:solidFill>
              </a:rPr>
              <a:t>( </a:t>
            </a:r>
            <a:r>
              <a:rPr lang="ar" sz="1000" b="1" dirty="0">
                <a:solidFill>
                  <a:srgbClr val="002060"/>
                </a:solidFill>
              </a:rPr>
              <a:t>1.75 </a:t>
            </a:r>
            <a:r>
              <a:rPr lang="ar" sz="1000" b="1" dirty="0">
                <a:solidFill>
                  <a:schemeClr val="accent3">
                    <a:lumMod val="75000"/>
                  </a:schemeClr>
                </a:solidFill>
              </a:rPr>
              <a:t>-&gt;</a:t>
            </a:r>
            <a:r>
              <a:rPr lang="ar" sz="1000" b="1" dirty="0">
                <a:solidFill>
                  <a:srgbClr val="002060"/>
                </a:solidFill>
              </a:rPr>
              <a:t> </a:t>
            </a:r>
            <a:r>
              <a:rPr lang="ar" sz="1000" b="1" dirty="0">
                <a:solidFill>
                  <a:schemeClr val="accent2"/>
                </a:solidFill>
              </a:rPr>
              <a:t>2.2 </a:t>
            </a:r>
            <a:r>
              <a:rPr lang="ar" sz="1000" b="1" dirty="0">
                <a:solidFill>
                  <a:schemeClr val="accent3">
                    <a:lumMod val="75000"/>
                  </a:schemeClr>
                </a:solidFill>
              </a:rPr>
              <a:t>)</a:t>
            </a:r>
          </a:p>
        </p:txBody>
      </p:sp>
      <p:sp>
        <p:nvSpPr>
          <p:cNvPr id="25" name="TextBox 24">
            <a:extLst>
              <a:ext uri="{FF2B5EF4-FFF2-40B4-BE49-F238E27FC236}">
                <a16:creationId xmlns:a16="http://schemas.microsoft.com/office/drawing/2014/main" id="{A158EB0C-88D3-DE87-5F21-4519ACF012C3}"/>
              </a:ext>
            </a:extLst>
          </p:cNvPr>
          <p:cNvSpPr txBox="1"/>
          <p:nvPr/>
        </p:nvSpPr>
        <p:spPr>
          <a:xfrm>
            <a:off x="5642884" y="1727278"/>
            <a:ext cx="999079" cy="246221"/>
          </a:xfrm>
          <a:prstGeom prst="rect">
            <a:avLst/>
          </a:prstGeom>
          <a:noFill/>
        </p:spPr>
        <p:txBody>
          <a:bodyPr wrap="square" rtlCol="0">
            <a:spAutoFit/>
          </a:bodyPr>
          <a:lstStyle/>
          <a:p>
            <a:pPr algn="ctr"/>
            <a:r>
              <a:rPr lang="ar" sz="1000" b="1" dirty="0">
                <a:solidFill>
                  <a:schemeClr val="accent3">
                    <a:lumMod val="75000"/>
                  </a:schemeClr>
                </a:solidFill>
              </a:rPr>
              <a:t>( </a:t>
            </a:r>
            <a:r>
              <a:rPr lang="ar" sz="1000" b="1" dirty="0">
                <a:solidFill>
                  <a:srgbClr val="002060"/>
                </a:solidFill>
              </a:rPr>
              <a:t>1.63 </a:t>
            </a:r>
            <a:r>
              <a:rPr lang="ar" sz="1000" b="1" dirty="0">
                <a:solidFill>
                  <a:schemeClr val="accent3">
                    <a:lumMod val="75000"/>
                  </a:schemeClr>
                </a:solidFill>
              </a:rPr>
              <a:t>-&gt; </a:t>
            </a:r>
            <a:r>
              <a:rPr lang="ar" sz="1000" b="1" dirty="0">
                <a:solidFill>
                  <a:schemeClr val="accent2"/>
                </a:solidFill>
              </a:rPr>
              <a:t>1.81 </a:t>
            </a:r>
            <a:r>
              <a:rPr lang="ar" sz="1000" b="1" dirty="0">
                <a:solidFill>
                  <a:schemeClr val="accent3">
                    <a:lumMod val="75000"/>
                  </a:schemeClr>
                </a:solidFill>
              </a:rPr>
              <a:t>)</a:t>
            </a:r>
          </a:p>
        </p:txBody>
      </p:sp>
      <p:sp>
        <p:nvSpPr>
          <p:cNvPr id="41" name="Oval 40">
            <a:extLst>
              <a:ext uri="{FF2B5EF4-FFF2-40B4-BE49-F238E27FC236}">
                <a16:creationId xmlns:a16="http://schemas.microsoft.com/office/drawing/2014/main" id="{CA1E5AAD-F569-9657-7CC0-FEED34E216DE}"/>
              </a:ext>
            </a:extLst>
          </p:cNvPr>
          <p:cNvSpPr/>
          <p:nvPr/>
        </p:nvSpPr>
        <p:spPr>
          <a:xfrm>
            <a:off x="3849908" y="3343399"/>
            <a:ext cx="398020" cy="365760"/>
          </a:xfrm>
          <a:prstGeom prst="ellipse">
            <a:avLst/>
          </a:prstGeom>
          <a:solidFill>
            <a:srgbClr val="002060"/>
          </a:solidFill>
          <a:ln w="31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D4E0C86-44AB-F95A-BF30-72F82D1DDFAD}"/>
              </a:ext>
            </a:extLst>
          </p:cNvPr>
          <p:cNvSpPr/>
          <p:nvPr/>
        </p:nvSpPr>
        <p:spPr>
          <a:xfrm>
            <a:off x="4044204" y="3347017"/>
            <a:ext cx="2824677" cy="358799"/>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ar" sz="1600" b="1" dirty="0">
                <a:latin typeface="Montserrat" pitchFamily="2" charset="0"/>
              </a:rPr>
              <a:t>خطة العمل المنقحة * </a:t>
            </a:r>
            <a:r>
              <a:rPr lang="ar" sz="1600" b="1" dirty="0">
                <a:solidFill>
                  <a:srgbClr val="002060"/>
                </a:solidFill>
                <a:latin typeface="Montserrat" pitchFamily="2" charset="0"/>
              </a:rPr>
              <a:t>.</a:t>
            </a:r>
          </a:p>
        </p:txBody>
      </p:sp>
      <p:sp>
        <p:nvSpPr>
          <p:cNvPr id="43" name="TextBox 42">
            <a:extLst>
              <a:ext uri="{FF2B5EF4-FFF2-40B4-BE49-F238E27FC236}">
                <a16:creationId xmlns:a16="http://schemas.microsoft.com/office/drawing/2014/main" id="{E8A74115-062C-5D2C-46FB-83CE52FD32E7}"/>
              </a:ext>
            </a:extLst>
          </p:cNvPr>
          <p:cNvSpPr txBox="1"/>
          <p:nvPr/>
        </p:nvSpPr>
        <p:spPr>
          <a:xfrm>
            <a:off x="5144434" y="2916083"/>
            <a:ext cx="1497529" cy="246221"/>
          </a:xfrm>
          <a:prstGeom prst="rect">
            <a:avLst/>
          </a:prstGeom>
          <a:noFill/>
        </p:spPr>
        <p:txBody>
          <a:bodyPr wrap="square" rtlCol="0">
            <a:spAutoFit/>
          </a:bodyPr>
          <a:lstStyle/>
          <a:p>
            <a:pPr algn="ctr"/>
            <a:r>
              <a:rPr lang="ar" sz="1000" b="1" dirty="0">
                <a:solidFill>
                  <a:schemeClr val="accent3">
                    <a:lumMod val="75000"/>
                  </a:schemeClr>
                </a:solidFill>
              </a:rPr>
              <a:t>( </a:t>
            </a:r>
            <a:r>
              <a:rPr lang="ar" sz="1000" b="1" dirty="0">
                <a:solidFill>
                  <a:srgbClr val="002060"/>
                </a:solidFill>
              </a:rPr>
              <a:t>1.4 </a:t>
            </a:r>
            <a:r>
              <a:rPr lang="ar" sz="1000" b="1" dirty="0">
                <a:solidFill>
                  <a:schemeClr val="accent3">
                    <a:lumMod val="75000"/>
                  </a:schemeClr>
                </a:solidFill>
              </a:rPr>
              <a:t>-&gt;</a:t>
            </a:r>
            <a:r>
              <a:rPr lang="ar" sz="1000" b="1" dirty="0">
                <a:solidFill>
                  <a:srgbClr val="002060"/>
                </a:solidFill>
              </a:rPr>
              <a:t> </a:t>
            </a:r>
            <a:r>
              <a:rPr lang="ar" sz="1000" b="1" dirty="0">
                <a:solidFill>
                  <a:schemeClr val="accent2"/>
                </a:solidFill>
              </a:rPr>
              <a:t>1.7 </a:t>
            </a:r>
            <a:r>
              <a:rPr lang="ar" sz="1000" b="1" dirty="0">
                <a:solidFill>
                  <a:schemeClr val="accent3">
                    <a:lumMod val="75000"/>
                  </a:schemeClr>
                </a:solidFill>
              </a:rPr>
              <a:t>)</a:t>
            </a:r>
          </a:p>
        </p:txBody>
      </p:sp>
      <p:sp>
        <p:nvSpPr>
          <p:cNvPr id="44" name="TextBox 43">
            <a:extLst>
              <a:ext uri="{FF2B5EF4-FFF2-40B4-BE49-F238E27FC236}">
                <a16:creationId xmlns:a16="http://schemas.microsoft.com/office/drawing/2014/main" id="{763081A4-2E1B-A617-A500-340DE10E4C8B}"/>
              </a:ext>
            </a:extLst>
          </p:cNvPr>
          <p:cNvSpPr txBox="1"/>
          <p:nvPr/>
        </p:nvSpPr>
        <p:spPr>
          <a:xfrm>
            <a:off x="2959513" y="3063166"/>
            <a:ext cx="732380" cy="246221"/>
          </a:xfrm>
          <a:prstGeom prst="rect">
            <a:avLst/>
          </a:prstGeom>
          <a:noFill/>
        </p:spPr>
        <p:txBody>
          <a:bodyPr wrap="square" rtlCol="0">
            <a:spAutoFit/>
          </a:bodyPr>
          <a:lstStyle/>
          <a:p>
            <a:pPr algn="ctr"/>
            <a:r>
              <a:rPr lang="ar" sz="1000" b="1" dirty="0">
                <a:solidFill>
                  <a:schemeClr val="accent3">
                    <a:lumMod val="75000"/>
                  </a:schemeClr>
                </a:solidFill>
              </a:rPr>
              <a:t>( </a:t>
            </a:r>
            <a:r>
              <a:rPr lang="ar" sz="1000" b="1" dirty="0">
                <a:solidFill>
                  <a:srgbClr val="002060"/>
                </a:solidFill>
              </a:rPr>
              <a:t>1.9 </a:t>
            </a:r>
            <a:r>
              <a:rPr lang="ar" sz="1000" b="1" dirty="0">
                <a:solidFill>
                  <a:schemeClr val="accent3">
                    <a:lumMod val="75000"/>
                  </a:schemeClr>
                </a:solidFill>
              </a:rPr>
              <a:t>-&gt; </a:t>
            </a:r>
            <a:r>
              <a:rPr lang="ar" sz="1000" b="1" dirty="0">
                <a:solidFill>
                  <a:schemeClr val="accent2"/>
                </a:solidFill>
              </a:rPr>
              <a:t>2 </a:t>
            </a:r>
            <a:r>
              <a:rPr lang="ar" sz="1000" b="1" dirty="0">
                <a:solidFill>
                  <a:schemeClr val="accent3">
                    <a:lumMod val="75000"/>
                  </a:schemeClr>
                </a:solidFill>
              </a:rPr>
              <a:t>)</a:t>
            </a:r>
          </a:p>
        </p:txBody>
      </p:sp>
      <p:sp>
        <p:nvSpPr>
          <p:cNvPr id="45" name="TextBox 44">
            <a:extLst>
              <a:ext uri="{FF2B5EF4-FFF2-40B4-BE49-F238E27FC236}">
                <a16:creationId xmlns:a16="http://schemas.microsoft.com/office/drawing/2014/main" id="{EACA71D2-41DC-D276-D667-8CE398A7665E}"/>
              </a:ext>
            </a:extLst>
          </p:cNvPr>
          <p:cNvSpPr txBox="1"/>
          <p:nvPr/>
        </p:nvSpPr>
        <p:spPr>
          <a:xfrm>
            <a:off x="2733078" y="1712748"/>
            <a:ext cx="958815" cy="246221"/>
          </a:xfrm>
          <a:prstGeom prst="rect">
            <a:avLst/>
          </a:prstGeom>
          <a:noFill/>
        </p:spPr>
        <p:txBody>
          <a:bodyPr wrap="square" rtlCol="0">
            <a:spAutoFit/>
          </a:bodyPr>
          <a:lstStyle/>
          <a:p>
            <a:pPr algn="ctr"/>
            <a:r>
              <a:rPr lang="ar" sz="1000" b="1" dirty="0">
                <a:solidFill>
                  <a:schemeClr val="accent3">
                    <a:lumMod val="75000"/>
                  </a:schemeClr>
                </a:solidFill>
              </a:rPr>
              <a:t>( </a:t>
            </a:r>
            <a:r>
              <a:rPr lang="ar" sz="1000" b="1" dirty="0">
                <a:solidFill>
                  <a:srgbClr val="002060"/>
                </a:solidFill>
              </a:rPr>
              <a:t>1.33 </a:t>
            </a:r>
            <a:r>
              <a:rPr lang="ar" sz="1000" b="1" dirty="0">
                <a:solidFill>
                  <a:schemeClr val="accent3">
                    <a:lumMod val="75000"/>
                  </a:schemeClr>
                </a:solidFill>
              </a:rPr>
              <a:t>-&gt; </a:t>
            </a:r>
            <a:r>
              <a:rPr lang="ar" sz="1000" b="1" dirty="0">
                <a:solidFill>
                  <a:schemeClr val="accent2"/>
                </a:solidFill>
              </a:rPr>
              <a:t>1.78 </a:t>
            </a:r>
            <a:r>
              <a:rPr lang="ar" sz="1000" b="1" dirty="0">
                <a:solidFill>
                  <a:schemeClr val="accent3">
                    <a:lumMod val="75000"/>
                  </a:schemeClr>
                </a:solidFill>
              </a:rPr>
              <a:t>)</a:t>
            </a:r>
          </a:p>
        </p:txBody>
      </p:sp>
      <p:sp>
        <p:nvSpPr>
          <p:cNvPr id="53" name="TextBox 52">
            <a:extLst>
              <a:ext uri="{FF2B5EF4-FFF2-40B4-BE49-F238E27FC236}">
                <a16:creationId xmlns:a16="http://schemas.microsoft.com/office/drawing/2014/main" id="{3C209400-1160-5BA6-F841-029D8B546FA4}"/>
              </a:ext>
            </a:extLst>
          </p:cNvPr>
          <p:cNvSpPr txBox="1"/>
          <p:nvPr/>
        </p:nvSpPr>
        <p:spPr>
          <a:xfrm>
            <a:off x="2449841" y="4310028"/>
            <a:ext cx="1980738" cy="646331"/>
          </a:xfrm>
          <a:prstGeom prst="rect">
            <a:avLst/>
          </a:prstGeom>
          <a:noFill/>
        </p:spPr>
        <p:txBody>
          <a:bodyPr wrap="square" rtlCol="0">
            <a:spAutoFit/>
          </a:bodyPr>
          <a:lstStyle/>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p:txBody>
      </p:sp>
      <p:sp>
        <p:nvSpPr>
          <p:cNvPr id="66" name="TextBox 65">
            <a:extLst>
              <a:ext uri="{FF2B5EF4-FFF2-40B4-BE49-F238E27FC236}">
                <a16:creationId xmlns:a16="http://schemas.microsoft.com/office/drawing/2014/main" id="{75BD653C-C13D-2AA9-02DD-DE8734F8BE9D}"/>
              </a:ext>
            </a:extLst>
          </p:cNvPr>
          <p:cNvSpPr txBox="1"/>
          <p:nvPr/>
        </p:nvSpPr>
        <p:spPr>
          <a:xfrm>
            <a:off x="4655394" y="4277527"/>
            <a:ext cx="2012158" cy="646331"/>
          </a:xfrm>
          <a:prstGeom prst="rect">
            <a:avLst/>
          </a:prstGeom>
          <a:noFill/>
        </p:spPr>
        <p:txBody>
          <a:bodyPr wrap="square" rtlCol="0">
            <a:spAutoFit/>
          </a:bodyPr>
          <a:lstStyle/>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p:txBody>
      </p:sp>
      <p:sp>
        <p:nvSpPr>
          <p:cNvPr id="69" name="Oval 68">
            <a:extLst>
              <a:ext uri="{FF2B5EF4-FFF2-40B4-BE49-F238E27FC236}">
                <a16:creationId xmlns:a16="http://schemas.microsoft.com/office/drawing/2014/main" id="{15D0F08F-064C-51B4-F64D-DB1845C2E7D3}"/>
              </a:ext>
            </a:extLst>
          </p:cNvPr>
          <p:cNvSpPr/>
          <p:nvPr/>
        </p:nvSpPr>
        <p:spPr>
          <a:xfrm>
            <a:off x="100732" y="7632052"/>
            <a:ext cx="469095" cy="365580"/>
          </a:xfrm>
          <a:prstGeom prst="ellipse">
            <a:avLst/>
          </a:prstGeom>
          <a:solidFill>
            <a:srgbClr val="002060"/>
          </a:solidFill>
          <a:ln w="31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C9E64D63-D589-CE59-AE38-EA4B3B08E8B3}"/>
              </a:ext>
            </a:extLst>
          </p:cNvPr>
          <p:cNvSpPr/>
          <p:nvPr/>
        </p:nvSpPr>
        <p:spPr>
          <a:xfrm>
            <a:off x="335280" y="7639673"/>
            <a:ext cx="6491231" cy="36558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r>
              <a:rPr lang="ar" sz="1600" b="1" dirty="0">
                <a:latin typeface="Montserrat" pitchFamily="2" charset="0"/>
              </a:rPr>
              <a:t>الدروس المستفادة والتوصيات الرئيسية للفترة المتبقية</a:t>
            </a:r>
          </a:p>
        </p:txBody>
      </p:sp>
      <p:sp>
        <p:nvSpPr>
          <p:cNvPr id="73" name="TextBox 72">
            <a:extLst>
              <a:ext uri="{FF2B5EF4-FFF2-40B4-BE49-F238E27FC236}">
                <a16:creationId xmlns:a16="http://schemas.microsoft.com/office/drawing/2014/main" id="{394E5FE3-0F5F-9801-B606-A868261EA40B}"/>
              </a:ext>
            </a:extLst>
          </p:cNvPr>
          <p:cNvSpPr txBox="1"/>
          <p:nvPr/>
        </p:nvSpPr>
        <p:spPr>
          <a:xfrm>
            <a:off x="237664" y="8083481"/>
            <a:ext cx="6300922" cy="1169551"/>
          </a:xfrm>
          <a:prstGeom prst="rect">
            <a:avLst/>
          </a:prstGeom>
          <a:noFill/>
        </p:spPr>
        <p:txBody>
          <a:bodyPr wrap="square" rtlCol="0">
            <a:spAutoFit/>
          </a:bodyPr>
          <a:lstStyle/>
          <a:p>
            <a:pPr marL="174625" indent="-174625" algn="r" rtl="1">
              <a:buFont typeface="Arial" panose="020B0604020202020204" pitchFamily="34" charset="0"/>
              <a:buChar char="•"/>
            </a:pPr>
            <a:r>
              <a:rPr lang="ar" sz="1400" dirty="0">
                <a:latin typeface="+mj-lt"/>
              </a:rPr>
              <a:t>..</a:t>
            </a:r>
          </a:p>
          <a:p>
            <a:pPr marL="174625" indent="-174625" algn="r" rtl="1">
              <a:buFont typeface="Arial" panose="020B0604020202020204" pitchFamily="34" charset="0"/>
              <a:buChar char="•"/>
            </a:pPr>
            <a:r>
              <a:rPr lang="ar" sz="1400" dirty="0">
                <a:latin typeface="+mj-lt"/>
              </a:rPr>
              <a:t>..</a:t>
            </a:r>
          </a:p>
          <a:p>
            <a:pPr marL="174625" indent="-174625" algn="r" rtl="1">
              <a:buFont typeface="Arial" panose="020B0604020202020204" pitchFamily="34" charset="0"/>
              <a:buChar char="•"/>
            </a:pPr>
            <a:r>
              <a:rPr lang="ar" sz="1400" dirty="0">
                <a:latin typeface="+mj-lt"/>
              </a:rPr>
              <a:t>..</a:t>
            </a:r>
          </a:p>
          <a:p>
            <a:pPr marL="174625" indent="-174625" algn="r" rtl="1">
              <a:buFont typeface="Arial" panose="020B0604020202020204" pitchFamily="34" charset="0"/>
              <a:buChar char="•"/>
            </a:pPr>
            <a:r>
              <a:rPr lang="ar" sz="1400" dirty="0">
                <a:latin typeface="+mj-lt"/>
              </a:rPr>
              <a:t>..</a:t>
            </a:r>
          </a:p>
          <a:p>
            <a:pPr marL="174625" indent="-174625" algn="r" rtl="1">
              <a:buFont typeface="Arial" panose="020B0604020202020204" pitchFamily="34" charset="0"/>
              <a:buChar char="•"/>
            </a:pPr>
            <a:r>
              <a:rPr lang="ar" sz="1400" dirty="0">
                <a:latin typeface="+mj-lt"/>
              </a:rPr>
              <a:t>..</a:t>
            </a:r>
          </a:p>
        </p:txBody>
      </p:sp>
      <p:sp>
        <p:nvSpPr>
          <p:cNvPr id="13" name="Google Shape;1699;p43">
            <a:extLst>
              <a:ext uri="{FF2B5EF4-FFF2-40B4-BE49-F238E27FC236}">
                <a16:creationId xmlns:a16="http://schemas.microsoft.com/office/drawing/2014/main" id="{626F8223-85CB-7160-8818-6A516376B1B0}"/>
              </a:ext>
            </a:extLst>
          </p:cNvPr>
          <p:cNvSpPr/>
          <p:nvPr/>
        </p:nvSpPr>
        <p:spPr>
          <a:xfrm>
            <a:off x="156802" y="4211396"/>
            <a:ext cx="2103120" cy="1188720"/>
          </a:xfrm>
          <a:custGeom>
            <a:avLst/>
            <a:gdLst/>
            <a:ahLst/>
            <a:cxnLst/>
            <a:rect l="l" t="t" r="r" b="b"/>
            <a:pathLst>
              <a:path w="56508" h="75984" fill="none" extrusionOk="0">
                <a:moveTo>
                  <a:pt x="1609" y="1469"/>
                </a:moveTo>
                <a:cubicBezTo>
                  <a:pt x="385" y="2448"/>
                  <a:pt x="735" y="11714"/>
                  <a:pt x="560" y="20875"/>
                </a:cubicBezTo>
                <a:cubicBezTo>
                  <a:pt x="420" y="30037"/>
                  <a:pt x="420" y="51961"/>
                  <a:pt x="560" y="56262"/>
                </a:cubicBezTo>
                <a:cubicBezTo>
                  <a:pt x="735" y="60563"/>
                  <a:pt x="1" y="72976"/>
                  <a:pt x="1015" y="74445"/>
                </a:cubicBezTo>
                <a:cubicBezTo>
                  <a:pt x="2064" y="75878"/>
                  <a:pt x="14092" y="75703"/>
                  <a:pt x="17064" y="75703"/>
                </a:cubicBezTo>
                <a:cubicBezTo>
                  <a:pt x="20037" y="75703"/>
                  <a:pt x="30876" y="75878"/>
                  <a:pt x="34093" y="75494"/>
                </a:cubicBezTo>
                <a:cubicBezTo>
                  <a:pt x="37310" y="75144"/>
                  <a:pt x="54304" y="75983"/>
                  <a:pt x="55213" y="74550"/>
                </a:cubicBezTo>
                <a:cubicBezTo>
                  <a:pt x="56088" y="73116"/>
                  <a:pt x="55948" y="60213"/>
                  <a:pt x="55913" y="52870"/>
                </a:cubicBezTo>
                <a:cubicBezTo>
                  <a:pt x="55878" y="43149"/>
                  <a:pt x="56262" y="29687"/>
                  <a:pt x="56367" y="22869"/>
                </a:cubicBezTo>
                <a:cubicBezTo>
                  <a:pt x="56507" y="16015"/>
                  <a:pt x="56193" y="2343"/>
                  <a:pt x="55458" y="1434"/>
                </a:cubicBezTo>
                <a:cubicBezTo>
                  <a:pt x="54724" y="525"/>
                  <a:pt x="35247" y="1084"/>
                  <a:pt x="29967" y="1434"/>
                </a:cubicBezTo>
                <a:cubicBezTo>
                  <a:pt x="24652" y="1784"/>
                  <a:pt x="3392" y="0"/>
                  <a:pt x="1609" y="146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706;p43">
            <a:extLst>
              <a:ext uri="{FF2B5EF4-FFF2-40B4-BE49-F238E27FC236}">
                <a16:creationId xmlns:a16="http://schemas.microsoft.com/office/drawing/2014/main" id="{E2DFCAC7-66E9-ABF1-FD8E-A82805F1817C}"/>
              </a:ext>
            </a:extLst>
          </p:cNvPr>
          <p:cNvSpPr/>
          <p:nvPr/>
        </p:nvSpPr>
        <p:spPr>
          <a:xfrm>
            <a:off x="156802" y="3826430"/>
            <a:ext cx="2103120" cy="399069"/>
          </a:xfrm>
          <a:custGeom>
            <a:avLst/>
            <a:gdLst/>
            <a:ahLst/>
            <a:cxnLst/>
            <a:rect l="l" t="t" r="r" b="b"/>
            <a:pathLst>
              <a:path w="61263" h="19186" extrusionOk="0">
                <a:moveTo>
                  <a:pt x="43264" y="0"/>
                </a:moveTo>
                <a:cubicBezTo>
                  <a:pt x="39280" y="0"/>
                  <a:pt x="35120" y="46"/>
                  <a:pt x="31401" y="123"/>
                </a:cubicBezTo>
                <a:cubicBezTo>
                  <a:pt x="29624" y="167"/>
                  <a:pt x="27560" y="182"/>
                  <a:pt x="25361" y="182"/>
                </a:cubicBezTo>
                <a:cubicBezTo>
                  <a:pt x="21419" y="182"/>
                  <a:pt x="17041" y="136"/>
                  <a:pt x="13095" y="136"/>
                </a:cubicBezTo>
                <a:cubicBezTo>
                  <a:pt x="7200" y="136"/>
                  <a:pt x="2268" y="239"/>
                  <a:pt x="1190" y="752"/>
                </a:cubicBezTo>
                <a:cubicBezTo>
                  <a:pt x="1" y="1312"/>
                  <a:pt x="141" y="7815"/>
                  <a:pt x="280" y="10438"/>
                </a:cubicBezTo>
                <a:cubicBezTo>
                  <a:pt x="315" y="11417"/>
                  <a:pt x="106" y="16103"/>
                  <a:pt x="980" y="18375"/>
                </a:cubicBezTo>
                <a:cubicBezTo>
                  <a:pt x="1210" y="19016"/>
                  <a:pt x="4443" y="19186"/>
                  <a:pt x="9058" y="19186"/>
                </a:cubicBezTo>
                <a:cubicBezTo>
                  <a:pt x="14264" y="19186"/>
                  <a:pt x="21229" y="18970"/>
                  <a:pt x="27625" y="18970"/>
                </a:cubicBezTo>
                <a:cubicBezTo>
                  <a:pt x="31844" y="18970"/>
                  <a:pt x="39110" y="19079"/>
                  <a:pt x="45749" y="19079"/>
                </a:cubicBezTo>
                <a:cubicBezTo>
                  <a:pt x="52642" y="19079"/>
                  <a:pt x="58859" y="18961"/>
                  <a:pt x="60284" y="18480"/>
                </a:cubicBezTo>
                <a:cubicBezTo>
                  <a:pt x="61228" y="18166"/>
                  <a:pt x="61088" y="13585"/>
                  <a:pt x="61053" y="11137"/>
                </a:cubicBezTo>
                <a:cubicBezTo>
                  <a:pt x="61018" y="7885"/>
                  <a:pt x="61263" y="1836"/>
                  <a:pt x="60424" y="822"/>
                </a:cubicBezTo>
                <a:cubicBezTo>
                  <a:pt x="59919" y="221"/>
                  <a:pt x="52016" y="0"/>
                  <a:pt x="432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707;p43">
            <a:extLst>
              <a:ext uri="{FF2B5EF4-FFF2-40B4-BE49-F238E27FC236}">
                <a16:creationId xmlns:a16="http://schemas.microsoft.com/office/drawing/2014/main" id="{2703F0FF-3C65-A390-3133-65A63939A1DD}"/>
              </a:ext>
            </a:extLst>
          </p:cNvPr>
          <p:cNvSpPr/>
          <p:nvPr/>
        </p:nvSpPr>
        <p:spPr>
          <a:xfrm>
            <a:off x="4549709" y="3822270"/>
            <a:ext cx="2103120" cy="403229"/>
          </a:xfrm>
          <a:custGeom>
            <a:avLst/>
            <a:gdLst/>
            <a:ahLst/>
            <a:cxnLst/>
            <a:rect l="l" t="t" r="r" b="b"/>
            <a:pathLst>
              <a:path w="61263" h="19386" extrusionOk="0">
                <a:moveTo>
                  <a:pt x="43319" y="1"/>
                </a:moveTo>
                <a:cubicBezTo>
                  <a:pt x="39318" y="1"/>
                  <a:pt x="35137" y="51"/>
                  <a:pt x="31401" y="138"/>
                </a:cubicBezTo>
                <a:cubicBezTo>
                  <a:pt x="29617" y="183"/>
                  <a:pt x="27549" y="198"/>
                  <a:pt x="25348" y="198"/>
                </a:cubicBezTo>
                <a:cubicBezTo>
                  <a:pt x="21402" y="198"/>
                  <a:pt x="17025" y="151"/>
                  <a:pt x="13082" y="151"/>
                </a:cubicBezTo>
                <a:cubicBezTo>
                  <a:pt x="7191" y="151"/>
                  <a:pt x="2268" y="254"/>
                  <a:pt x="1189" y="768"/>
                </a:cubicBezTo>
                <a:cubicBezTo>
                  <a:pt x="0" y="1362"/>
                  <a:pt x="105" y="7901"/>
                  <a:pt x="245" y="10559"/>
                </a:cubicBezTo>
                <a:cubicBezTo>
                  <a:pt x="315" y="11538"/>
                  <a:pt x="105" y="16223"/>
                  <a:pt x="944" y="18531"/>
                </a:cubicBezTo>
                <a:cubicBezTo>
                  <a:pt x="1192" y="19207"/>
                  <a:pt x="4452" y="19385"/>
                  <a:pt x="9093" y="19385"/>
                </a:cubicBezTo>
                <a:cubicBezTo>
                  <a:pt x="14300" y="19385"/>
                  <a:pt x="21246" y="19160"/>
                  <a:pt x="27624" y="19160"/>
                </a:cubicBezTo>
                <a:cubicBezTo>
                  <a:pt x="31827" y="19160"/>
                  <a:pt x="39093" y="19270"/>
                  <a:pt x="45735" y="19270"/>
                </a:cubicBezTo>
                <a:cubicBezTo>
                  <a:pt x="52633" y="19270"/>
                  <a:pt x="58858" y="19152"/>
                  <a:pt x="60283" y="18671"/>
                </a:cubicBezTo>
                <a:cubicBezTo>
                  <a:pt x="61227" y="18356"/>
                  <a:pt x="61088" y="13741"/>
                  <a:pt x="61053" y="11258"/>
                </a:cubicBezTo>
                <a:cubicBezTo>
                  <a:pt x="60983" y="7971"/>
                  <a:pt x="61262" y="1852"/>
                  <a:pt x="60423" y="838"/>
                </a:cubicBezTo>
                <a:cubicBezTo>
                  <a:pt x="59920" y="238"/>
                  <a:pt x="52050" y="1"/>
                  <a:pt x="43319" y="1"/>
                </a:cubicBezTo>
                <a:close/>
              </a:path>
            </a:pathLst>
          </a:custGeom>
          <a:solidFill>
            <a:schemeClr val="accent5">
              <a:lumMod val="75000"/>
            </a:schemeClr>
          </a:solidFill>
          <a:ln>
            <a:noFill/>
          </a:ln>
        </p:spPr>
        <p:txBody>
          <a:bodyPr spcFirstLastPara="1" wrap="square" lIns="91425" tIns="91425" rIns="91425" bIns="91425" anchor="ctr" anchorCtr="0">
            <a:noAutofit/>
          </a:bodyPr>
          <a:lstStyle/>
          <a:p>
            <a:pPr marL="0" lvl="0" indent="0" algn="r" rtl="1">
              <a:spcBef>
                <a:spcPts val="0"/>
              </a:spcBef>
              <a:spcAft>
                <a:spcPts val="0"/>
              </a:spcAft>
              <a:buNone/>
            </a:pPr>
            <a:r>
              <a:rPr lang="ar-SA" sz="1200" b="1" dirty="0">
                <a:solidFill>
                  <a:schemeClr val="bg1"/>
                </a:solidFill>
                <a:latin typeface="Lato"/>
                <a:ea typeface="Lato"/>
                <a:cs typeface="Lato"/>
                <a:sym typeface="Lato"/>
              </a:rPr>
              <a:t>المجال (1) </a:t>
            </a:r>
            <a:r>
              <a:rPr lang="ar-JO" sz="1050" b="1" dirty="0">
                <a:solidFill>
                  <a:schemeClr val="bg1"/>
                </a:solidFill>
                <a:latin typeface="Lato"/>
                <a:ea typeface="Lato"/>
                <a:cs typeface="Lato"/>
                <a:sym typeface="Lato"/>
              </a:rPr>
              <a:t>التزام القيادة</a:t>
            </a:r>
          </a:p>
          <a:p>
            <a:pPr marL="0" lvl="0" indent="0" algn="l" rtl="0">
              <a:spcBef>
                <a:spcPts val="0"/>
              </a:spcBef>
              <a:spcAft>
                <a:spcPts val="0"/>
              </a:spcAft>
              <a:buNone/>
            </a:pPr>
            <a:endParaRPr sz="700" dirty="0"/>
          </a:p>
        </p:txBody>
      </p:sp>
      <p:sp>
        <p:nvSpPr>
          <p:cNvPr id="27" name="Google Shape;1708;p43">
            <a:extLst>
              <a:ext uri="{FF2B5EF4-FFF2-40B4-BE49-F238E27FC236}">
                <a16:creationId xmlns:a16="http://schemas.microsoft.com/office/drawing/2014/main" id="{5064A70B-2102-877A-6E8A-08744AE11063}"/>
              </a:ext>
            </a:extLst>
          </p:cNvPr>
          <p:cNvSpPr/>
          <p:nvPr/>
        </p:nvSpPr>
        <p:spPr>
          <a:xfrm>
            <a:off x="156802" y="3820252"/>
            <a:ext cx="2103120" cy="457200"/>
          </a:xfrm>
          <a:custGeom>
            <a:avLst/>
            <a:gdLst/>
            <a:ahLst/>
            <a:cxnLst/>
            <a:rect l="l" t="t" r="r" b="b"/>
            <a:pathLst>
              <a:path w="61263" h="20037" fill="none" extrusionOk="0">
                <a:moveTo>
                  <a:pt x="1190" y="1049"/>
                </a:moveTo>
                <a:cubicBezTo>
                  <a:pt x="1" y="1609"/>
                  <a:pt x="141" y="8112"/>
                  <a:pt x="280" y="10735"/>
                </a:cubicBezTo>
                <a:cubicBezTo>
                  <a:pt x="315" y="11714"/>
                  <a:pt x="106" y="16400"/>
                  <a:pt x="980" y="18672"/>
                </a:cubicBezTo>
                <a:cubicBezTo>
                  <a:pt x="1469" y="20036"/>
                  <a:pt x="15561" y="19267"/>
                  <a:pt x="27625" y="19267"/>
                </a:cubicBezTo>
                <a:cubicBezTo>
                  <a:pt x="36226" y="19267"/>
                  <a:pt x="57486" y="19721"/>
                  <a:pt x="60284" y="18777"/>
                </a:cubicBezTo>
                <a:cubicBezTo>
                  <a:pt x="61228" y="18463"/>
                  <a:pt x="61088" y="13882"/>
                  <a:pt x="61053" y="11434"/>
                </a:cubicBezTo>
                <a:cubicBezTo>
                  <a:pt x="61018" y="8182"/>
                  <a:pt x="61263" y="2133"/>
                  <a:pt x="60424" y="1119"/>
                </a:cubicBezTo>
                <a:cubicBezTo>
                  <a:pt x="59689" y="245"/>
                  <a:pt x="43290" y="175"/>
                  <a:pt x="31401" y="420"/>
                </a:cubicBezTo>
                <a:cubicBezTo>
                  <a:pt x="21680" y="664"/>
                  <a:pt x="3392" y="0"/>
                  <a:pt x="1190" y="104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6" name="Picture 85">
            <a:extLst>
              <a:ext uri="{FF2B5EF4-FFF2-40B4-BE49-F238E27FC236}">
                <a16:creationId xmlns:a16="http://schemas.microsoft.com/office/drawing/2014/main" id="{52E1DF60-4F1C-E111-3ED0-0AD9A2F08ADC}"/>
              </a:ext>
            </a:extLst>
          </p:cNvPr>
          <p:cNvPicPr>
            <a:picLocks noChangeAspect="1"/>
          </p:cNvPicPr>
          <p:nvPr/>
        </p:nvPicPr>
        <p:blipFill>
          <a:blip r:embed="rId4"/>
          <a:stretch>
            <a:fillRect/>
          </a:stretch>
        </p:blipFill>
        <p:spPr>
          <a:xfrm>
            <a:off x="4652739" y="3836943"/>
            <a:ext cx="342330" cy="320040"/>
          </a:xfrm>
          <a:prstGeom prst="rect">
            <a:avLst/>
          </a:prstGeom>
          <a:noFill/>
        </p:spPr>
      </p:pic>
      <p:sp>
        <p:nvSpPr>
          <p:cNvPr id="35" name="Google Shape;1706;p43">
            <a:extLst>
              <a:ext uri="{FF2B5EF4-FFF2-40B4-BE49-F238E27FC236}">
                <a16:creationId xmlns:a16="http://schemas.microsoft.com/office/drawing/2014/main" id="{548E37F2-A9BE-8286-B6A0-74D0AE916EC3}"/>
              </a:ext>
            </a:extLst>
          </p:cNvPr>
          <p:cNvSpPr/>
          <p:nvPr/>
        </p:nvSpPr>
        <p:spPr>
          <a:xfrm>
            <a:off x="2359656" y="3826430"/>
            <a:ext cx="2103120" cy="399069"/>
          </a:xfrm>
          <a:custGeom>
            <a:avLst/>
            <a:gdLst/>
            <a:ahLst/>
            <a:cxnLst/>
            <a:rect l="l" t="t" r="r" b="b"/>
            <a:pathLst>
              <a:path w="61263" h="19186" extrusionOk="0">
                <a:moveTo>
                  <a:pt x="43264" y="0"/>
                </a:moveTo>
                <a:cubicBezTo>
                  <a:pt x="39280" y="0"/>
                  <a:pt x="35120" y="46"/>
                  <a:pt x="31401" y="123"/>
                </a:cubicBezTo>
                <a:cubicBezTo>
                  <a:pt x="29624" y="167"/>
                  <a:pt x="27560" y="182"/>
                  <a:pt x="25361" y="182"/>
                </a:cubicBezTo>
                <a:cubicBezTo>
                  <a:pt x="21419" y="182"/>
                  <a:pt x="17041" y="136"/>
                  <a:pt x="13095" y="136"/>
                </a:cubicBezTo>
                <a:cubicBezTo>
                  <a:pt x="7200" y="136"/>
                  <a:pt x="2268" y="239"/>
                  <a:pt x="1190" y="752"/>
                </a:cubicBezTo>
                <a:cubicBezTo>
                  <a:pt x="1" y="1312"/>
                  <a:pt x="141" y="7815"/>
                  <a:pt x="280" y="10438"/>
                </a:cubicBezTo>
                <a:cubicBezTo>
                  <a:pt x="315" y="11417"/>
                  <a:pt x="106" y="16103"/>
                  <a:pt x="980" y="18375"/>
                </a:cubicBezTo>
                <a:cubicBezTo>
                  <a:pt x="1210" y="19016"/>
                  <a:pt x="4443" y="19186"/>
                  <a:pt x="9058" y="19186"/>
                </a:cubicBezTo>
                <a:cubicBezTo>
                  <a:pt x="14264" y="19186"/>
                  <a:pt x="21229" y="18970"/>
                  <a:pt x="27625" y="18970"/>
                </a:cubicBezTo>
                <a:cubicBezTo>
                  <a:pt x="31844" y="18970"/>
                  <a:pt x="39110" y="19079"/>
                  <a:pt x="45749" y="19079"/>
                </a:cubicBezTo>
                <a:cubicBezTo>
                  <a:pt x="52642" y="19079"/>
                  <a:pt x="58859" y="18961"/>
                  <a:pt x="60284" y="18480"/>
                </a:cubicBezTo>
                <a:cubicBezTo>
                  <a:pt x="61228" y="18166"/>
                  <a:pt x="61088" y="13585"/>
                  <a:pt x="61053" y="11137"/>
                </a:cubicBezTo>
                <a:cubicBezTo>
                  <a:pt x="61018" y="7885"/>
                  <a:pt x="61263" y="1836"/>
                  <a:pt x="60424" y="822"/>
                </a:cubicBezTo>
                <a:cubicBezTo>
                  <a:pt x="59919" y="221"/>
                  <a:pt x="52016" y="0"/>
                  <a:pt x="432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707;p43">
            <a:extLst>
              <a:ext uri="{FF2B5EF4-FFF2-40B4-BE49-F238E27FC236}">
                <a16:creationId xmlns:a16="http://schemas.microsoft.com/office/drawing/2014/main" id="{0A07EDF8-A092-ACCF-EE91-B259C97A88D5}"/>
              </a:ext>
            </a:extLst>
          </p:cNvPr>
          <p:cNvSpPr/>
          <p:nvPr/>
        </p:nvSpPr>
        <p:spPr>
          <a:xfrm>
            <a:off x="2393302" y="3853740"/>
            <a:ext cx="2103120" cy="403229"/>
          </a:xfrm>
          <a:custGeom>
            <a:avLst/>
            <a:gdLst/>
            <a:ahLst/>
            <a:cxnLst/>
            <a:rect l="l" t="t" r="r" b="b"/>
            <a:pathLst>
              <a:path w="61263" h="19386" extrusionOk="0">
                <a:moveTo>
                  <a:pt x="43319" y="1"/>
                </a:moveTo>
                <a:cubicBezTo>
                  <a:pt x="39318" y="1"/>
                  <a:pt x="35137" y="51"/>
                  <a:pt x="31401" y="138"/>
                </a:cubicBezTo>
                <a:cubicBezTo>
                  <a:pt x="29617" y="183"/>
                  <a:pt x="27549" y="198"/>
                  <a:pt x="25348" y="198"/>
                </a:cubicBezTo>
                <a:cubicBezTo>
                  <a:pt x="21402" y="198"/>
                  <a:pt x="17025" y="151"/>
                  <a:pt x="13082" y="151"/>
                </a:cubicBezTo>
                <a:cubicBezTo>
                  <a:pt x="7191" y="151"/>
                  <a:pt x="2268" y="254"/>
                  <a:pt x="1189" y="768"/>
                </a:cubicBezTo>
                <a:cubicBezTo>
                  <a:pt x="0" y="1362"/>
                  <a:pt x="105" y="7901"/>
                  <a:pt x="245" y="10559"/>
                </a:cubicBezTo>
                <a:cubicBezTo>
                  <a:pt x="315" y="11538"/>
                  <a:pt x="105" y="16223"/>
                  <a:pt x="944" y="18531"/>
                </a:cubicBezTo>
                <a:cubicBezTo>
                  <a:pt x="1192" y="19207"/>
                  <a:pt x="4452" y="19385"/>
                  <a:pt x="9093" y="19385"/>
                </a:cubicBezTo>
                <a:cubicBezTo>
                  <a:pt x="14300" y="19385"/>
                  <a:pt x="21246" y="19160"/>
                  <a:pt x="27624" y="19160"/>
                </a:cubicBezTo>
                <a:cubicBezTo>
                  <a:pt x="31827" y="19160"/>
                  <a:pt x="39093" y="19270"/>
                  <a:pt x="45735" y="19270"/>
                </a:cubicBezTo>
                <a:cubicBezTo>
                  <a:pt x="52633" y="19270"/>
                  <a:pt x="58858" y="19152"/>
                  <a:pt x="60283" y="18671"/>
                </a:cubicBezTo>
                <a:cubicBezTo>
                  <a:pt x="61227" y="18356"/>
                  <a:pt x="61088" y="13741"/>
                  <a:pt x="61053" y="11258"/>
                </a:cubicBezTo>
                <a:cubicBezTo>
                  <a:pt x="60983" y="7971"/>
                  <a:pt x="61262" y="1852"/>
                  <a:pt x="60423" y="838"/>
                </a:cubicBezTo>
                <a:cubicBezTo>
                  <a:pt x="59920" y="238"/>
                  <a:pt x="52050" y="1"/>
                  <a:pt x="43319" y="1"/>
                </a:cubicBezTo>
                <a:close/>
              </a:path>
            </a:pathLst>
          </a:custGeom>
          <a:solidFill>
            <a:srgbClr val="59777D"/>
          </a:solidFill>
          <a:ln>
            <a:noFill/>
          </a:ln>
        </p:spPr>
        <p:txBody>
          <a:bodyPr spcFirstLastPara="1" wrap="square" lIns="91425" tIns="91425" rIns="91425" bIns="91425" anchor="ctr" anchorCtr="0">
            <a:noAutofit/>
          </a:bodyPr>
          <a:lstStyle/>
          <a:p>
            <a:pPr marL="0" lvl="0" indent="0" algn="r" rtl="1">
              <a:spcBef>
                <a:spcPts val="0"/>
              </a:spcBef>
              <a:spcAft>
                <a:spcPts val="0"/>
              </a:spcAft>
              <a:buNone/>
            </a:pPr>
            <a:r>
              <a:rPr lang="ar-JO" sz="1200" b="1" dirty="0">
                <a:solidFill>
                  <a:schemeClr val="bg1"/>
                </a:solidFill>
                <a:latin typeface="Lato"/>
                <a:ea typeface="Lato"/>
              </a:rPr>
              <a:t>الم</a:t>
            </a:r>
            <a:r>
              <a:rPr lang="ar-SA" sz="1200" b="1" dirty="0">
                <a:solidFill>
                  <a:schemeClr val="bg1"/>
                </a:solidFill>
                <a:latin typeface="Lato"/>
                <a:ea typeface="Lato"/>
              </a:rPr>
              <a:t>جال (2) </a:t>
            </a:r>
            <a:r>
              <a:rPr lang="ar-JO" sz="1200" b="1" dirty="0">
                <a:solidFill>
                  <a:schemeClr val="bg1"/>
                </a:solidFill>
                <a:latin typeface="Lato"/>
                <a:ea typeface="Lato"/>
              </a:rPr>
              <a:t>العملية والنظام والأدوات</a:t>
            </a:r>
          </a:p>
        </p:txBody>
      </p:sp>
      <p:sp>
        <p:nvSpPr>
          <p:cNvPr id="37" name="Google Shape;1708;p43">
            <a:extLst>
              <a:ext uri="{FF2B5EF4-FFF2-40B4-BE49-F238E27FC236}">
                <a16:creationId xmlns:a16="http://schemas.microsoft.com/office/drawing/2014/main" id="{7E3482B1-A241-4117-40EF-68E6D20A1A07}"/>
              </a:ext>
            </a:extLst>
          </p:cNvPr>
          <p:cNvSpPr/>
          <p:nvPr/>
        </p:nvSpPr>
        <p:spPr>
          <a:xfrm>
            <a:off x="2359656" y="3820252"/>
            <a:ext cx="2103120" cy="457200"/>
          </a:xfrm>
          <a:custGeom>
            <a:avLst/>
            <a:gdLst/>
            <a:ahLst/>
            <a:cxnLst/>
            <a:rect l="l" t="t" r="r" b="b"/>
            <a:pathLst>
              <a:path w="61263" h="20037" fill="none" extrusionOk="0">
                <a:moveTo>
                  <a:pt x="1190" y="1049"/>
                </a:moveTo>
                <a:cubicBezTo>
                  <a:pt x="1" y="1609"/>
                  <a:pt x="141" y="8112"/>
                  <a:pt x="280" y="10735"/>
                </a:cubicBezTo>
                <a:cubicBezTo>
                  <a:pt x="315" y="11714"/>
                  <a:pt x="106" y="16400"/>
                  <a:pt x="980" y="18672"/>
                </a:cubicBezTo>
                <a:cubicBezTo>
                  <a:pt x="1469" y="20036"/>
                  <a:pt x="15561" y="19267"/>
                  <a:pt x="27625" y="19267"/>
                </a:cubicBezTo>
                <a:cubicBezTo>
                  <a:pt x="36226" y="19267"/>
                  <a:pt x="57486" y="19721"/>
                  <a:pt x="60284" y="18777"/>
                </a:cubicBezTo>
                <a:cubicBezTo>
                  <a:pt x="61228" y="18463"/>
                  <a:pt x="61088" y="13882"/>
                  <a:pt x="61053" y="11434"/>
                </a:cubicBezTo>
                <a:cubicBezTo>
                  <a:pt x="61018" y="8182"/>
                  <a:pt x="61263" y="2133"/>
                  <a:pt x="60424" y="1119"/>
                </a:cubicBezTo>
                <a:cubicBezTo>
                  <a:pt x="59689" y="245"/>
                  <a:pt x="43290" y="175"/>
                  <a:pt x="31401" y="420"/>
                </a:cubicBezTo>
                <a:cubicBezTo>
                  <a:pt x="21680" y="664"/>
                  <a:pt x="3392" y="0"/>
                  <a:pt x="1190" y="104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707;p43">
            <a:extLst>
              <a:ext uri="{FF2B5EF4-FFF2-40B4-BE49-F238E27FC236}">
                <a16:creationId xmlns:a16="http://schemas.microsoft.com/office/drawing/2014/main" id="{4B687F02-C1F9-0284-1597-7E790EC33343}"/>
              </a:ext>
            </a:extLst>
          </p:cNvPr>
          <p:cNvSpPr/>
          <p:nvPr/>
        </p:nvSpPr>
        <p:spPr>
          <a:xfrm>
            <a:off x="162431" y="3847237"/>
            <a:ext cx="2103120" cy="403229"/>
          </a:xfrm>
          <a:custGeom>
            <a:avLst/>
            <a:gdLst/>
            <a:ahLst/>
            <a:cxnLst/>
            <a:rect l="l" t="t" r="r" b="b"/>
            <a:pathLst>
              <a:path w="61263" h="19386" extrusionOk="0">
                <a:moveTo>
                  <a:pt x="43319" y="1"/>
                </a:moveTo>
                <a:cubicBezTo>
                  <a:pt x="39318" y="1"/>
                  <a:pt x="35137" y="51"/>
                  <a:pt x="31401" y="138"/>
                </a:cubicBezTo>
                <a:cubicBezTo>
                  <a:pt x="29617" y="183"/>
                  <a:pt x="27549" y="198"/>
                  <a:pt x="25348" y="198"/>
                </a:cubicBezTo>
                <a:cubicBezTo>
                  <a:pt x="21402" y="198"/>
                  <a:pt x="17025" y="151"/>
                  <a:pt x="13082" y="151"/>
                </a:cubicBezTo>
                <a:cubicBezTo>
                  <a:pt x="7191" y="151"/>
                  <a:pt x="2268" y="254"/>
                  <a:pt x="1189" y="768"/>
                </a:cubicBezTo>
                <a:cubicBezTo>
                  <a:pt x="0" y="1362"/>
                  <a:pt x="105" y="7901"/>
                  <a:pt x="245" y="10559"/>
                </a:cubicBezTo>
                <a:cubicBezTo>
                  <a:pt x="315" y="11538"/>
                  <a:pt x="105" y="16223"/>
                  <a:pt x="944" y="18531"/>
                </a:cubicBezTo>
                <a:cubicBezTo>
                  <a:pt x="1192" y="19207"/>
                  <a:pt x="4452" y="19385"/>
                  <a:pt x="9093" y="19385"/>
                </a:cubicBezTo>
                <a:cubicBezTo>
                  <a:pt x="14300" y="19385"/>
                  <a:pt x="21246" y="19160"/>
                  <a:pt x="27624" y="19160"/>
                </a:cubicBezTo>
                <a:cubicBezTo>
                  <a:pt x="31827" y="19160"/>
                  <a:pt x="39093" y="19270"/>
                  <a:pt x="45735" y="19270"/>
                </a:cubicBezTo>
                <a:cubicBezTo>
                  <a:pt x="52633" y="19270"/>
                  <a:pt x="58858" y="19152"/>
                  <a:pt x="60283" y="18671"/>
                </a:cubicBezTo>
                <a:cubicBezTo>
                  <a:pt x="61227" y="18356"/>
                  <a:pt x="61088" y="13741"/>
                  <a:pt x="61053" y="11258"/>
                </a:cubicBezTo>
                <a:cubicBezTo>
                  <a:pt x="60983" y="7971"/>
                  <a:pt x="61262" y="1852"/>
                  <a:pt x="60423" y="838"/>
                </a:cubicBezTo>
                <a:cubicBezTo>
                  <a:pt x="59920" y="238"/>
                  <a:pt x="52050" y="1"/>
                  <a:pt x="43319" y="1"/>
                </a:cubicBezTo>
                <a:close/>
              </a:path>
            </a:pathLst>
          </a:custGeom>
          <a:solidFill>
            <a:srgbClr val="EE5D59"/>
          </a:solidFill>
          <a:ln>
            <a:noFill/>
          </a:ln>
        </p:spPr>
        <p:txBody>
          <a:bodyPr spcFirstLastPara="1" wrap="square" lIns="91425" tIns="91425" rIns="91425" bIns="91425" anchor="ctr" anchorCtr="0">
            <a:noAutofit/>
          </a:bodyPr>
          <a:lstStyle/>
          <a:p>
            <a:pPr marL="0" lvl="0" indent="0" algn="r" rtl="1">
              <a:spcBef>
                <a:spcPts val="0"/>
              </a:spcBef>
              <a:spcAft>
                <a:spcPts val="0"/>
              </a:spcAft>
              <a:buNone/>
            </a:pPr>
            <a:r>
              <a:rPr lang="ar-JO" sz="1200" b="1" dirty="0">
                <a:solidFill>
                  <a:schemeClr val="bg1"/>
                </a:solidFill>
                <a:latin typeface="Lato"/>
                <a:ea typeface="Lato"/>
                <a:cs typeface="Lato"/>
                <a:sym typeface="Lato"/>
              </a:rPr>
              <a:t>الم</a:t>
            </a:r>
            <a:r>
              <a:rPr lang="ar-SA" sz="1200" b="1" dirty="0">
                <a:solidFill>
                  <a:schemeClr val="bg1"/>
                </a:solidFill>
                <a:latin typeface="Lato"/>
                <a:ea typeface="Lato"/>
                <a:cs typeface="Lato"/>
                <a:sym typeface="Lato"/>
              </a:rPr>
              <a:t>جال</a:t>
            </a:r>
            <a:r>
              <a:rPr lang="ar-JO" sz="1200" b="1" dirty="0">
                <a:solidFill>
                  <a:schemeClr val="bg1"/>
                </a:solidFill>
                <a:latin typeface="Lato"/>
                <a:ea typeface="Lato"/>
                <a:cs typeface="Lato"/>
                <a:sym typeface="Lato"/>
              </a:rPr>
              <a:t> </a:t>
            </a:r>
            <a:r>
              <a:rPr lang="ar-SA" sz="1200" b="1" dirty="0">
                <a:solidFill>
                  <a:schemeClr val="bg1"/>
                </a:solidFill>
                <a:latin typeface="Lato"/>
                <a:ea typeface="Lato"/>
                <a:cs typeface="Lato"/>
                <a:sym typeface="Lato"/>
              </a:rPr>
              <a:t>(3) </a:t>
            </a:r>
            <a:r>
              <a:rPr lang="ar-JO" sz="1050" b="1" dirty="0">
                <a:solidFill>
                  <a:schemeClr val="bg1"/>
                </a:solidFill>
                <a:latin typeface="Lato"/>
                <a:ea typeface="Lato"/>
                <a:cs typeface="Lato"/>
                <a:sym typeface="Lato"/>
              </a:rPr>
              <a:t>القدرات والموارد</a:t>
            </a:r>
            <a:endParaRPr lang="ar-SA" sz="1050" b="1" dirty="0">
              <a:solidFill>
                <a:schemeClr val="bg1"/>
              </a:solidFill>
              <a:latin typeface="Lato"/>
              <a:ea typeface="Lato"/>
              <a:cs typeface="Lato"/>
              <a:sym typeface="Lato"/>
            </a:endParaRPr>
          </a:p>
          <a:p>
            <a:pPr marL="0" lvl="0" indent="0" algn="r" rtl="1">
              <a:spcBef>
                <a:spcPts val="0"/>
              </a:spcBef>
              <a:spcAft>
                <a:spcPts val="0"/>
              </a:spcAft>
              <a:buNone/>
            </a:pPr>
            <a:r>
              <a:rPr lang="ar-JO" sz="1050" b="1" dirty="0">
                <a:solidFill>
                  <a:schemeClr val="bg1"/>
                </a:solidFill>
                <a:latin typeface="Lato"/>
                <a:ea typeface="Lato"/>
                <a:cs typeface="Lato"/>
                <a:sym typeface="Lato"/>
              </a:rPr>
              <a:t> المالية والبشرية </a:t>
            </a:r>
          </a:p>
        </p:txBody>
      </p:sp>
      <p:sp>
        <p:nvSpPr>
          <p:cNvPr id="51" name="Google Shape;1708;p43">
            <a:extLst>
              <a:ext uri="{FF2B5EF4-FFF2-40B4-BE49-F238E27FC236}">
                <a16:creationId xmlns:a16="http://schemas.microsoft.com/office/drawing/2014/main" id="{5FA28DCC-FE93-756B-28BD-83462EDDC4A6}"/>
              </a:ext>
            </a:extLst>
          </p:cNvPr>
          <p:cNvSpPr/>
          <p:nvPr/>
        </p:nvSpPr>
        <p:spPr>
          <a:xfrm>
            <a:off x="4569738" y="3822129"/>
            <a:ext cx="2103120" cy="457200"/>
          </a:xfrm>
          <a:custGeom>
            <a:avLst/>
            <a:gdLst/>
            <a:ahLst/>
            <a:cxnLst/>
            <a:rect l="l" t="t" r="r" b="b"/>
            <a:pathLst>
              <a:path w="61263" h="20037" fill="none" extrusionOk="0">
                <a:moveTo>
                  <a:pt x="1190" y="1049"/>
                </a:moveTo>
                <a:cubicBezTo>
                  <a:pt x="1" y="1609"/>
                  <a:pt x="141" y="8112"/>
                  <a:pt x="280" y="10735"/>
                </a:cubicBezTo>
                <a:cubicBezTo>
                  <a:pt x="315" y="11714"/>
                  <a:pt x="106" y="16400"/>
                  <a:pt x="980" y="18672"/>
                </a:cubicBezTo>
                <a:cubicBezTo>
                  <a:pt x="1469" y="20036"/>
                  <a:pt x="15561" y="19267"/>
                  <a:pt x="27625" y="19267"/>
                </a:cubicBezTo>
                <a:cubicBezTo>
                  <a:pt x="36226" y="19267"/>
                  <a:pt x="57486" y="19721"/>
                  <a:pt x="60284" y="18777"/>
                </a:cubicBezTo>
                <a:cubicBezTo>
                  <a:pt x="61228" y="18463"/>
                  <a:pt x="61088" y="13882"/>
                  <a:pt x="61053" y="11434"/>
                </a:cubicBezTo>
                <a:cubicBezTo>
                  <a:pt x="61018" y="8182"/>
                  <a:pt x="61263" y="2133"/>
                  <a:pt x="60424" y="1119"/>
                </a:cubicBezTo>
                <a:cubicBezTo>
                  <a:pt x="59689" y="245"/>
                  <a:pt x="43290" y="175"/>
                  <a:pt x="31401" y="420"/>
                </a:cubicBezTo>
                <a:cubicBezTo>
                  <a:pt x="21680" y="664"/>
                  <a:pt x="3392" y="0"/>
                  <a:pt x="1190" y="104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706;p43">
            <a:extLst>
              <a:ext uri="{FF2B5EF4-FFF2-40B4-BE49-F238E27FC236}">
                <a16:creationId xmlns:a16="http://schemas.microsoft.com/office/drawing/2014/main" id="{A0ADE8FF-6A11-597D-D1C5-1507E8E255D6}"/>
              </a:ext>
            </a:extLst>
          </p:cNvPr>
          <p:cNvSpPr/>
          <p:nvPr/>
        </p:nvSpPr>
        <p:spPr>
          <a:xfrm>
            <a:off x="1240883" y="5579015"/>
            <a:ext cx="2103120" cy="399069"/>
          </a:xfrm>
          <a:custGeom>
            <a:avLst/>
            <a:gdLst/>
            <a:ahLst/>
            <a:cxnLst/>
            <a:rect l="l" t="t" r="r" b="b"/>
            <a:pathLst>
              <a:path w="61263" h="19186" extrusionOk="0">
                <a:moveTo>
                  <a:pt x="43264" y="0"/>
                </a:moveTo>
                <a:cubicBezTo>
                  <a:pt x="39280" y="0"/>
                  <a:pt x="35120" y="46"/>
                  <a:pt x="31401" y="123"/>
                </a:cubicBezTo>
                <a:cubicBezTo>
                  <a:pt x="29624" y="167"/>
                  <a:pt x="27560" y="182"/>
                  <a:pt x="25361" y="182"/>
                </a:cubicBezTo>
                <a:cubicBezTo>
                  <a:pt x="21419" y="182"/>
                  <a:pt x="17041" y="136"/>
                  <a:pt x="13095" y="136"/>
                </a:cubicBezTo>
                <a:cubicBezTo>
                  <a:pt x="7200" y="136"/>
                  <a:pt x="2268" y="239"/>
                  <a:pt x="1190" y="752"/>
                </a:cubicBezTo>
                <a:cubicBezTo>
                  <a:pt x="1" y="1312"/>
                  <a:pt x="141" y="7815"/>
                  <a:pt x="280" y="10438"/>
                </a:cubicBezTo>
                <a:cubicBezTo>
                  <a:pt x="315" y="11417"/>
                  <a:pt x="106" y="16103"/>
                  <a:pt x="980" y="18375"/>
                </a:cubicBezTo>
                <a:cubicBezTo>
                  <a:pt x="1210" y="19016"/>
                  <a:pt x="4443" y="19186"/>
                  <a:pt x="9058" y="19186"/>
                </a:cubicBezTo>
                <a:cubicBezTo>
                  <a:pt x="14264" y="19186"/>
                  <a:pt x="21229" y="18970"/>
                  <a:pt x="27625" y="18970"/>
                </a:cubicBezTo>
                <a:cubicBezTo>
                  <a:pt x="31844" y="18970"/>
                  <a:pt x="39110" y="19079"/>
                  <a:pt x="45749" y="19079"/>
                </a:cubicBezTo>
                <a:cubicBezTo>
                  <a:pt x="52642" y="19079"/>
                  <a:pt x="58859" y="18961"/>
                  <a:pt x="60284" y="18480"/>
                </a:cubicBezTo>
                <a:cubicBezTo>
                  <a:pt x="61228" y="18166"/>
                  <a:pt x="61088" y="13585"/>
                  <a:pt x="61053" y="11137"/>
                </a:cubicBezTo>
                <a:cubicBezTo>
                  <a:pt x="61018" y="7885"/>
                  <a:pt x="61263" y="1836"/>
                  <a:pt x="60424" y="822"/>
                </a:cubicBezTo>
                <a:cubicBezTo>
                  <a:pt x="59919" y="221"/>
                  <a:pt x="52016" y="0"/>
                  <a:pt x="432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707;p43">
            <a:extLst>
              <a:ext uri="{FF2B5EF4-FFF2-40B4-BE49-F238E27FC236}">
                <a16:creationId xmlns:a16="http://schemas.microsoft.com/office/drawing/2014/main" id="{B2AD055D-30E0-273F-AC25-94D2DE606C4F}"/>
              </a:ext>
            </a:extLst>
          </p:cNvPr>
          <p:cNvSpPr/>
          <p:nvPr/>
        </p:nvSpPr>
        <p:spPr>
          <a:xfrm>
            <a:off x="3488860" y="5594696"/>
            <a:ext cx="2103120" cy="403229"/>
          </a:xfrm>
          <a:custGeom>
            <a:avLst/>
            <a:gdLst/>
            <a:ahLst/>
            <a:cxnLst/>
            <a:rect l="l" t="t" r="r" b="b"/>
            <a:pathLst>
              <a:path w="61263" h="19386" extrusionOk="0">
                <a:moveTo>
                  <a:pt x="43319" y="1"/>
                </a:moveTo>
                <a:cubicBezTo>
                  <a:pt x="39318" y="1"/>
                  <a:pt x="35137" y="51"/>
                  <a:pt x="31401" y="138"/>
                </a:cubicBezTo>
                <a:cubicBezTo>
                  <a:pt x="29617" y="183"/>
                  <a:pt x="27549" y="198"/>
                  <a:pt x="25348" y="198"/>
                </a:cubicBezTo>
                <a:cubicBezTo>
                  <a:pt x="21402" y="198"/>
                  <a:pt x="17025" y="151"/>
                  <a:pt x="13082" y="151"/>
                </a:cubicBezTo>
                <a:cubicBezTo>
                  <a:pt x="7191" y="151"/>
                  <a:pt x="2268" y="254"/>
                  <a:pt x="1189" y="768"/>
                </a:cubicBezTo>
                <a:cubicBezTo>
                  <a:pt x="0" y="1362"/>
                  <a:pt x="105" y="7901"/>
                  <a:pt x="245" y="10559"/>
                </a:cubicBezTo>
                <a:cubicBezTo>
                  <a:pt x="315" y="11538"/>
                  <a:pt x="105" y="16223"/>
                  <a:pt x="944" y="18531"/>
                </a:cubicBezTo>
                <a:cubicBezTo>
                  <a:pt x="1192" y="19207"/>
                  <a:pt x="4452" y="19385"/>
                  <a:pt x="9093" y="19385"/>
                </a:cubicBezTo>
                <a:cubicBezTo>
                  <a:pt x="14300" y="19385"/>
                  <a:pt x="21246" y="19160"/>
                  <a:pt x="27624" y="19160"/>
                </a:cubicBezTo>
                <a:cubicBezTo>
                  <a:pt x="31827" y="19160"/>
                  <a:pt x="39093" y="19270"/>
                  <a:pt x="45735" y="19270"/>
                </a:cubicBezTo>
                <a:cubicBezTo>
                  <a:pt x="52633" y="19270"/>
                  <a:pt x="58858" y="19152"/>
                  <a:pt x="60283" y="18671"/>
                </a:cubicBezTo>
                <a:cubicBezTo>
                  <a:pt x="61227" y="18356"/>
                  <a:pt x="61088" y="13741"/>
                  <a:pt x="61053" y="11258"/>
                </a:cubicBezTo>
                <a:cubicBezTo>
                  <a:pt x="60983" y="7971"/>
                  <a:pt x="61262" y="1852"/>
                  <a:pt x="60423" y="838"/>
                </a:cubicBezTo>
                <a:cubicBezTo>
                  <a:pt x="59920" y="238"/>
                  <a:pt x="52050" y="1"/>
                  <a:pt x="43319" y="1"/>
                </a:cubicBezTo>
                <a:close/>
              </a:path>
            </a:pathLst>
          </a:custGeom>
          <a:solidFill>
            <a:srgbClr val="D31F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708;p43">
            <a:extLst>
              <a:ext uri="{FF2B5EF4-FFF2-40B4-BE49-F238E27FC236}">
                <a16:creationId xmlns:a16="http://schemas.microsoft.com/office/drawing/2014/main" id="{82ED26C3-8C0B-3E2F-F1AA-21D5760AFF77}"/>
              </a:ext>
            </a:extLst>
          </p:cNvPr>
          <p:cNvSpPr/>
          <p:nvPr/>
        </p:nvSpPr>
        <p:spPr>
          <a:xfrm>
            <a:off x="1240883" y="5572837"/>
            <a:ext cx="2103120" cy="457200"/>
          </a:xfrm>
          <a:custGeom>
            <a:avLst/>
            <a:gdLst/>
            <a:ahLst/>
            <a:cxnLst/>
            <a:rect l="l" t="t" r="r" b="b"/>
            <a:pathLst>
              <a:path w="61263" h="20037" fill="none" extrusionOk="0">
                <a:moveTo>
                  <a:pt x="1190" y="1049"/>
                </a:moveTo>
                <a:cubicBezTo>
                  <a:pt x="1" y="1609"/>
                  <a:pt x="141" y="8112"/>
                  <a:pt x="280" y="10735"/>
                </a:cubicBezTo>
                <a:cubicBezTo>
                  <a:pt x="315" y="11714"/>
                  <a:pt x="106" y="16400"/>
                  <a:pt x="980" y="18672"/>
                </a:cubicBezTo>
                <a:cubicBezTo>
                  <a:pt x="1469" y="20036"/>
                  <a:pt x="15561" y="19267"/>
                  <a:pt x="27625" y="19267"/>
                </a:cubicBezTo>
                <a:cubicBezTo>
                  <a:pt x="36226" y="19267"/>
                  <a:pt x="57486" y="19721"/>
                  <a:pt x="60284" y="18777"/>
                </a:cubicBezTo>
                <a:cubicBezTo>
                  <a:pt x="61228" y="18463"/>
                  <a:pt x="61088" y="13882"/>
                  <a:pt x="61053" y="11434"/>
                </a:cubicBezTo>
                <a:cubicBezTo>
                  <a:pt x="61018" y="8182"/>
                  <a:pt x="61263" y="2133"/>
                  <a:pt x="60424" y="1119"/>
                </a:cubicBezTo>
                <a:cubicBezTo>
                  <a:pt x="59689" y="245"/>
                  <a:pt x="43290" y="175"/>
                  <a:pt x="31401" y="420"/>
                </a:cubicBezTo>
                <a:cubicBezTo>
                  <a:pt x="21680" y="664"/>
                  <a:pt x="3392" y="0"/>
                  <a:pt x="1190" y="104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07;p43">
            <a:extLst>
              <a:ext uri="{FF2B5EF4-FFF2-40B4-BE49-F238E27FC236}">
                <a16:creationId xmlns:a16="http://schemas.microsoft.com/office/drawing/2014/main" id="{00A9FDA8-9B3C-E7D3-3F64-C588EC9CBDDF}"/>
              </a:ext>
            </a:extLst>
          </p:cNvPr>
          <p:cNvSpPr/>
          <p:nvPr/>
        </p:nvSpPr>
        <p:spPr>
          <a:xfrm>
            <a:off x="1219466" y="5610196"/>
            <a:ext cx="2103120" cy="403229"/>
          </a:xfrm>
          <a:custGeom>
            <a:avLst/>
            <a:gdLst/>
            <a:ahLst/>
            <a:cxnLst/>
            <a:rect l="l" t="t" r="r" b="b"/>
            <a:pathLst>
              <a:path w="61263" h="19386" extrusionOk="0">
                <a:moveTo>
                  <a:pt x="43319" y="1"/>
                </a:moveTo>
                <a:cubicBezTo>
                  <a:pt x="39318" y="1"/>
                  <a:pt x="35137" y="51"/>
                  <a:pt x="31401" y="138"/>
                </a:cubicBezTo>
                <a:cubicBezTo>
                  <a:pt x="29617" y="183"/>
                  <a:pt x="27549" y="198"/>
                  <a:pt x="25348" y="198"/>
                </a:cubicBezTo>
                <a:cubicBezTo>
                  <a:pt x="21402" y="198"/>
                  <a:pt x="17025" y="151"/>
                  <a:pt x="13082" y="151"/>
                </a:cubicBezTo>
                <a:cubicBezTo>
                  <a:pt x="7191" y="151"/>
                  <a:pt x="2268" y="254"/>
                  <a:pt x="1189" y="768"/>
                </a:cubicBezTo>
                <a:cubicBezTo>
                  <a:pt x="0" y="1362"/>
                  <a:pt x="105" y="7901"/>
                  <a:pt x="245" y="10559"/>
                </a:cubicBezTo>
                <a:cubicBezTo>
                  <a:pt x="315" y="11538"/>
                  <a:pt x="105" y="16223"/>
                  <a:pt x="944" y="18531"/>
                </a:cubicBezTo>
                <a:cubicBezTo>
                  <a:pt x="1192" y="19207"/>
                  <a:pt x="4452" y="19385"/>
                  <a:pt x="9093" y="19385"/>
                </a:cubicBezTo>
                <a:cubicBezTo>
                  <a:pt x="14300" y="19385"/>
                  <a:pt x="21246" y="19160"/>
                  <a:pt x="27624" y="19160"/>
                </a:cubicBezTo>
                <a:cubicBezTo>
                  <a:pt x="31827" y="19160"/>
                  <a:pt x="39093" y="19270"/>
                  <a:pt x="45735" y="19270"/>
                </a:cubicBezTo>
                <a:cubicBezTo>
                  <a:pt x="52633" y="19270"/>
                  <a:pt x="58858" y="19152"/>
                  <a:pt x="60283" y="18671"/>
                </a:cubicBezTo>
                <a:cubicBezTo>
                  <a:pt x="61227" y="18356"/>
                  <a:pt x="61088" y="13741"/>
                  <a:pt x="61053" y="11258"/>
                </a:cubicBezTo>
                <a:cubicBezTo>
                  <a:pt x="60983" y="7971"/>
                  <a:pt x="61262" y="1852"/>
                  <a:pt x="60423" y="838"/>
                </a:cubicBezTo>
                <a:cubicBezTo>
                  <a:pt x="59920" y="238"/>
                  <a:pt x="52050" y="1"/>
                  <a:pt x="43319" y="1"/>
                </a:cubicBezTo>
                <a:close/>
              </a:path>
            </a:pathLst>
          </a:custGeom>
          <a:solidFill>
            <a:srgbClr val="00B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708;p43">
            <a:extLst>
              <a:ext uri="{FF2B5EF4-FFF2-40B4-BE49-F238E27FC236}">
                <a16:creationId xmlns:a16="http://schemas.microsoft.com/office/drawing/2014/main" id="{9783EB59-0F53-F3DC-6E37-ECA6110EB283}"/>
              </a:ext>
            </a:extLst>
          </p:cNvPr>
          <p:cNvSpPr/>
          <p:nvPr/>
        </p:nvSpPr>
        <p:spPr>
          <a:xfrm>
            <a:off x="3471884" y="5577967"/>
            <a:ext cx="2103120" cy="457200"/>
          </a:xfrm>
          <a:custGeom>
            <a:avLst/>
            <a:gdLst/>
            <a:ahLst/>
            <a:cxnLst/>
            <a:rect l="l" t="t" r="r" b="b"/>
            <a:pathLst>
              <a:path w="61263" h="20037" fill="none" extrusionOk="0">
                <a:moveTo>
                  <a:pt x="1190" y="1049"/>
                </a:moveTo>
                <a:cubicBezTo>
                  <a:pt x="1" y="1609"/>
                  <a:pt x="141" y="8112"/>
                  <a:pt x="280" y="10735"/>
                </a:cubicBezTo>
                <a:cubicBezTo>
                  <a:pt x="315" y="11714"/>
                  <a:pt x="106" y="16400"/>
                  <a:pt x="980" y="18672"/>
                </a:cubicBezTo>
                <a:cubicBezTo>
                  <a:pt x="1469" y="20036"/>
                  <a:pt x="15561" y="19267"/>
                  <a:pt x="27625" y="19267"/>
                </a:cubicBezTo>
                <a:cubicBezTo>
                  <a:pt x="36226" y="19267"/>
                  <a:pt x="57486" y="19721"/>
                  <a:pt x="60284" y="18777"/>
                </a:cubicBezTo>
                <a:cubicBezTo>
                  <a:pt x="61228" y="18463"/>
                  <a:pt x="61088" y="13882"/>
                  <a:pt x="61053" y="11434"/>
                </a:cubicBezTo>
                <a:cubicBezTo>
                  <a:pt x="61018" y="8182"/>
                  <a:pt x="61263" y="2133"/>
                  <a:pt x="60424" y="1119"/>
                </a:cubicBezTo>
                <a:cubicBezTo>
                  <a:pt x="59689" y="245"/>
                  <a:pt x="43290" y="175"/>
                  <a:pt x="31401" y="420"/>
                </a:cubicBezTo>
                <a:cubicBezTo>
                  <a:pt x="21680" y="664"/>
                  <a:pt x="3392" y="0"/>
                  <a:pt x="1190" y="1049"/>
                </a:cubicBezTo>
                <a:close/>
              </a:path>
            </a:pathLst>
          </a:custGeom>
          <a:noFill/>
          <a:ln w="2857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Picture 86">
            <a:extLst>
              <a:ext uri="{FF2B5EF4-FFF2-40B4-BE49-F238E27FC236}">
                <a16:creationId xmlns:a16="http://schemas.microsoft.com/office/drawing/2014/main" id="{0FEA91FE-2412-06ED-6E24-7F826B44C01A}"/>
              </a:ext>
            </a:extLst>
          </p:cNvPr>
          <p:cNvPicPr>
            <a:picLocks noChangeAspect="1"/>
          </p:cNvPicPr>
          <p:nvPr/>
        </p:nvPicPr>
        <p:blipFill>
          <a:blip r:embed="rId5"/>
          <a:stretch>
            <a:fillRect/>
          </a:stretch>
        </p:blipFill>
        <p:spPr>
          <a:xfrm>
            <a:off x="2414821" y="3889118"/>
            <a:ext cx="318257" cy="320040"/>
          </a:xfrm>
          <a:prstGeom prst="rect">
            <a:avLst/>
          </a:prstGeom>
        </p:spPr>
      </p:pic>
      <p:pic>
        <p:nvPicPr>
          <p:cNvPr id="88" name="Picture 87">
            <a:extLst>
              <a:ext uri="{FF2B5EF4-FFF2-40B4-BE49-F238E27FC236}">
                <a16:creationId xmlns:a16="http://schemas.microsoft.com/office/drawing/2014/main" id="{0047522C-56CF-3B06-CBC3-6ADF0789C753}"/>
              </a:ext>
            </a:extLst>
          </p:cNvPr>
          <p:cNvPicPr>
            <a:picLocks noChangeAspect="1"/>
          </p:cNvPicPr>
          <p:nvPr/>
        </p:nvPicPr>
        <p:blipFill>
          <a:blip r:embed="rId6"/>
          <a:stretch>
            <a:fillRect/>
          </a:stretch>
        </p:blipFill>
        <p:spPr>
          <a:xfrm>
            <a:off x="237664" y="3887546"/>
            <a:ext cx="320795" cy="320040"/>
          </a:xfrm>
          <a:prstGeom prst="rect">
            <a:avLst/>
          </a:prstGeom>
        </p:spPr>
      </p:pic>
      <p:pic>
        <p:nvPicPr>
          <p:cNvPr id="89" name="Picture 88">
            <a:extLst>
              <a:ext uri="{FF2B5EF4-FFF2-40B4-BE49-F238E27FC236}">
                <a16:creationId xmlns:a16="http://schemas.microsoft.com/office/drawing/2014/main" id="{008B8941-64A5-BD46-88B8-7F2B379C017A}"/>
              </a:ext>
            </a:extLst>
          </p:cNvPr>
          <p:cNvPicPr>
            <a:picLocks noChangeAspect="1"/>
          </p:cNvPicPr>
          <p:nvPr/>
        </p:nvPicPr>
        <p:blipFill>
          <a:blip r:embed="rId7"/>
          <a:srcRect/>
          <a:stretch/>
        </p:blipFill>
        <p:spPr>
          <a:xfrm>
            <a:off x="3517791" y="5696506"/>
            <a:ext cx="326247" cy="320040"/>
          </a:xfrm>
          <a:prstGeom prst="rect">
            <a:avLst/>
          </a:prstGeom>
        </p:spPr>
      </p:pic>
      <p:sp>
        <p:nvSpPr>
          <p:cNvPr id="49" name="TextBox 48">
            <a:extLst>
              <a:ext uri="{FF2B5EF4-FFF2-40B4-BE49-F238E27FC236}">
                <a16:creationId xmlns:a16="http://schemas.microsoft.com/office/drawing/2014/main" id="{CF9F8734-73F5-83D3-FA2E-E22DB2714A38}"/>
              </a:ext>
            </a:extLst>
          </p:cNvPr>
          <p:cNvSpPr txBox="1"/>
          <p:nvPr/>
        </p:nvSpPr>
        <p:spPr>
          <a:xfrm>
            <a:off x="221821" y="4341429"/>
            <a:ext cx="1973082" cy="830997"/>
          </a:xfrm>
          <a:prstGeom prst="rect">
            <a:avLst/>
          </a:prstGeom>
          <a:noFill/>
        </p:spPr>
        <p:txBody>
          <a:bodyPr wrap="square" rtlCol="0">
            <a:spAutoFit/>
          </a:bodyPr>
          <a:lstStyle/>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endParaRPr lang="en-US" sz="1200" dirty="0">
              <a:solidFill>
                <a:schemeClr val="dk1"/>
              </a:solidFill>
              <a:latin typeface="+mj-lt"/>
              <a:ea typeface="Lato"/>
              <a:cs typeface="Lato"/>
              <a:sym typeface="Lato"/>
            </a:endParaRPr>
          </a:p>
        </p:txBody>
      </p:sp>
      <p:sp>
        <p:nvSpPr>
          <p:cNvPr id="106" name="TextBox 105">
            <a:extLst>
              <a:ext uri="{FF2B5EF4-FFF2-40B4-BE49-F238E27FC236}">
                <a16:creationId xmlns:a16="http://schemas.microsoft.com/office/drawing/2014/main" id="{B0CD77D0-B86E-6E2E-DE75-5DBFDCAD91FC}"/>
              </a:ext>
            </a:extLst>
          </p:cNvPr>
          <p:cNvSpPr txBox="1"/>
          <p:nvPr/>
        </p:nvSpPr>
        <p:spPr>
          <a:xfrm>
            <a:off x="156802" y="7258392"/>
            <a:ext cx="5794756" cy="246221"/>
          </a:xfrm>
          <a:prstGeom prst="rect">
            <a:avLst/>
          </a:prstGeom>
          <a:noFill/>
        </p:spPr>
        <p:txBody>
          <a:bodyPr wrap="square" rtlCol="0">
            <a:spAutoFit/>
          </a:bodyPr>
          <a:lstStyle/>
          <a:p>
            <a:r>
              <a:rPr lang="ar" sz="1000" i="1" dirty="0">
                <a:latin typeface="Montserrat" pitchFamily="2" charset="0"/>
              </a:rPr>
              <a:t>*لاحظ أن هذه هي بعض الأنشطة الرئيسية المتبقية في خطة العمل</a:t>
            </a:r>
          </a:p>
        </p:txBody>
      </p:sp>
      <p:grpSp>
        <p:nvGrpSpPr>
          <p:cNvPr id="3" name="Group 2">
            <a:extLst>
              <a:ext uri="{FF2B5EF4-FFF2-40B4-BE49-F238E27FC236}">
                <a16:creationId xmlns:a16="http://schemas.microsoft.com/office/drawing/2014/main" id="{FC2F8A7C-3AAE-86C8-1CFF-7927D22CEB5B}"/>
              </a:ext>
            </a:extLst>
          </p:cNvPr>
          <p:cNvGrpSpPr/>
          <p:nvPr/>
        </p:nvGrpSpPr>
        <p:grpSpPr>
          <a:xfrm>
            <a:off x="622033" y="882160"/>
            <a:ext cx="1536192" cy="914745"/>
            <a:chOff x="4740535" y="1746663"/>
            <a:chExt cx="1536192" cy="914745"/>
          </a:xfrm>
        </p:grpSpPr>
        <p:sp>
          <p:nvSpPr>
            <p:cNvPr id="4" name="TextBox 3">
              <a:extLst>
                <a:ext uri="{FF2B5EF4-FFF2-40B4-BE49-F238E27FC236}">
                  <a16:creationId xmlns:a16="http://schemas.microsoft.com/office/drawing/2014/main" id="{644F8062-4D35-0D02-306F-76CD6CABD39F}"/>
                </a:ext>
              </a:extLst>
            </p:cNvPr>
            <p:cNvSpPr txBox="1"/>
            <p:nvPr/>
          </p:nvSpPr>
          <p:spPr>
            <a:xfrm>
              <a:off x="4952241" y="1746663"/>
              <a:ext cx="1060704" cy="461665"/>
            </a:xfrm>
            <a:prstGeom prst="rect">
              <a:avLst/>
            </a:prstGeom>
            <a:noFill/>
          </p:spPr>
          <p:txBody>
            <a:bodyPr wrap="square" rtlCol="0">
              <a:spAutoFit/>
            </a:bodyPr>
            <a:lstStyle/>
            <a:p>
              <a:pPr algn="ctr"/>
              <a:r>
                <a:rPr lang="ar" sz="2400" b="1" dirty="0">
                  <a:solidFill>
                    <a:srgbClr val="002060"/>
                  </a:solidFill>
                  <a:latin typeface="Montserrat" pitchFamily="2" charset="0"/>
                </a:rPr>
                <a:t>1.59</a:t>
              </a:r>
            </a:p>
          </p:txBody>
        </p:sp>
        <p:sp>
          <p:nvSpPr>
            <p:cNvPr id="5" name="TextBox 4">
              <a:extLst>
                <a:ext uri="{FF2B5EF4-FFF2-40B4-BE49-F238E27FC236}">
                  <a16:creationId xmlns:a16="http://schemas.microsoft.com/office/drawing/2014/main" id="{C13C7A3A-94C7-3A90-A861-8999D1B7F4F6}"/>
                </a:ext>
              </a:extLst>
            </p:cNvPr>
            <p:cNvSpPr txBox="1"/>
            <p:nvPr/>
          </p:nvSpPr>
          <p:spPr>
            <a:xfrm>
              <a:off x="4740535" y="2199743"/>
              <a:ext cx="1536192" cy="461665"/>
            </a:xfrm>
            <a:prstGeom prst="rect">
              <a:avLst/>
            </a:prstGeom>
            <a:noFill/>
          </p:spPr>
          <p:txBody>
            <a:bodyPr wrap="square" rtlCol="0">
              <a:spAutoFit/>
            </a:bodyPr>
            <a:lstStyle/>
            <a:p>
              <a:pPr algn="ctr"/>
              <a:r>
                <a:rPr lang="ar" sz="1200" b="1" dirty="0">
                  <a:latin typeface="Montserrat" pitchFamily="2" charset="0"/>
                </a:rPr>
                <a:t>النتيجة الأساسية</a:t>
              </a:r>
            </a:p>
            <a:p>
              <a:pPr algn="ctr"/>
              <a:r>
                <a:rPr lang="ar" sz="1200" dirty="0">
                  <a:latin typeface="Montserrat" pitchFamily="2" charset="0"/>
                </a:rPr>
                <a:t>(من 3+)</a:t>
              </a:r>
            </a:p>
          </p:txBody>
        </p:sp>
      </p:grpSp>
      <p:sp>
        <p:nvSpPr>
          <p:cNvPr id="11" name="TextBox 10">
            <a:extLst>
              <a:ext uri="{FF2B5EF4-FFF2-40B4-BE49-F238E27FC236}">
                <a16:creationId xmlns:a16="http://schemas.microsoft.com/office/drawing/2014/main" id="{53292BE4-6C31-B91C-4875-2685A62E6002}"/>
              </a:ext>
            </a:extLst>
          </p:cNvPr>
          <p:cNvSpPr txBox="1"/>
          <p:nvPr/>
        </p:nvSpPr>
        <p:spPr>
          <a:xfrm>
            <a:off x="3533877" y="6059669"/>
            <a:ext cx="2031665" cy="646331"/>
          </a:xfrm>
          <a:prstGeom prst="rect">
            <a:avLst/>
          </a:prstGeom>
          <a:noFill/>
        </p:spPr>
        <p:txBody>
          <a:bodyPr wrap="square" rtlCol="0">
            <a:spAutoFit/>
          </a:bodyPr>
          <a:lstStyle/>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p:txBody>
      </p:sp>
      <p:sp>
        <p:nvSpPr>
          <p:cNvPr id="14" name="TextBox 13">
            <a:extLst>
              <a:ext uri="{FF2B5EF4-FFF2-40B4-BE49-F238E27FC236}">
                <a16:creationId xmlns:a16="http://schemas.microsoft.com/office/drawing/2014/main" id="{C0E67F28-40B2-EB6E-99A7-BD870099E620}"/>
              </a:ext>
            </a:extLst>
          </p:cNvPr>
          <p:cNvSpPr txBox="1"/>
          <p:nvPr/>
        </p:nvSpPr>
        <p:spPr>
          <a:xfrm>
            <a:off x="1292456" y="6051838"/>
            <a:ext cx="2064081" cy="646331"/>
          </a:xfrm>
          <a:prstGeom prst="rect">
            <a:avLst/>
          </a:prstGeom>
          <a:noFill/>
        </p:spPr>
        <p:txBody>
          <a:bodyPr wrap="square" rtlCol="0">
            <a:spAutoFit/>
          </a:bodyPr>
          <a:lstStyle/>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a:p>
            <a:pPr marL="111125" lvl="0" indent="-111125" algn="r" rtl="1">
              <a:spcBef>
                <a:spcPts val="0"/>
              </a:spcBef>
              <a:spcAft>
                <a:spcPts val="0"/>
              </a:spcAft>
              <a:buClr>
                <a:schemeClr val="dk1"/>
              </a:buClr>
              <a:buSzPts val="1100"/>
              <a:buFont typeface="Arial" panose="020B0604020202020204" pitchFamily="34" charset="0"/>
              <a:buChar char="•"/>
            </a:pPr>
            <a:r>
              <a:rPr lang="ar" sz="1200" dirty="0">
                <a:solidFill>
                  <a:schemeClr val="dk1"/>
                </a:solidFill>
                <a:latin typeface="+mj-lt"/>
                <a:ea typeface="Lato"/>
                <a:cs typeface="Lato"/>
                <a:sym typeface="Lato"/>
              </a:rPr>
              <a:t>…</a:t>
            </a:r>
          </a:p>
        </p:txBody>
      </p:sp>
      <p:pic>
        <p:nvPicPr>
          <p:cNvPr id="58" name="Picture 57">
            <a:extLst>
              <a:ext uri="{FF2B5EF4-FFF2-40B4-BE49-F238E27FC236}">
                <a16:creationId xmlns:a16="http://schemas.microsoft.com/office/drawing/2014/main" id="{AAD9593C-BD8A-7C41-EB97-C4002A83AC6C}"/>
              </a:ext>
            </a:extLst>
          </p:cNvPr>
          <p:cNvPicPr>
            <a:picLocks noChangeAspect="1"/>
          </p:cNvPicPr>
          <p:nvPr/>
        </p:nvPicPr>
        <p:blipFill>
          <a:blip r:embed="rId8"/>
          <a:stretch>
            <a:fillRect/>
          </a:stretch>
        </p:blipFill>
        <p:spPr>
          <a:xfrm>
            <a:off x="3818198" y="3133904"/>
            <a:ext cx="1824686" cy="145975"/>
          </a:xfrm>
          <a:prstGeom prst="rect">
            <a:avLst/>
          </a:prstGeom>
        </p:spPr>
      </p:pic>
      <p:sp>
        <p:nvSpPr>
          <p:cNvPr id="9" name="مربع نص 1">
            <a:extLst>
              <a:ext uri="{FF2B5EF4-FFF2-40B4-BE49-F238E27FC236}">
                <a16:creationId xmlns:a16="http://schemas.microsoft.com/office/drawing/2014/main" id="{BDBC861C-58DB-2859-3D15-28D539E4065C}"/>
              </a:ext>
            </a:extLst>
          </p:cNvPr>
          <p:cNvSpPr txBox="1"/>
          <p:nvPr/>
        </p:nvSpPr>
        <p:spPr>
          <a:xfrm>
            <a:off x="3563165" y="594196"/>
            <a:ext cx="1518901" cy="273695"/>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rtl="1"/>
            <a:r>
              <a:rPr lang="ar-SA" sz="1100" kern="1200" dirty="0"/>
              <a:t>المجال(1): التزام الإدارة </a:t>
            </a:r>
            <a:endParaRPr lang="ar-JO" sz="1100" kern="1200" dirty="0"/>
          </a:p>
        </p:txBody>
      </p:sp>
      <p:sp>
        <p:nvSpPr>
          <p:cNvPr id="10" name="مربع نص 1">
            <a:extLst>
              <a:ext uri="{FF2B5EF4-FFF2-40B4-BE49-F238E27FC236}">
                <a16:creationId xmlns:a16="http://schemas.microsoft.com/office/drawing/2014/main" id="{60AF0781-D2DF-2F3E-82D6-E422963FF9FD}"/>
              </a:ext>
            </a:extLst>
          </p:cNvPr>
          <p:cNvSpPr txBox="1"/>
          <p:nvPr/>
        </p:nvSpPr>
        <p:spPr>
          <a:xfrm>
            <a:off x="2160619" y="1311291"/>
            <a:ext cx="1474121" cy="437957"/>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rtl="1"/>
            <a:r>
              <a:rPr lang="ar-SA" sz="1100" kern="1200" dirty="0"/>
              <a:t>المجال(5): اختبر، وتعلم وتطور</a:t>
            </a:r>
            <a:endParaRPr lang="ar-JO" sz="1100" kern="1200" dirty="0"/>
          </a:p>
        </p:txBody>
      </p:sp>
      <p:sp>
        <p:nvSpPr>
          <p:cNvPr id="12" name="مربع نص 1">
            <a:extLst>
              <a:ext uri="{FF2B5EF4-FFF2-40B4-BE49-F238E27FC236}">
                <a16:creationId xmlns:a16="http://schemas.microsoft.com/office/drawing/2014/main" id="{21629B63-D87F-8D7A-3E18-873DFEDD7A88}"/>
              </a:ext>
            </a:extLst>
          </p:cNvPr>
          <p:cNvSpPr txBox="1"/>
          <p:nvPr/>
        </p:nvSpPr>
        <p:spPr>
          <a:xfrm>
            <a:off x="5642912" y="1297329"/>
            <a:ext cx="1123648" cy="437957"/>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rtl="1"/>
            <a:r>
              <a:rPr lang="ar-SA" sz="1100" kern="1200" dirty="0"/>
              <a:t>المجال(2): العمليات والنظام والأدوات</a:t>
            </a:r>
            <a:endParaRPr lang="ar-JO" sz="1100" kern="1200" dirty="0"/>
          </a:p>
        </p:txBody>
      </p:sp>
      <p:sp>
        <p:nvSpPr>
          <p:cNvPr id="15" name="مربع نص 1">
            <a:extLst>
              <a:ext uri="{FF2B5EF4-FFF2-40B4-BE49-F238E27FC236}">
                <a16:creationId xmlns:a16="http://schemas.microsoft.com/office/drawing/2014/main" id="{52DBA89F-2B47-9399-1484-BD30F4B8A329}"/>
              </a:ext>
            </a:extLst>
          </p:cNvPr>
          <p:cNvSpPr txBox="1"/>
          <p:nvPr/>
        </p:nvSpPr>
        <p:spPr>
          <a:xfrm>
            <a:off x="5428087" y="2359814"/>
            <a:ext cx="1239465" cy="42883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1"/>
            <a:r>
              <a:rPr lang="ar-SA" sz="1100" kern="1200" dirty="0"/>
              <a:t>المجال (3): القدرات والموارد البشرية والمالية</a:t>
            </a:r>
            <a:endParaRPr lang="ar-JO" sz="1100" kern="1200" dirty="0"/>
          </a:p>
        </p:txBody>
      </p:sp>
      <p:sp>
        <p:nvSpPr>
          <p:cNvPr id="21" name="مربع نص 1">
            <a:extLst>
              <a:ext uri="{FF2B5EF4-FFF2-40B4-BE49-F238E27FC236}">
                <a16:creationId xmlns:a16="http://schemas.microsoft.com/office/drawing/2014/main" id="{B6E6AD3E-CA2C-D329-1FE1-E7B1D5CB2D7F}"/>
              </a:ext>
            </a:extLst>
          </p:cNvPr>
          <p:cNvSpPr txBox="1"/>
          <p:nvPr/>
        </p:nvSpPr>
        <p:spPr>
          <a:xfrm>
            <a:off x="2477245" y="2353864"/>
            <a:ext cx="1369117" cy="63827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ar-SA" kern="1200" dirty="0"/>
              <a:t>المجال (4): </a:t>
            </a:r>
            <a:r>
              <a:rPr lang="ar-JO" kern="1200" dirty="0"/>
              <a:t>المشاركة المجتمعية والمساءلة</a:t>
            </a:r>
            <a:r>
              <a:rPr lang="ar-SA" kern="1200" dirty="0"/>
              <a:t> والتنسيق والشراكات</a:t>
            </a:r>
            <a:endParaRPr lang="ar-JO" sz="1100" kern="1200" dirty="0"/>
          </a:p>
        </p:txBody>
      </p:sp>
      <p:sp>
        <p:nvSpPr>
          <p:cNvPr id="24" name="Google Shape;1710;p43">
            <a:extLst>
              <a:ext uri="{FF2B5EF4-FFF2-40B4-BE49-F238E27FC236}">
                <a16:creationId xmlns:a16="http://schemas.microsoft.com/office/drawing/2014/main" id="{835618C8-86CB-186E-4A05-2732878834BF}"/>
              </a:ext>
            </a:extLst>
          </p:cNvPr>
          <p:cNvSpPr txBox="1"/>
          <p:nvPr/>
        </p:nvSpPr>
        <p:spPr>
          <a:xfrm>
            <a:off x="3827642" y="5573400"/>
            <a:ext cx="1737900" cy="457200"/>
          </a:xfrm>
          <a:prstGeom prst="rect">
            <a:avLst/>
          </a:prstGeom>
          <a:noFill/>
          <a:ln>
            <a:noFill/>
          </a:ln>
        </p:spPr>
        <p:txBody>
          <a:bodyPr spcFirstLastPara="1" wrap="square" lIns="91425" tIns="91425" rIns="91425" bIns="91425" anchor="ctr" anchorCtr="0">
            <a:noAutofit/>
          </a:bodyPr>
          <a:lstStyle/>
          <a:p>
            <a:pPr marL="0" lvl="0" indent="0" algn="r" rtl="1">
              <a:spcBef>
                <a:spcPts val="0"/>
              </a:spcBef>
              <a:spcAft>
                <a:spcPts val="0"/>
              </a:spcAft>
              <a:buNone/>
            </a:pPr>
            <a:r>
              <a:rPr lang="ar" sz="1200" b="1" dirty="0">
                <a:solidFill>
                  <a:schemeClr val="bg1"/>
                </a:solidFill>
                <a:latin typeface="Lato"/>
                <a:ea typeface="Lato"/>
                <a:cs typeface="Lato"/>
                <a:sym typeface="Lato"/>
              </a:rPr>
              <a:t>الم</a:t>
            </a:r>
            <a:r>
              <a:rPr lang="ar-SA" sz="1200" b="1" dirty="0">
                <a:solidFill>
                  <a:schemeClr val="bg1"/>
                </a:solidFill>
                <a:latin typeface="Lato"/>
                <a:ea typeface="Lato"/>
                <a:cs typeface="Lato"/>
                <a:sym typeface="Lato"/>
              </a:rPr>
              <a:t>جال (</a:t>
            </a:r>
            <a:r>
              <a:rPr lang="ar" sz="1200" b="1" dirty="0">
                <a:solidFill>
                  <a:schemeClr val="bg1"/>
                </a:solidFill>
                <a:latin typeface="Lato"/>
                <a:ea typeface="Lato"/>
                <a:cs typeface="Lato"/>
                <a:sym typeface="Lato"/>
              </a:rPr>
              <a:t>4</a:t>
            </a:r>
            <a:r>
              <a:rPr lang="ar-SA" sz="1200" b="1" dirty="0">
                <a:solidFill>
                  <a:schemeClr val="bg1"/>
                </a:solidFill>
                <a:latin typeface="Lato"/>
                <a:ea typeface="Lato"/>
                <a:cs typeface="Lato"/>
                <a:sym typeface="Lato"/>
              </a:rPr>
              <a:t>) </a:t>
            </a:r>
            <a:r>
              <a:rPr lang="ar-SA" sz="1100" b="1" dirty="0">
                <a:solidFill>
                  <a:schemeClr val="bg1"/>
                </a:solidFill>
                <a:latin typeface="Lato"/>
                <a:ea typeface="Lato"/>
                <a:cs typeface="Lato"/>
                <a:sym typeface="Lato"/>
              </a:rPr>
              <a:t>المشاركة المجتمعية المساءلة  </a:t>
            </a:r>
            <a:r>
              <a:rPr lang="ar-SA" sz="1100" b="1" dirty="0" err="1">
                <a:solidFill>
                  <a:schemeClr val="bg1"/>
                </a:solidFill>
                <a:latin typeface="Lato"/>
                <a:ea typeface="Lato"/>
                <a:cs typeface="Lato"/>
                <a:sym typeface="Lato"/>
              </a:rPr>
              <a:t>وا</a:t>
            </a:r>
            <a:r>
              <a:rPr lang="ar" sz="1100" b="1" dirty="0">
                <a:solidFill>
                  <a:schemeClr val="bg1"/>
                </a:solidFill>
                <a:latin typeface="Lato"/>
                <a:ea typeface="Lato"/>
                <a:cs typeface="Lato"/>
                <a:sym typeface="Lato"/>
              </a:rPr>
              <a:t>لتنسيق والشراكات</a:t>
            </a:r>
            <a:endParaRPr sz="1100" b="1" dirty="0">
              <a:solidFill>
                <a:schemeClr val="bg1"/>
              </a:solidFill>
              <a:latin typeface="Lato"/>
              <a:ea typeface="Lato"/>
              <a:cs typeface="Lato"/>
              <a:sym typeface="Lato"/>
            </a:endParaRPr>
          </a:p>
        </p:txBody>
      </p:sp>
      <p:sp>
        <p:nvSpPr>
          <p:cNvPr id="28" name="Google Shape;1710;p43">
            <a:extLst>
              <a:ext uri="{FF2B5EF4-FFF2-40B4-BE49-F238E27FC236}">
                <a16:creationId xmlns:a16="http://schemas.microsoft.com/office/drawing/2014/main" id="{AA044D45-E34F-2AA9-F10A-D546062E6C40}"/>
              </a:ext>
            </a:extLst>
          </p:cNvPr>
          <p:cNvSpPr txBox="1"/>
          <p:nvPr/>
        </p:nvSpPr>
        <p:spPr>
          <a:xfrm>
            <a:off x="1306625" y="5569725"/>
            <a:ext cx="1612919" cy="457200"/>
          </a:xfrm>
          <a:prstGeom prst="rect">
            <a:avLst/>
          </a:prstGeom>
          <a:noFill/>
          <a:ln>
            <a:noFill/>
          </a:ln>
        </p:spPr>
        <p:txBody>
          <a:bodyPr spcFirstLastPara="1" wrap="square" lIns="91425" tIns="91425" rIns="91425" bIns="91425" anchor="ctr" anchorCtr="0">
            <a:noAutofit/>
          </a:bodyPr>
          <a:lstStyle/>
          <a:p>
            <a:pPr marL="0" lvl="0" indent="0" algn="r" rtl="1">
              <a:spcBef>
                <a:spcPts val="0"/>
              </a:spcBef>
              <a:spcAft>
                <a:spcPts val="0"/>
              </a:spcAft>
              <a:buNone/>
            </a:pPr>
            <a:r>
              <a:rPr lang="ar" sz="1200" b="1" dirty="0">
                <a:solidFill>
                  <a:schemeClr val="bg1"/>
                </a:solidFill>
                <a:latin typeface="Lato"/>
                <a:ea typeface="Lato"/>
                <a:sym typeface="Lato"/>
              </a:rPr>
              <a:t>الم</a:t>
            </a:r>
            <a:r>
              <a:rPr lang="ar-SA" sz="1200" b="1" dirty="0">
                <a:solidFill>
                  <a:schemeClr val="bg1"/>
                </a:solidFill>
                <a:latin typeface="Lato"/>
                <a:ea typeface="Lato"/>
                <a:sym typeface="Lato"/>
              </a:rPr>
              <a:t>جال (</a:t>
            </a:r>
            <a:r>
              <a:rPr lang="ar" sz="1200" b="1" dirty="0">
                <a:solidFill>
                  <a:schemeClr val="bg1"/>
                </a:solidFill>
                <a:latin typeface="Lato"/>
                <a:ea typeface="Lato"/>
                <a:sym typeface="Lato"/>
              </a:rPr>
              <a:t>5</a:t>
            </a:r>
            <a:r>
              <a:rPr lang="ar-SA" sz="1200" b="1" dirty="0">
                <a:solidFill>
                  <a:schemeClr val="bg1"/>
                </a:solidFill>
                <a:latin typeface="Lato"/>
                <a:ea typeface="Lato"/>
                <a:sym typeface="Lato"/>
              </a:rPr>
              <a:t>) </a:t>
            </a:r>
            <a:r>
              <a:rPr lang="ar-SA" sz="1200" b="1" dirty="0" err="1">
                <a:solidFill>
                  <a:schemeClr val="bg1"/>
                </a:solidFill>
                <a:latin typeface="Lato"/>
                <a:ea typeface="Lato"/>
                <a:sym typeface="Lato"/>
              </a:rPr>
              <a:t>ال</a:t>
            </a:r>
            <a:r>
              <a:rPr lang="ar" sz="1200" b="1" dirty="0">
                <a:solidFill>
                  <a:schemeClr val="bg1"/>
                </a:solidFill>
                <a:latin typeface="Lato"/>
                <a:ea typeface="Lato"/>
                <a:sym typeface="Lato"/>
              </a:rPr>
              <a:t>اختبار و</a:t>
            </a:r>
            <a:r>
              <a:rPr lang="ar-SA" sz="1200" b="1" dirty="0" err="1">
                <a:solidFill>
                  <a:schemeClr val="bg1"/>
                </a:solidFill>
                <a:latin typeface="Lato"/>
                <a:ea typeface="Lato"/>
                <a:sym typeface="Lato"/>
              </a:rPr>
              <a:t>ال</a:t>
            </a:r>
            <a:r>
              <a:rPr lang="ar" sz="1200" b="1" dirty="0">
                <a:solidFill>
                  <a:schemeClr val="bg1"/>
                </a:solidFill>
                <a:latin typeface="Lato"/>
                <a:ea typeface="Lato"/>
                <a:sym typeface="Lato"/>
              </a:rPr>
              <a:t>تعلم </a:t>
            </a:r>
            <a:r>
              <a:rPr lang="ar" sz="1200" b="1" dirty="0">
                <a:solidFill>
                  <a:schemeClr val="bg1"/>
                </a:solidFill>
                <a:latin typeface="Lato"/>
                <a:ea typeface="Lato"/>
                <a:cs typeface="Lato"/>
                <a:sym typeface="Lato"/>
              </a:rPr>
              <a:t>و</a:t>
            </a:r>
            <a:r>
              <a:rPr lang="ar-SA" sz="1200" b="1" dirty="0" err="1">
                <a:solidFill>
                  <a:schemeClr val="bg1"/>
                </a:solidFill>
                <a:latin typeface="Lato"/>
                <a:ea typeface="Lato"/>
                <a:cs typeface="Lato"/>
                <a:sym typeface="Lato"/>
              </a:rPr>
              <a:t>ال</a:t>
            </a:r>
            <a:r>
              <a:rPr lang="ar" sz="1200" b="1" dirty="0">
                <a:solidFill>
                  <a:schemeClr val="bg1"/>
                </a:solidFill>
                <a:latin typeface="Lato"/>
                <a:ea typeface="Lato"/>
                <a:cs typeface="Lato"/>
                <a:sym typeface="Lato"/>
              </a:rPr>
              <a:t>تحسين</a:t>
            </a:r>
            <a:endParaRPr sz="1200" b="1" dirty="0">
              <a:solidFill>
                <a:schemeClr val="bg1"/>
              </a:solidFill>
              <a:latin typeface="Lato"/>
              <a:ea typeface="Lato"/>
              <a:cs typeface="Lato"/>
              <a:sym typeface="Lato"/>
            </a:endParaRPr>
          </a:p>
        </p:txBody>
      </p:sp>
      <p:pic>
        <p:nvPicPr>
          <p:cNvPr id="32" name="Picture 89">
            <a:extLst>
              <a:ext uri="{FF2B5EF4-FFF2-40B4-BE49-F238E27FC236}">
                <a16:creationId xmlns:a16="http://schemas.microsoft.com/office/drawing/2014/main" id="{70924763-0CEA-04CF-33E7-64AECA368B9A}"/>
              </a:ext>
            </a:extLst>
          </p:cNvPr>
          <p:cNvPicPr/>
          <p:nvPr/>
        </p:nvPicPr>
        <p:blipFill>
          <a:blip r:embed="rId9"/>
          <a:srcRect/>
          <a:stretch/>
        </p:blipFill>
        <p:spPr>
          <a:xfrm>
            <a:off x="2930584" y="5660740"/>
            <a:ext cx="290326" cy="294010"/>
          </a:xfrm>
          <a:prstGeom prst="rect">
            <a:avLst/>
          </a:prstGeom>
        </p:spPr>
      </p:pic>
    </p:spTree>
    <p:extLst>
      <p:ext uri="{BB962C8B-B14F-4D97-AF65-F5344CB8AC3E}">
        <p14:creationId xmlns:p14="http://schemas.microsoft.com/office/powerpoint/2010/main" val="924334393"/>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41CBEE5444AC4294686EA8E7761EF7" ma:contentTypeVersion="14" ma:contentTypeDescription="Create a new document." ma:contentTypeScope="" ma:versionID="604a6a96af103908af6777cdd2526e0d">
  <xsd:schema xmlns:xsd="http://www.w3.org/2001/XMLSchema" xmlns:xs="http://www.w3.org/2001/XMLSchema" xmlns:p="http://schemas.microsoft.com/office/2006/metadata/properties" xmlns:ns2="1f0e0d46-bfc3-4fcf-89a2-869473193083" xmlns:ns3="2022f264-a01a-479c-9a1f-db50914a6761" targetNamespace="http://schemas.microsoft.com/office/2006/metadata/properties" ma:root="true" ma:fieldsID="c2e176ba61fa24234a2357b9a6519e7d" ns2:_="" ns3:_="">
    <xsd:import namespace="1f0e0d46-bfc3-4fcf-89a2-869473193083"/>
    <xsd:import namespace="2022f264-a01a-479c-9a1f-db50914a676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e0d46-bfc3-4fcf-89a2-8694731930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14f832c-f6f1-485d-8901-6765a4832c5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22f264-a01a-479c-9a1f-db50914a676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b4525b-e024-493e-b786-78cbbff08576}" ma:internalName="TaxCatchAll" ma:showField="CatchAllData" ma:web="2022f264-a01a-479c-9a1f-db50914a676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022f264-a01a-479c-9a1f-db50914a6761" xsi:nil="true"/>
    <lcf76f155ced4ddcb4097134ff3c332f xmlns="1f0e0d46-bfc3-4fcf-89a2-86947319308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ADDA23F-4C6B-4532-B694-4D9306291A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0e0d46-bfc3-4fcf-89a2-869473193083"/>
    <ds:schemaRef ds:uri="2022f264-a01a-479c-9a1f-db50914a67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9EDB30-3492-4E97-8080-6E89C2052647}">
  <ds:schemaRefs>
    <ds:schemaRef ds:uri="http://purl.org/dc/dcmitype/"/>
    <ds:schemaRef ds:uri="http://schemas.microsoft.com/office/infopath/2007/PartnerControls"/>
    <ds:schemaRef ds:uri="http://schemas.microsoft.com/office/2006/documentManagement/types"/>
    <ds:schemaRef ds:uri="http://purl.org/dc/terms/"/>
    <ds:schemaRef ds:uri="67bd97f6-f5f5-4f29-8f0d-e757ed3ec3ad"/>
    <ds:schemaRef ds:uri="http://schemas.openxmlformats.org/package/2006/metadata/core-properties"/>
    <ds:schemaRef ds:uri="ffb314bc-7b2d-45ce-a517-7d370eafd82d"/>
    <ds:schemaRef ds:uri="http://schemas.microsoft.com/office/2006/metadata/properties"/>
    <ds:schemaRef ds:uri="http://www.w3.org/XML/1998/namespace"/>
    <ds:schemaRef ds:uri="http://purl.org/dc/elements/1.1/"/>
    <ds:schemaRef ds:uri="2022f264-a01a-479c-9a1f-db50914a6761"/>
    <ds:schemaRef ds:uri="1f0e0d46-bfc3-4fcf-89a2-869473193083"/>
  </ds:schemaRefs>
</ds:datastoreItem>
</file>

<file path=customXml/itemProps3.xml><?xml version="1.0" encoding="utf-8"?>
<ds:datastoreItem xmlns:ds="http://schemas.openxmlformats.org/officeDocument/2006/customXml" ds:itemID="{FF97CE9F-A4A2-43FB-99D4-48A10EAEE5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36761</TotalTime>
  <Words>530</Words>
  <Application>Microsoft Office PowerPoint</Application>
  <PresentationFormat>A4 Paper (210x297 mm)</PresentationFormat>
  <Paragraphs>78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Lato</vt:lpstr>
      <vt:lpstr>Montserrat</vt:lpstr>
      <vt:lpstr>Times New Roman</vt:lpstr>
      <vt:lpstr>Office Theme</vt:lpstr>
      <vt:lpstr>PowerPoint Presentation</vt:lpstr>
      <vt:lpstr>PowerPoint Presentation</vt:lpstr>
    </vt:vector>
  </TitlesOfParts>
  <Company>American Red Cross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Dextre, Michelle</dc:creator>
  <cp:lastModifiedBy>Aisha Yusuf</cp:lastModifiedBy>
  <cp:revision>80</cp:revision>
  <dcterms:created xsi:type="dcterms:W3CDTF">2023-09-21T09:18:33Z</dcterms:created>
  <dcterms:modified xsi:type="dcterms:W3CDTF">2025-11-17T16:49:12Z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0x010100E041CBEE5444AC4294686EA8E7761EF7</vt:lpwstr>
  </property>
  <property fmtid="{D5CDD505-2E9C-101B-9397-08002B2CF9AE}" pid="3" name="MSIP_Label_6627b15a-80ec-4ef7-8353-f32e3c89bf3e_Enabled">
    <vt:lpwstr>true</vt:lpwstr>
  </property>
  <property fmtid="{D5CDD505-2E9C-101B-9397-08002B2CF9AE}" pid="4" name="MSIP_Label_6627b15a-80ec-4ef7-8353-f32e3c89bf3e_SetDate">
    <vt:lpwstr>2023-09-25T09:21:45Z</vt:lpwstr>
  </property>
  <property fmtid="{D5CDD505-2E9C-101B-9397-08002B2CF9AE}" pid="5" name="MSIP_Label_6627b15a-80ec-4ef7-8353-f32e3c89bf3e_Method">
    <vt:lpwstr>Privileged</vt:lpwstr>
  </property>
  <property fmtid="{D5CDD505-2E9C-101B-9397-08002B2CF9AE}" pid="6" name="MSIP_Label_6627b15a-80ec-4ef7-8353-f32e3c89bf3e_Name">
    <vt:lpwstr>IFRC Internal</vt:lpwstr>
  </property>
  <property fmtid="{D5CDD505-2E9C-101B-9397-08002B2CF9AE}" pid="7" name="MSIP_Label_6627b15a-80ec-4ef7-8353-f32e3c89bf3e_SiteId">
    <vt:lpwstr>a2b53be5-734e-4e6c-ab0d-d184f60fd917</vt:lpwstr>
  </property>
  <property fmtid="{D5CDD505-2E9C-101B-9397-08002B2CF9AE}" pid="8" name="MSIP_Label_6627b15a-80ec-4ef7-8353-f32e3c89bf3e_ActionId">
    <vt:lpwstr>644f7639-1678-4251-b5fd-549cb6abb2ee</vt:lpwstr>
  </property>
  <property fmtid="{D5CDD505-2E9C-101B-9397-08002B2CF9AE}" pid="9" name="MSIP_Label_6627b15a-80ec-4ef7-8353-f32e3c89bf3e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Internal</vt:lpwstr>
  </property>
  <property fmtid="{D5CDD505-2E9C-101B-9397-08002B2CF9AE}" pid="12" name="MediaServiceImageTags">
    <vt:lpwstr/>
  </property>
</Properties>
</file>